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69" r:id="rId3"/>
    <p:sldId id="259" r:id="rId4"/>
    <p:sldId id="284" r:id="rId5"/>
    <p:sldId id="272" r:id="rId6"/>
    <p:sldId id="271" r:id="rId7"/>
    <p:sldId id="263" r:id="rId8"/>
    <p:sldId id="270" r:id="rId9"/>
    <p:sldId id="273" r:id="rId10"/>
    <p:sldId id="275" r:id="rId11"/>
    <p:sldId id="285" r:id="rId12"/>
    <p:sldId id="274" r:id="rId13"/>
    <p:sldId id="278" r:id="rId14"/>
    <p:sldId id="277" r:id="rId15"/>
    <p:sldId id="281" r:id="rId16"/>
    <p:sldId id="283" r:id="rId17"/>
    <p:sldId id="286" r:id="rId18"/>
  </p:sldIdLst>
  <p:sldSz cx="9906000" cy="6858000" type="A4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00"/>
    <a:srgbClr val="2A9C4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Средний стиль 2 —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58" autoAdjust="0"/>
    <p:restoredTop sz="94660"/>
  </p:normalViewPr>
  <p:slideViewPr>
    <p:cSldViewPr snapToGrid="0">
      <p:cViewPr varScale="1">
        <p:scale>
          <a:sx n="54" d="100"/>
          <a:sy n="54" d="100"/>
        </p:scale>
        <p:origin x="84" y="228"/>
      </p:cViewPr>
      <p:guideLst>
        <p:guide orient="horz" pos="2160"/>
        <p:guide pos="312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2F407A-0633-4EA9-B91B-353FA084922D}" type="datetimeFigureOut">
              <a:rPr lang="ru-RU" smtClean="0"/>
              <a:t>14.08.2026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252E0A-7E97-42A9-A10A-3657C10AFFB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105551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2F407A-0633-4EA9-B91B-353FA084922D}" type="datetimeFigureOut">
              <a:rPr lang="ru-RU" smtClean="0"/>
              <a:t>14.08.2026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252E0A-7E97-42A9-A10A-3657C10AFFB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294024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2F407A-0633-4EA9-B91B-353FA084922D}" type="datetimeFigureOut">
              <a:rPr lang="ru-RU" smtClean="0"/>
              <a:t>14.08.2026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252E0A-7E97-42A9-A10A-3657C10AFFB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433926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2F407A-0633-4EA9-B91B-353FA084922D}" type="datetimeFigureOut">
              <a:rPr lang="ru-RU" smtClean="0"/>
              <a:t>14.08.2026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252E0A-7E97-42A9-A10A-3657C10AFFB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37396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2F407A-0633-4EA9-B91B-353FA084922D}" type="datetimeFigureOut">
              <a:rPr lang="ru-RU" smtClean="0"/>
              <a:t>14.08.2026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252E0A-7E97-42A9-A10A-3657C10AFFB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160112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2F407A-0633-4EA9-B91B-353FA084922D}" type="datetimeFigureOut">
              <a:rPr lang="ru-RU" smtClean="0"/>
              <a:t>14.08.2026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252E0A-7E97-42A9-A10A-3657C10AFFB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63791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2F407A-0633-4EA9-B91B-353FA084922D}" type="datetimeFigureOut">
              <a:rPr lang="ru-RU" smtClean="0"/>
              <a:t>14.08.2026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252E0A-7E97-42A9-A10A-3657C10AFFB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699246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2F407A-0633-4EA9-B91B-353FA084922D}" type="datetimeFigureOut">
              <a:rPr lang="ru-RU" smtClean="0"/>
              <a:t>14.08.2026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252E0A-7E97-42A9-A10A-3657C10AFFB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585453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2F407A-0633-4EA9-B91B-353FA084922D}" type="datetimeFigureOut">
              <a:rPr lang="ru-RU" smtClean="0"/>
              <a:t>14.08.2026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252E0A-7E97-42A9-A10A-3657C10AFFB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320320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2F407A-0633-4EA9-B91B-353FA084922D}" type="datetimeFigureOut">
              <a:rPr lang="ru-RU" smtClean="0"/>
              <a:t>14.08.2026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252E0A-7E97-42A9-A10A-3657C10AFFB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69910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2F407A-0633-4EA9-B91B-353FA084922D}" type="datetimeFigureOut">
              <a:rPr lang="ru-RU" smtClean="0"/>
              <a:t>14.08.2026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252E0A-7E97-42A9-A10A-3657C10AFFB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030507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2F407A-0633-4EA9-B91B-353FA084922D}" type="datetimeFigureOut">
              <a:rPr lang="ru-RU" smtClean="0"/>
              <a:t>14.08.2026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252E0A-7E97-42A9-A10A-3657C10AFFB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362585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png"/><Relationship Id="rId5" Type="http://schemas.microsoft.com/office/2007/relationships/hdphoto" Target="../media/hdphoto1.wdp"/><Relationship Id="rId4" Type="http://schemas.openxmlformats.org/officeDocument/2006/relationships/image" Target="../media/image2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6.jpeg"/><Relationship Id="rId4" Type="http://schemas.openxmlformats.org/officeDocument/2006/relationships/image" Target="../media/image2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Yk8BlgYVcDo" TargetMode="Externa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7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13" Type="http://schemas.openxmlformats.org/officeDocument/2006/relationships/image" Target="../media/image42.png"/><Relationship Id="rId3" Type="http://schemas.openxmlformats.org/officeDocument/2006/relationships/image" Target="../media/image32.png"/><Relationship Id="rId7" Type="http://schemas.openxmlformats.org/officeDocument/2006/relationships/image" Target="../media/image36.png"/><Relationship Id="rId12" Type="http://schemas.openxmlformats.org/officeDocument/2006/relationships/image" Target="../media/image41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5.png"/><Relationship Id="rId11" Type="http://schemas.openxmlformats.org/officeDocument/2006/relationships/image" Target="../media/image40.png"/><Relationship Id="rId5" Type="http://schemas.openxmlformats.org/officeDocument/2006/relationships/image" Target="../media/image34.png"/><Relationship Id="rId15" Type="http://schemas.openxmlformats.org/officeDocument/2006/relationships/image" Target="../media/image44.png"/><Relationship Id="rId10" Type="http://schemas.openxmlformats.org/officeDocument/2006/relationships/image" Target="../media/image39.png"/><Relationship Id="rId4" Type="http://schemas.openxmlformats.org/officeDocument/2006/relationships/image" Target="../media/image33.png"/><Relationship Id="rId9" Type="http://schemas.openxmlformats.org/officeDocument/2006/relationships/image" Target="../media/image38.png"/><Relationship Id="rId14" Type="http://schemas.openxmlformats.org/officeDocument/2006/relationships/image" Target="../media/image43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906000" cy="6858000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37888" y="4157392"/>
            <a:ext cx="3654597" cy="3142488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15485" y="4672879"/>
            <a:ext cx="2949505" cy="2111515"/>
          </a:xfrm>
          <a:prstGeom prst="rect">
            <a:avLst/>
          </a:prstGeom>
        </p:spPr>
      </p:pic>
      <p:sp>
        <p:nvSpPr>
          <p:cNvPr id="11" name="Прямоугольник 10"/>
          <p:cNvSpPr/>
          <p:nvPr/>
        </p:nvSpPr>
        <p:spPr>
          <a:xfrm>
            <a:off x="2360428" y="2060646"/>
            <a:ext cx="615319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800" b="1" dirty="0">
                <a:ln w="12700" cmpd="sng">
                  <a:solidFill>
                    <a:schemeClr val="accent6">
                      <a:lumMod val="60000"/>
                      <a:lumOff val="40000"/>
                    </a:schemeClr>
                  </a:solidFill>
                  <a:prstDash val="solid"/>
                </a:ln>
                <a:solidFill>
                  <a:srgbClr val="00B05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І  буде </a:t>
            </a:r>
            <a:r>
              <a:rPr lang="ru-RU" sz="4800" b="1" dirty="0" err="1">
                <a:ln w="12700" cmpd="sng">
                  <a:solidFill>
                    <a:schemeClr val="accent6">
                      <a:lumMod val="60000"/>
                      <a:lumOff val="40000"/>
                    </a:schemeClr>
                  </a:solidFill>
                  <a:prstDash val="solid"/>
                </a:ln>
                <a:solidFill>
                  <a:srgbClr val="00B05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жити</a:t>
            </a:r>
            <a:r>
              <a:rPr lang="ru-RU" sz="4800" b="1" dirty="0">
                <a:ln w="12700" cmpd="sng">
                  <a:solidFill>
                    <a:schemeClr val="accent6">
                      <a:lumMod val="60000"/>
                      <a:lumOff val="40000"/>
                    </a:schemeClr>
                  </a:solidFill>
                  <a:prstDash val="solid"/>
                </a:ln>
                <a:solidFill>
                  <a:srgbClr val="00B05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lang="ru-RU" sz="4800" b="1" dirty="0" err="1">
                <a:ln w="12700" cmpd="sng">
                  <a:solidFill>
                    <a:schemeClr val="accent6">
                      <a:lumMod val="60000"/>
                      <a:lumOff val="40000"/>
                    </a:schemeClr>
                  </a:solidFill>
                  <a:prstDash val="solid"/>
                </a:ln>
                <a:solidFill>
                  <a:srgbClr val="00B05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Україна</a:t>
            </a:r>
            <a:r>
              <a:rPr lang="ru-RU" sz="4800" b="1" dirty="0">
                <a:ln w="12700" cmpd="sng">
                  <a:solidFill>
                    <a:schemeClr val="accent6">
                      <a:lumMod val="60000"/>
                      <a:lumOff val="40000"/>
                    </a:schemeClr>
                  </a:solidFill>
                  <a:prstDash val="solid"/>
                </a:ln>
                <a:solidFill>
                  <a:srgbClr val="00B05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 !</a:t>
            </a:r>
            <a:endParaRPr lang="en-US" sz="4800" b="1" dirty="0">
              <a:ln w="12700" cmpd="sng">
                <a:solidFill>
                  <a:schemeClr val="accent6">
                    <a:lumMod val="60000"/>
                    <a:lumOff val="40000"/>
                  </a:schemeClr>
                </a:solidFill>
                <a:prstDash val="solid"/>
              </a:ln>
              <a:solidFill>
                <a:srgbClr val="00B050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3725645" y="6085750"/>
            <a:ext cx="253954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b="1" i="1" dirty="0">
                <a:solidFill>
                  <a:srgbClr val="00B050"/>
                </a:solidFill>
                <a:latin typeface="Times New Roman" panose="02020603050405020304" pitchFamily="18" charset="0"/>
              </a:rPr>
              <a:t>Учитель: Костюк В.В.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23280608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/>
          <a:srcRect l="7377" r="7541"/>
          <a:stretch/>
        </p:blipFill>
        <p:spPr>
          <a:xfrm>
            <a:off x="0" y="0"/>
            <a:ext cx="9906000" cy="6858000"/>
          </a:xfrm>
          <a:prstGeom prst="rect">
            <a:avLst/>
          </a:prstGeom>
          <a:noFill/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23752" y="5625360"/>
            <a:ext cx="1966585" cy="1106205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454064" y="1093079"/>
            <a:ext cx="7164888" cy="5764921"/>
          </a:xfrm>
          <a:prstGeom prst="rect">
            <a:avLst/>
          </a:prstGeom>
        </p:spPr>
        <p:txBody>
          <a:bodyPr wrap="square" numCol="2">
            <a:sp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1600" b="1" dirty="0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Знову вересень листя фарбує,</a:t>
            </a:r>
            <a:endParaRPr lang="ru-RU" sz="1600" b="1" dirty="0">
              <a:ln w="0"/>
              <a:solidFill>
                <a:srgbClr val="00206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1600" b="1" dirty="0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Квіти барвами вітають всіх нас,</a:t>
            </a:r>
            <a:endParaRPr lang="ru-RU" sz="1600" b="1" dirty="0">
              <a:ln w="0"/>
              <a:solidFill>
                <a:srgbClr val="00206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1600" b="1" dirty="0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Перше вересня – школа сумує,</a:t>
            </a:r>
            <a:endParaRPr lang="ru-RU" sz="1600" b="1" dirty="0">
              <a:ln w="0"/>
              <a:solidFill>
                <a:srgbClr val="00206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1600" b="1" dirty="0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Зачекався на учнів вже клас…</a:t>
            </a:r>
          </a:p>
          <a:p>
            <a:pPr>
              <a:lnSpc>
                <a:spcPct val="115000"/>
              </a:lnSpc>
              <a:spcAft>
                <a:spcPts val="0"/>
              </a:spcAft>
            </a:pPr>
            <a:endParaRPr lang="ru-RU" sz="1600" b="1" dirty="0">
              <a:ln w="0"/>
              <a:solidFill>
                <a:srgbClr val="00206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1600" b="1" dirty="0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Як же хочеться галасу й шуму,</a:t>
            </a:r>
            <a:endParaRPr lang="ru-RU" sz="1600" b="1" dirty="0">
              <a:ln w="0"/>
              <a:solidFill>
                <a:srgbClr val="00206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1600" b="1" dirty="0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Щирих посмішок, ігор в дворі,</a:t>
            </a:r>
            <a:endParaRPr lang="ru-RU" sz="1600" b="1" dirty="0">
              <a:ln w="0"/>
              <a:solidFill>
                <a:srgbClr val="00206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1600" b="1" dirty="0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Та чомусь на душі нотки суму,</a:t>
            </a:r>
            <a:endParaRPr lang="ru-RU" sz="1600" b="1" dirty="0">
              <a:ln w="0"/>
              <a:solidFill>
                <a:srgbClr val="00206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1600" b="1" dirty="0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 прийшли на поріг школярі…</a:t>
            </a:r>
            <a:endParaRPr lang="ru-RU" sz="1600" b="1" dirty="0">
              <a:ln w="0"/>
              <a:solidFill>
                <a:srgbClr val="00206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uk-UA" sz="1600" b="1" dirty="0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ru-RU" sz="1600" b="1" dirty="0">
              <a:ln w="0"/>
              <a:solidFill>
                <a:srgbClr val="00206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1600" b="1" dirty="0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Зачекались дітей педагоги,</a:t>
            </a:r>
            <a:endParaRPr lang="ru-RU" sz="1600" b="1" dirty="0">
              <a:ln w="0"/>
              <a:solidFill>
                <a:srgbClr val="00206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1600" b="1" dirty="0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 звичайний в нас перший урок,</a:t>
            </a:r>
            <a:endParaRPr lang="ru-RU" sz="1600" b="1" dirty="0">
              <a:ln w="0"/>
              <a:solidFill>
                <a:srgbClr val="00206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1600" b="1" dirty="0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 країні війна і лунають тривоги,</a:t>
            </a:r>
            <a:endParaRPr lang="ru-RU" sz="1600" b="1" dirty="0">
              <a:ln w="0"/>
              <a:solidFill>
                <a:srgbClr val="00206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1600" b="1" dirty="0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Дистанційний сьогодні дзвін</a:t>
            </a:r>
          </a:p>
          <a:p>
            <a:pPr>
              <a:lnSpc>
                <a:spcPct val="115000"/>
              </a:lnSpc>
              <a:spcAft>
                <a:spcPts val="0"/>
              </a:spcAft>
            </a:pPr>
            <a:endParaRPr lang="ru-RU" sz="1600" b="1" dirty="0">
              <a:ln w="0"/>
              <a:solidFill>
                <a:srgbClr val="00206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1600" b="1" dirty="0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Саме зараз ми як ніколи - єдині,</a:t>
            </a:r>
            <a:endParaRPr lang="ru-RU" sz="1600" b="1" dirty="0">
              <a:ln w="0"/>
              <a:solidFill>
                <a:srgbClr val="00206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1600" b="1" dirty="0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Переможці на всіх ми фронтах,</a:t>
            </a:r>
            <a:endParaRPr lang="ru-RU" sz="1600" b="1" dirty="0">
              <a:ln w="0"/>
              <a:solidFill>
                <a:srgbClr val="00206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1600" b="1" dirty="0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Душу й тіло свої віддамо Україні,</a:t>
            </a:r>
            <a:endParaRPr lang="ru-RU" sz="1600" b="1" dirty="0">
              <a:ln w="0"/>
              <a:solidFill>
                <a:srgbClr val="00206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1600" b="1" dirty="0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Буде мир, тільки так, тільки так…</a:t>
            </a:r>
            <a:endParaRPr lang="ru-RU" sz="1600" b="1" dirty="0">
              <a:ln w="0"/>
              <a:solidFill>
                <a:srgbClr val="00206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uk-UA" sz="1600" b="1" dirty="0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ru-RU" sz="1600" b="1" dirty="0">
              <a:ln w="0"/>
              <a:solidFill>
                <a:srgbClr val="00206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1600" b="1" dirty="0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Тож завзяття й сміливість візьмемо в дорогу,</a:t>
            </a:r>
            <a:endParaRPr lang="ru-RU" sz="1600" b="1" dirty="0">
              <a:ln w="0"/>
              <a:solidFill>
                <a:srgbClr val="00206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1600" b="1" dirty="0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Нас чекає мандрівка в світ знань та наук,</a:t>
            </a:r>
            <a:endParaRPr lang="ru-RU" sz="1600" b="1" dirty="0">
              <a:ln w="0"/>
              <a:solidFill>
                <a:srgbClr val="00206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1600" b="1" dirty="0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Україна здобуде свою перемогу,</a:t>
            </a:r>
            <a:endParaRPr lang="ru-RU" sz="1600" b="1" dirty="0">
              <a:ln w="0"/>
              <a:solidFill>
                <a:srgbClr val="00206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1600" b="1" dirty="0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Ну а ми всі для цього докладем своїх рук.</a:t>
            </a:r>
          </a:p>
          <a:p>
            <a:pPr>
              <a:lnSpc>
                <a:spcPct val="115000"/>
              </a:lnSpc>
              <a:spcAft>
                <a:spcPts val="0"/>
              </a:spcAft>
            </a:pPr>
            <a:endParaRPr lang="ru-RU" sz="1600" b="1" dirty="0">
              <a:ln w="0"/>
              <a:solidFill>
                <a:srgbClr val="00206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1600" b="1" dirty="0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Новий рік вже навчальний нам стукає в двері,</a:t>
            </a:r>
            <a:endParaRPr lang="ru-RU" sz="1600" b="1" dirty="0">
              <a:ln w="0"/>
              <a:solidFill>
                <a:srgbClr val="00206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1600" b="1" dirty="0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Ми запросим його в рідну школу та класи,</a:t>
            </a:r>
            <a:endParaRPr lang="ru-RU" sz="1600" b="1" dirty="0">
              <a:ln w="0"/>
              <a:solidFill>
                <a:srgbClr val="00206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1600" b="1" dirty="0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Зачекались вже учні, вчителі, першачата веселі,</a:t>
            </a:r>
            <a:endParaRPr lang="ru-RU" sz="1600" b="1" dirty="0">
              <a:ln w="0"/>
              <a:solidFill>
                <a:srgbClr val="00206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1600" b="1" dirty="0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Як же добре, що знову, хоч онлайн, але ж разом!</a:t>
            </a:r>
            <a:endParaRPr lang="ru-RU" sz="1600" b="1" dirty="0">
              <a:ln w="0"/>
              <a:solidFill>
                <a:srgbClr val="00206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7170" name="Picture 2" descr="ÐÐ°ÑÑÐ¸Ð½ÐºÐ¸ Ð· 1 Ð²ÐµÑÐµÑÐ½Ñ 2020: Ð²ÑÑÐ°Ð»ÑÐ½Ñ Ð»Ð¸ÑÑÑÐ²ÐºÐ¸ Ð· ÐÐ½ÐµÐ¼ Ð·Ð½Ð°Ð½Ñ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7843" y="5489532"/>
            <a:ext cx="1020368" cy="13590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Ð 1 Ð²ÐµÑÐµÑÐ½Ñ: Ð½Ð°Ð¹ÐºÑÐ°ÑÑ Ð¿ÑÐ¸Ð²ÑÑÐ°Ð½Ð½Ñ ÑÐ° ÐºÐ°ÑÑÐ¸Ð½ÐºÐ¸ Ð´Ð»Ñ ÑÐºÐ¾Ð»ÑÑÑÐ²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95143" y="74263"/>
            <a:ext cx="1399202" cy="10930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55810" y="-12587"/>
            <a:ext cx="4198634" cy="12667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49411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/>
          <a:srcRect l="7377" r="7541"/>
          <a:stretch/>
        </p:blipFill>
        <p:spPr>
          <a:xfrm>
            <a:off x="0" y="0"/>
            <a:ext cx="9906000" cy="685800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1225797" y="1441829"/>
            <a:ext cx="7248525" cy="46474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400" b="1" u="sng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Батьківщина</a:t>
            </a:r>
          </a:p>
          <a:p>
            <a:pPr algn="ctr"/>
            <a:r>
              <a:rPr lang="ru-RU" sz="3600" b="1" spc="50" dirty="0">
                <a:ln w="9525" cmpd="sng">
                  <a:solidFill>
                    <a:schemeClr val="accent5"/>
                  </a:solidFill>
                  <a:prstDash val="solid"/>
                </a:ln>
                <a:solidFill>
                  <a:srgbClr val="FFFF0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Моя рідна Батьківщина</a:t>
            </a:r>
          </a:p>
          <a:p>
            <a:pPr algn="ctr"/>
            <a:r>
              <a:rPr lang="ru-RU" sz="3600" b="1" spc="50" dirty="0">
                <a:ln w="9525" cmpd="sng">
                  <a:solidFill>
                    <a:schemeClr val="accent5"/>
                  </a:solidFill>
                  <a:prstDash val="solid"/>
                </a:ln>
                <a:solidFill>
                  <a:srgbClr val="FFFF0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Має назву Україна.</a:t>
            </a:r>
          </a:p>
          <a:p>
            <a:pPr algn="ctr"/>
            <a:r>
              <a:rPr lang="ru-RU" sz="3600" b="1" spc="50" dirty="0">
                <a:ln w="9525" cmpd="sng">
                  <a:solidFill>
                    <a:schemeClr val="accent5"/>
                  </a:solidFill>
                  <a:prstDash val="solid"/>
                </a:ln>
                <a:solidFill>
                  <a:srgbClr val="FFFF0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В мене й нація своя –</a:t>
            </a:r>
          </a:p>
          <a:p>
            <a:pPr algn="ctr"/>
            <a:r>
              <a:rPr lang="ru-RU" sz="3600" b="1" spc="50" dirty="0">
                <a:ln w="9525" cmpd="sng">
                  <a:solidFill>
                    <a:schemeClr val="accent5"/>
                  </a:solidFill>
                  <a:prstDash val="solid"/>
                </a:ln>
                <a:solidFill>
                  <a:srgbClr val="FFFF0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Українець в мами я.</a:t>
            </a:r>
          </a:p>
          <a:p>
            <a:pPr algn="ctr"/>
            <a:r>
              <a:rPr lang="ru-RU" sz="3600" b="1" spc="50" dirty="0">
                <a:ln w="9525" cmpd="sng">
                  <a:solidFill>
                    <a:schemeClr val="accent5"/>
                  </a:solidFill>
                  <a:prstDash val="solid"/>
                </a:ln>
                <a:solidFill>
                  <a:srgbClr val="FFFF0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Є у мене й рідна мова,</a:t>
            </a:r>
          </a:p>
          <a:p>
            <a:pPr algn="ctr"/>
            <a:r>
              <a:rPr lang="ru-RU" sz="3600" b="1" spc="50" dirty="0">
                <a:ln w="9525" cmpd="sng">
                  <a:solidFill>
                    <a:schemeClr val="accent5"/>
                  </a:solidFill>
                  <a:prstDash val="solid"/>
                </a:ln>
                <a:solidFill>
                  <a:srgbClr val="FFFF0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Де вкраїнське кожне слово.</a:t>
            </a:r>
          </a:p>
          <a:p>
            <a:pPr algn="r"/>
            <a:r>
              <a:rPr lang="ru-RU" sz="3600" i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Олексій Довгий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50060" y="0"/>
            <a:ext cx="4066384" cy="28836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27909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/>
          <a:srcRect l="7377" r="7541"/>
          <a:stretch/>
        </p:blipFill>
        <p:spPr>
          <a:xfrm>
            <a:off x="0" y="0"/>
            <a:ext cx="9906000" cy="6858000"/>
          </a:xfrm>
          <a:prstGeom prst="rect">
            <a:avLst/>
          </a:prstGeom>
          <a:noFill/>
        </p:spPr>
      </p:pic>
      <p:sp>
        <p:nvSpPr>
          <p:cNvPr id="5" name="Сердце 4"/>
          <p:cNvSpPr/>
          <p:nvPr/>
        </p:nvSpPr>
        <p:spPr>
          <a:xfrm>
            <a:off x="3268249" y="2126976"/>
            <a:ext cx="3369502" cy="2467627"/>
          </a:xfrm>
          <a:prstGeom prst="hear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ru-RU" sz="5400" b="1" dirty="0">
              <a:ln w="13462">
                <a:solidFill>
                  <a:prstClr val="white"/>
                </a:solidFill>
                <a:prstDash val="solid"/>
              </a:ln>
              <a:solidFill>
                <a:prstClr val="black">
                  <a:lumMod val="85000"/>
                  <a:lumOff val="15000"/>
                </a:prstClr>
              </a:solidFill>
              <a:effectLst>
                <a:outerShdw dist="38100" dir="2700000" algn="bl" rotWithShape="0">
                  <a:srgbClr val="4472C4"/>
                </a:outerShdw>
              </a:effectLst>
            </a:endParaRPr>
          </a:p>
        </p:txBody>
      </p:sp>
      <p:sp>
        <p:nvSpPr>
          <p:cNvPr id="6" name="6-конечная звезда 5"/>
          <p:cNvSpPr/>
          <p:nvPr/>
        </p:nvSpPr>
        <p:spPr>
          <a:xfrm>
            <a:off x="939452" y="313151"/>
            <a:ext cx="3018773" cy="2229632"/>
          </a:xfrm>
          <a:prstGeom prst="star6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1343109" y="903671"/>
            <a:ext cx="223651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uk-UA" sz="54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МАМА</a:t>
            </a:r>
            <a:endParaRPr lang="ru-RU" sz="5400" b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93508" y="58442"/>
            <a:ext cx="3054361" cy="2255716"/>
          </a:xfrm>
          <a:prstGeom prst="rect">
            <a:avLst/>
          </a:prstGeom>
        </p:spPr>
      </p:pic>
      <p:sp>
        <p:nvSpPr>
          <p:cNvPr id="10" name="Прямоугольник 9"/>
          <p:cNvSpPr/>
          <p:nvPr/>
        </p:nvSpPr>
        <p:spPr>
          <a:xfrm>
            <a:off x="4496230" y="659093"/>
            <a:ext cx="1648914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uk-UA" sz="5400" b="1" dirty="0">
                <a:ln w="13462">
                  <a:solidFill>
                    <a:prstClr val="white"/>
                  </a:solidFill>
                  <a:prstDash val="solid"/>
                </a:ln>
                <a:solidFill>
                  <a:prstClr val="black">
                    <a:lumMod val="85000"/>
                    <a:lumOff val="15000"/>
                  </a:prstClr>
                </a:solidFill>
                <a:effectLst>
                  <a:outerShdw dist="38100" dir="2700000" algn="bl" rotWithShape="0">
                    <a:srgbClr val="4472C4"/>
                  </a:outerShdw>
                </a:effectLst>
              </a:rPr>
              <a:t>ТАТО</a:t>
            </a:r>
            <a:endParaRPr lang="ru-RU" sz="5400" b="1" dirty="0">
              <a:ln w="13462">
                <a:solidFill>
                  <a:prstClr val="white"/>
                </a:solidFill>
                <a:prstDash val="solid"/>
              </a:ln>
              <a:solidFill>
                <a:prstClr val="black">
                  <a:lumMod val="85000"/>
                  <a:lumOff val="15000"/>
                </a:prstClr>
              </a:solidFill>
              <a:effectLst>
                <a:outerShdw dist="38100" dir="2700000" algn="bl" rotWithShape="0">
                  <a:srgbClr val="4472C4"/>
                </a:outerShdw>
              </a:effectLst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6962" y="2642138"/>
            <a:ext cx="2768536" cy="2255716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4237" y="4407421"/>
            <a:ext cx="3054361" cy="2255716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78631" y="4427550"/>
            <a:ext cx="3054361" cy="2255716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37751" y="2622029"/>
            <a:ext cx="3054361" cy="2255716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83149" y="383146"/>
            <a:ext cx="3054361" cy="2255716"/>
          </a:xfrm>
          <a:prstGeom prst="rect">
            <a:avLst/>
          </a:prstGeom>
        </p:spPr>
      </p:pic>
      <p:sp>
        <p:nvSpPr>
          <p:cNvPr id="17" name="Прямоугольник 16"/>
          <p:cNvSpPr/>
          <p:nvPr/>
        </p:nvSpPr>
        <p:spPr>
          <a:xfrm>
            <a:off x="750283" y="3263039"/>
            <a:ext cx="247256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uk-UA" sz="5400" b="1" dirty="0">
                <a:ln w="13462">
                  <a:solidFill>
                    <a:prstClr val="white"/>
                  </a:solidFill>
                  <a:prstDash val="solid"/>
                </a:ln>
                <a:solidFill>
                  <a:prstClr val="black">
                    <a:lumMod val="85000"/>
                    <a:lumOff val="15000"/>
                  </a:prstClr>
                </a:solidFill>
                <a:effectLst>
                  <a:outerShdw dist="38100" dir="2700000" algn="bl" rotWithShape="0">
                    <a:srgbClr val="4472C4"/>
                  </a:outerShdw>
                </a:effectLst>
              </a:rPr>
              <a:t>ЖИТТЯ</a:t>
            </a:r>
            <a:endParaRPr lang="ru-RU" sz="5400" b="1" dirty="0">
              <a:ln w="13462">
                <a:solidFill>
                  <a:prstClr val="white"/>
                </a:solidFill>
                <a:prstDash val="solid"/>
              </a:ln>
              <a:solidFill>
                <a:prstClr val="black">
                  <a:lumMod val="85000"/>
                  <a:lumOff val="15000"/>
                </a:prstClr>
              </a:solidFill>
              <a:effectLst>
                <a:outerShdw dist="38100" dir="2700000" algn="bl" rotWithShape="0">
                  <a:srgbClr val="4472C4"/>
                </a:outerShdw>
              </a:effectLst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7254234" y="1049339"/>
            <a:ext cx="1912190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uk-UA" sz="5400" b="1" dirty="0">
                <a:ln w="13462">
                  <a:solidFill>
                    <a:prstClr val="white"/>
                  </a:solidFill>
                  <a:prstDash val="solid"/>
                </a:ln>
                <a:solidFill>
                  <a:prstClr val="black">
                    <a:lumMod val="85000"/>
                    <a:lumOff val="15000"/>
                  </a:prstClr>
                </a:solidFill>
                <a:effectLst>
                  <a:outerShdw dist="38100" dir="2700000" algn="bl" rotWithShape="0">
                    <a:srgbClr val="4472C4"/>
                  </a:outerShdw>
                </a:effectLst>
              </a:rPr>
              <a:t>ДРУЗІ</a:t>
            </a:r>
            <a:endParaRPr lang="ru-RU" sz="5400" b="1" dirty="0">
              <a:ln w="13462">
                <a:solidFill>
                  <a:prstClr val="white"/>
                </a:solidFill>
                <a:prstDash val="solid"/>
              </a:ln>
              <a:solidFill>
                <a:prstClr val="black">
                  <a:lumMod val="85000"/>
                  <a:lumOff val="15000"/>
                </a:prstClr>
              </a:solidFill>
              <a:effectLst>
                <a:outerShdw dist="38100" dir="2700000" algn="bl" rotWithShape="0">
                  <a:srgbClr val="4472C4"/>
                </a:outerShdw>
              </a:effectLst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7254234" y="3291218"/>
            <a:ext cx="1901483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uk-UA" sz="5400" b="1" dirty="0">
                <a:ln w="13462">
                  <a:solidFill>
                    <a:prstClr val="white"/>
                  </a:solidFill>
                  <a:prstDash val="solid"/>
                </a:ln>
                <a:solidFill>
                  <a:prstClr val="black">
                    <a:lumMod val="85000"/>
                    <a:lumOff val="15000"/>
                  </a:prstClr>
                </a:solidFill>
                <a:effectLst>
                  <a:outerShdw dist="38100" dir="2700000" algn="bl" rotWithShape="0">
                    <a:srgbClr val="4472C4"/>
                  </a:outerShdw>
                </a:effectLst>
              </a:rPr>
              <a:t>СІМ'Я</a:t>
            </a:r>
            <a:endParaRPr lang="ru-RU" sz="5400" b="1" dirty="0">
              <a:ln w="13462">
                <a:solidFill>
                  <a:prstClr val="white"/>
                </a:solidFill>
                <a:prstDash val="solid"/>
              </a:ln>
              <a:solidFill>
                <a:prstClr val="black">
                  <a:lumMod val="85000"/>
                  <a:lumOff val="15000"/>
                </a:prstClr>
              </a:solidFill>
              <a:effectLst>
                <a:outerShdw dist="38100" dir="2700000" algn="bl" rotWithShape="0">
                  <a:srgbClr val="4472C4"/>
                </a:outerShdw>
              </a:effectLst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6396366" y="5073614"/>
            <a:ext cx="1146469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uk-UA" sz="5400" b="1" dirty="0">
                <a:ln w="13462">
                  <a:solidFill>
                    <a:prstClr val="white"/>
                  </a:solidFill>
                  <a:prstDash val="solid"/>
                </a:ln>
                <a:solidFill>
                  <a:prstClr val="black">
                    <a:lumMod val="85000"/>
                    <a:lumOff val="15000"/>
                  </a:prstClr>
                </a:solidFill>
                <a:effectLst>
                  <a:outerShdw dist="38100" dir="2700000" algn="bl" rotWithShape="0">
                    <a:srgbClr val="4472C4"/>
                  </a:outerShdw>
                </a:effectLst>
              </a:rPr>
              <a:t>???</a:t>
            </a:r>
            <a:endParaRPr lang="ru-RU" sz="5400" b="1" dirty="0">
              <a:ln w="13462">
                <a:solidFill>
                  <a:prstClr val="white"/>
                </a:solidFill>
                <a:prstDash val="solid"/>
              </a:ln>
              <a:solidFill>
                <a:prstClr val="black">
                  <a:lumMod val="85000"/>
                  <a:lumOff val="15000"/>
                </a:prstClr>
              </a:solidFill>
              <a:effectLst>
                <a:outerShdw dist="38100" dir="2700000" algn="bl" rotWithShape="0">
                  <a:srgbClr val="4472C4"/>
                </a:outerShdw>
              </a:effectLst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2729876" y="4685321"/>
            <a:ext cx="2218877" cy="175432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uk-UA" sz="5400" b="1" dirty="0">
                <a:ln w="13462">
                  <a:solidFill>
                    <a:prstClr val="white"/>
                  </a:solidFill>
                  <a:prstDash val="solid"/>
                </a:ln>
                <a:solidFill>
                  <a:prstClr val="black">
                    <a:lumMod val="85000"/>
                    <a:lumOff val="15000"/>
                  </a:prstClr>
                </a:solidFill>
                <a:effectLst>
                  <a:outerShdw dist="38100" dir="2700000" algn="bl" rotWithShape="0">
                    <a:srgbClr val="4472C4"/>
                  </a:outerShdw>
                </a:effectLst>
              </a:rPr>
              <a:t>РІДНА </a:t>
            </a:r>
          </a:p>
          <a:p>
            <a:pPr lvl="0" algn="ctr"/>
            <a:r>
              <a:rPr lang="uk-UA" sz="5400" b="1" dirty="0">
                <a:ln w="13462">
                  <a:solidFill>
                    <a:prstClr val="white"/>
                  </a:solidFill>
                  <a:prstDash val="solid"/>
                </a:ln>
                <a:solidFill>
                  <a:prstClr val="black">
                    <a:lumMod val="85000"/>
                    <a:lumOff val="15000"/>
                  </a:prstClr>
                </a:solidFill>
                <a:effectLst>
                  <a:outerShdw dist="38100" dir="2700000" algn="bl" rotWithShape="0">
                    <a:srgbClr val="4472C4"/>
                  </a:outerShdw>
                </a:effectLst>
              </a:rPr>
              <a:t>МОВА</a:t>
            </a:r>
            <a:endParaRPr lang="ru-RU" sz="5400" b="1" dirty="0">
              <a:ln w="13462">
                <a:solidFill>
                  <a:prstClr val="white"/>
                </a:solidFill>
                <a:prstDash val="solid"/>
              </a:ln>
              <a:solidFill>
                <a:prstClr val="black">
                  <a:lumMod val="85000"/>
                  <a:lumOff val="15000"/>
                </a:prstClr>
              </a:solidFill>
              <a:effectLst>
                <a:outerShdw dist="38100" dir="2700000" algn="bl" rotWithShape="0">
                  <a:srgbClr val="4472C4"/>
                </a:outerShdw>
              </a:effectLst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3574325" y="2755785"/>
            <a:ext cx="2744599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uk-UA" sz="5400" b="1" dirty="0">
                <a:ln w="13462">
                  <a:solidFill>
                    <a:prstClr val="white"/>
                  </a:solidFill>
                  <a:prstDash val="solid"/>
                </a:ln>
                <a:solidFill>
                  <a:prstClr val="black">
                    <a:lumMod val="85000"/>
                    <a:lumOff val="15000"/>
                  </a:prstClr>
                </a:solidFill>
                <a:effectLst>
                  <a:outerShdw dist="38100" dir="2700000" algn="bl" rotWithShape="0">
                    <a:srgbClr val="4472C4"/>
                  </a:outerShdw>
                </a:effectLst>
              </a:rPr>
              <a:t>УКРАЇНА</a:t>
            </a:r>
            <a:endParaRPr lang="ru-RU" sz="5400" b="1" dirty="0">
              <a:ln w="13462">
                <a:solidFill>
                  <a:prstClr val="white"/>
                </a:solidFill>
                <a:prstDash val="solid"/>
              </a:ln>
              <a:solidFill>
                <a:prstClr val="black">
                  <a:lumMod val="85000"/>
                  <a:lumOff val="15000"/>
                </a:prstClr>
              </a:solidFill>
              <a:effectLst>
                <a:outerShdw dist="38100" dir="2700000" algn="bl" rotWithShape="0">
                  <a:srgbClr val="4472C4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4655852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/>
          <a:srcRect l="7377" r="7541"/>
          <a:stretch/>
        </p:blipFill>
        <p:spPr>
          <a:xfrm>
            <a:off x="0" y="0"/>
            <a:ext cx="9906000" cy="685800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658368" y="139233"/>
            <a:ext cx="8416747" cy="230832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uk-UA" sz="3600" b="1" dirty="0">
                <a:ln w="9525">
                  <a:solidFill>
                    <a:schemeClr val="tx2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Сьогодні кожен українець молиться за ПЕРЕМОГУ та МИР  в нашій країні. І ми повинні цінувати, поважати нашу культуру, звичаї символіку</a:t>
            </a:r>
            <a:r>
              <a:rPr lang="uk-UA" sz="3600" b="1" dirty="0">
                <a:ln w="9525">
                  <a:solidFill>
                    <a:srgbClr val="FFFF00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 УКРАЇНИ!</a:t>
            </a:r>
            <a:endParaRPr lang="ru-RU" sz="3600" b="1" dirty="0">
              <a:ln w="9525">
                <a:solidFill>
                  <a:srgbClr val="FFFF00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12143" y="2586790"/>
            <a:ext cx="3066554" cy="2493480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2789591" y="5219503"/>
            <a:ext cx="4326826" cy="107721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200" b="1" dirty="0">
                <a:ln w="9525">
                  <a:solidFill>
                    <a:srgbClr val="FFFF00"/>
                  </a:solidFill>
                  <a:prstDash val="solid"/>
                </a:ln>
                <a:solidFill>
                  <a:srgbClr val="0070C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Чи знаєш ти українські </a:t>
            </a:r>
          </a:p>
          <a:p>
            <a:pPr algn="ctr"/>
            <a:r>
              <a:rPr lang="ru-RU" sz="3200" b="1" dirty="0">
                <a:ln w="9525">
                  <a:solidFill>
                    <a:srgbClr val="FFFF00"/>
                  </a:solidFill>
                  <a:prstDash val="solid"/>
                </a:ln>
                <a:solidFill>
                  <a:srgbClr val="0070C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державні символи?</a:t>
            </a:r>
            <a:r>
              <a:rPr lang="en-US" sz="3200" b="1" dirty="0">
                <a:ln w="9525">
                  <a:solidFill>
                    <a:srgbClr val="FFFF00"/>
                  </a:solidFill>
                  <a:prstDash val="solid"/>
                </a:ln>
                <a:solidFill>
                  <a:srgbClr val="0070C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 </a:t>
            </a:r>
            <a:endParaRPr lang="ru-RU" sz="3200" b="1" dirty="0">
              <a:ln w="9525">
                <a:solidFill>
                  <a:srgbClr val="FFFF00"/>
                </a:solidFill>
                <a:prstDash val="solid"/>
              </a:ln>
              <a:solidFill>
                <a:srgbClr val="0070C0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8368" y="2586790"/>
            <a:ext cx="2598399" cy="2509310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34073" y="2607902"/>
            <a:ext cx="2472368" cy="2472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62227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/>
          <a:srcRect l="7377" r="7541"/>
          <a:stretch/>
        </p:blipFill>
        <p:spPr>
          <a:xfrm>
            <a:off x="13529" y="27382"/>
            <a:ext cx="9906000" cy="6858000"/>
          </a:xfrm>
          <a:prstGeom prst="rect">
            <a:avLst/>
          </a:prstGeom>
          <a:noFill/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000" y="205934"/>
            <a:ext cx="3055367" cy="3686369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3082425" y="771847"/>
            <a:ext cx="5832975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indent="-571500" algn="just">
              <a:buFont typeface="Wingdings" panose="05000000000000000000" pitchFamily="2" charset="2"/>
              <a:buChar char="Ø"/>
            </a:pPr>
            <a:r>
              <a:rPr lang="uk-UA" sz="32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Що це</a:t>
            </a:r>
            <a:r>
              <a:rPr lang="ru-RU" sz="32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?</a:t>
            </a:r>
            <a:endParaRPr lang="en-US" sz="3200" b="1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  <a:p>
            <a:pPr marL="571500" indent="-571500" algn="just">
              <a:buFont typeface="Wingdings" panose="05000000000000000000" pitchFamily="2" charset="2"/>
              <a:buChar char="Ø"/>
            </a:pPr>
            <a:r>
              <a:rPr lang="uk-UA" sz="32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B05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Це прапор України</a:t>
            </a:r>
            <a:r>
              <a:rPr lang="en-US" sz="32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B05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.</a:t>
            </a:r>
          </a:p>
          <a:p>
            <a:pPr marL="571500" indent="-571500" algn="just">
              <a:buFont typeface="Wingdings" panose="05000000000000000000" pitchFamily="2" charset="2"/>
              <a:buChar char="Ø"/>
            </a:pPr>
            <a:r>
              <a:rPr lang="uk-UA" sz="32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Які він має кольори</a:t>
            </a:r>
            <a:r>
              <a:rPr lang="en-US" sz="32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? </a:t>
            </a:r>
          </a:p>
          <a:p>
            <a:pPr marL="571500" indent="-571500" algn="just">
              <a:buFont typeface="Wingdings" panose="05000000000000000000" pitchFamily="2" charset="2"/>
              <a:buChar char="Ø"/>
            </a:pPr>
            <a:r>
              <a:rPr lang="uk-UA" sz="32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B05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Жовтий і голубий</a:t>
            </a:r>
            <a:r>
              <a:rPr lang="en-US" sz="32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B05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.</a:t>
            </a:r>
          </a:p>
          <a:p>
            <a:pPr marL="457200" indent="-457200" algn="just">
              <a:buFont typeface="Wingdings" panose="05000000000000000000" pitchFamily="2" charset="2"/>
              <a:buChar char="Ø"/>
            </a:pPr>
            <a:r>
              <a:rPr lang="uk-UA" sz="32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Що символізують кольори</a:t>
            </a:r>
            <a:r>
              <a:rPr lang="en-US" sz="32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? 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1290371" y="4515239"/>
            <a:ext cx="200368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400" b="1" dirty="0">
                <a:ln w="0"/>
                <a:solidFill>
                  <a:srgbClr val="2A9C4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Голубий - н</a:t>
            </a:r>
            <a:r>
              <a:rPr lang="ru-RU" sz="2400" b="1" dirty="0">
                <a:ln w="0"/>
                <a:solidFill>
                  <a:srgbClr val="2A9C4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ебо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6746824" y="4515239"/>
            <a:ext cx="216857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ln w="0"/>
                <a:solidFill>
                  <a:srgbClr val="00B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Жовтий - пшеничне поле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21470" y="3780806"/>
            <a:ext cx="3745622" cy="2867069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2481906" y="165008"/>
            <a:ext cx="496924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28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ДЕРЖАВНІ СИМВОЛИ УКРАЇНИ</a:t>
            </a:r>
            <a:endParaRPr lang="ru-RU" sz="28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474191" y="402515"/>
            <a:ext cx="666749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/>
              <a:t>	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187560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/>
          <a:srcRect l="7377" r="7541"/>
          <a:stretch/>
        </p:blipFill>
        <p:spPr>
          <a:xfrm>
            <a:off x="0" y="-13316"/>
            <a:ext cx="9906000" cy="6835145"/>
          </a:xfrm>
          <a:prstGeom prst="rect">
            <a:avLst/>
          </a:prstGeom>
          <a:noFill/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268" y="463736"/>
            <a:ext cx="3694592" cy="5111963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3907632" y="681809"/>
            <a:ext cx="4093505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indent="-571500">
              <a:buFont typeface="Wingdings" panose="05000000000000000000" pitchFamily="2" charset="2"/>
              <a:buChar char="§"/>
            </a:pPr>
            <a:r>
              <a:rPr lang="ru-RU" sz="32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Що це?</a:t>
            </a:r>
            <a:endParaRPr lang="en-US" sz="3200" b="1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  <a:p>
            <a:pPr marL="571500" indent="-571500">
              <a:buFont typeface="Wingdings" panose="05000000000000000000" pitchFamily="2" charset="2"/>
              <a:buChar char="§"/>
            </a:pPr>
            <a:r>
              <a:rPr lang="ru-RU" sz="32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Державний герб, Тризубець.</a:t>
            </a:r>
          </a:p>
          <a:p>
            <a:pPr marL="571500" indent="-571500">
              <a:buFont typeface="Wingdings" panose="05000000000000000000" pitchFamily="2" charset="2"/>
              <a:buChar char="§"/>
            </a:pPr>
            <a:r>
              <a:rPr lang="uk-UA" sz="32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Що він означає?</a:t>
            </a:r>
          </a:p>
          <a:p>
            <a:pPr marL="571500" indent="-571500">
              <a:buFont typeface="Wingdings" panose="05000000000000000000" pitchFamily="2" charset="2"/>
              <a:buChar char="§"/>
            </a:pPr>
            <a:endParaRPr lang="ru-RU" sz="3200" b="1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2261782" y="-13316"/>
            <a:ext cx="4969245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uk-UA" sz="2800" b="1" dirty="0">
                <a:ln w="22225">
                  <a:solidFill>
                    <a:srgbClr val="ED7D31"/>
                  </a:solidFill>
                  <a:prstDash val="solid"/>
                </a:ln>
                <a:solidFill>
                  <a:srgbClr val="ED7D31">
                    <a:lumMod val="40000"/>
                    <a:lumOff val="60000"/>
                  </a:srgbClr>
                </a:solidFill>
              </a:rPr>
              <a:t>ДЕРЖАВНІ СИМВОЛИ УКРАЇНИ</a:t>
            </a:r>
            <a:endParaRPr lang="ru-RU" sz="2800" b="1" dirty="0">
              <a:ln w="22225">
                <a:solidFill>
                  <a:srgbClr val="ED7D31"/>
                </a:solidFill>
                <a:prstDash val="solid"/>
              </a:ln>
              <a:solidFill>
                <a:srgbClr val="ED7D31">
                  <a:lumMod val="40000"/>
                  <a:lumOff val="60000"/>
                </a:srgbClr>
              </a:solidFill>
            </a:endParaRPr>
          </a:p>
          <a:p>
            <a:r>
              <a:rPr lang="en-US" sz="28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  </a:t>
            </a:r>
            <a:endParaRPr lang="ru-RU" sz="28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pic>
        <p:nvPicPr>
          <p:cNvPr id="1028" name="Picture 4" descr="19 Ð»ÑÑÐ¾Ð³Ð¾ â ÐÐµÐ½Ñ ÐÐµÑÐ¶Ð°Ð²Ð½Ð¾Ð³Ð¾ Ð³ÐµÑÐ±Ð° Ð£ÐºÑÐ°ÑÐ½Ð¸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71129" y="3092452"/>
            <a:ext cx="5603094" cy="31079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943952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/>
          <a:srcRect l="7377" r="7541"/>
          <a:stretch/>
        </p:blipFill>
        <p:spPr>
          <a:xfrm>
            <a:off x="-74428" y="0"/>
            <a:ext cx="9906000" cy="6709144"/>
          </a:xfrm>
          <a:prstGeom prst="rect">
            <a:avLst/>
          </a:prstGeom>
          <a:noFill/>
        </p:spPr>
      </p:pic>
      <p:pic>
        <p:nvPicPr>
          <p:cNvPr id="8" name="Picture 2" descr="ÐÐµÑÐ¶Ð°Ð²Ð½Ð¸Ð¹ Ð³ÑÐ¼Ð½ Ð£ÐºÑÐ°ÑÐ½Ð¸. ÐÑÑÐ¾ÑÑÑ ÑÑÐ²Ð¾ÑÐµÐ½Ð½Ñ. | ÐÐ²ÐµÐ½Ð¸Ð³Ð¾ÑÐ¾Ð´ÑÑÐºÐ° Ð¿ÑÐ±Ð»ÑÑÐ½Ð°  Ð±ÑÐ±Ð»ÑÐ¾ÑÐµÐºÐ° ÑÐ¼. Ð®. Ð¡. ÐÑÐ¸Ð¼ÑÑÐºÐ¾Ð³Ð¾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684"/>
          <a:stretch/>
        </p:blipFill>
        <p:spPr bwMode="auto">
          <a:xfrm>
            <a:off x="4953000" y="0"/>
            <a:ext cx="4648199" cy="67091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Прямоугольник 9"/>
          <p:cNvSpPr/>
          <p:nvPr/>
        </p:nvSpPr>
        <p:spPr>
          <a:xfrm>
            <a:off x="1275908" y="361507"/>
            <a:ext cx="4167962" cy="67403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lvl="0" indent="-571500">
              <a:buFont typeface="Wingdings" panose="05000000000000000000" pitchFamily="2" charset="2"/>
              <a:buChar char="§"/>
            </a:pPr>
            <a:r>
              <a:rPr lang="uk-UA" sz="32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- </a:t>
            </a:r>
            <a:r>
              <a:rPr lang="uk-UA" sz="28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Державна пісня.</a:t>
            </a:r>
          </a:p>
          <a:p>
            <a:pPr marL="571500" lvl="0" indent="-571500">
              <a:buFont typeface="Wingdings" panose="05000000000000000000" pitchFamily="2" charset="2"/>
              <a:buChar char="§"/>
            </a:pPr>
            <a:r>
              <a:rPr lang="uk-UA" sz="28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Чи знаєте, хто є його автором?</a:t>
            </a:r>
            <a:endParaRPr lang="ru-RU" sz="2800" b="1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  <a:p>
            <a:pPr marL="571500" indent="-571500">
              <a:buFont typeface="Wingdings" panose="05000000000000000000" pitchFamily="2" charset="2"/>
              <a:buChar char="§"/>
            </a:pPr>
            <a:r>
              <a:rPr lang="uk-UA" sz="28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Гімн України був написаний більше 100 років тому. Написали його – поет Павло Чубинський та композитор Михайло Вербицький.</a:t>
            </a:r>
            <a:endParaRPr lang="ru-RU" sz="2800" b="1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  <a:p>
            <a:pPr marL="571500" lvl="0" indent="-571500">
              <a:buFont typeface="Wingdings" panose="05000000000000000000" pitchFamily="2" charset="2"/>
              <a:buChar char="§"/>
            </a:pPr>
            <a:r>
              <a:rPr lang="ru-RU" sz="2800" b="1" dirty="0" err="1">
                <a:ln w="9525">
                  <a:solidFill>
                    <a:prstClr val="white"/>
                  </a:solidFill>
                  <a:prstDash val="solid"/>
                </a:ln>
                <a:solidFill>
                  <a:srgbClr val="4472C4"/>
                </a:solidFill>
                <a:effectLst>
                  <a:outerShdw blurRad="12700" dist="38100" dir="2700000" algn="tl" rotWithShape="0">
                    <a:srgbClr val="4472C4">
                      <a:lumMod val="60000"/>
                      <a:lumOff val="40000"/>
                    </a:srgbClr>
                  </a:outerShdw>
                </a:effectLst>
              </a:rPr>
              <a:t>Що</a:t>
            </a:r>
            <a:r>
              <a:rPr lang="ru-RU" sz="2800" b="1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4472C4"/>
                </a:solidFill>
                <a:effectLst>
                  <a:outerShdw blurRad="12700" dist="38100" dir="2700000" algn="tl" rotWithShape="0">
                    <a:srgbClr val="4472C4">
                      <a:lumMod val="60000"/>
                      <a:lumOff val="40000"/>
                    </a:srgbClr>
                  </a:outerShdw>
                </a:effectLst>
              </a:rPr>
              <a:t> </a:t>
            </a:r>
            <a:r>
              <a:rPr lang="ru-RU" sz="2800" b="1" dirty="0" err="1">
                <a:ln w="9525">
                  <a:solidFill>
                    <a:prstClr val="white"/>
                  </a:solidFill>
                  <a:prstDash val="solid"/>
                </a:ln>
                <a:solidFill>
                  <a:srgbClr val="4472C4"/>
                </a:solidFill>
                <a:effectLst>
                  <a:outerShdw blurRad="12700" dist="38100" dir="2700000" algn="tl" rotWithShape="0">
                    <a:srgbClr val="4472C4">
                      <a:lumMod val="60000"/>
                      <a:lumOff val="40000"/>
                    </a:srgbClr>
                  </a:outerShdw>
                </a:effectLst>
              </a:rPr>
              <a:t>таке</a:t>
            </a:r>
            <a:r>
              <a:rPr lang="ru-RU" sz="2800" b="1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4472C4"/>
                </a:solidFill>
                <a:effectLst>
                  <a:outerShdw blurRad="12700" dist="38100" dir="2700000" algn="tl" rotWithShape="0">
                    <a:srgbClr val="4472C4">
                      <a:lumMod val="60000"/>
                      <a:lumOff val="40000"/>
                    </a:srgbClr>
                  </a:outerShdw>
                </a:effectLst>
              </a:rPr>
              <a:t> ГІМН?</a:t>
            </a:r>
          </a:p>
          <a:p>
            <a:pPr marL="571500" lvl="0" indent="-571500">
              <a:buFont typeface="Wingdings" panose="05000000000000000000" pitchFamily="2" charset="2"/>
              <a:buChar char="§"/>
            </a:pPr>
            <a:endParaRPr lang="en-US" sz="3200" b="1" dirty="0">
              <a:ln w="9525">
                <a:solidFill>
                  <a:prstClr val="white"/>
                </a:solidFill>
                <a:prstDash val="solid"/>
              </a:ln>
              <a:solidFill>
                <a:srgbClr val="4472C4"/>
              </a:solidFill>
              <a:effectLst>
                <a:outerShdw blurRad="12700" dist="38100" dir="2700000" algn="tl" rotWithShape="0">
                  <a:srgbClr val="4472C4">
                    <a:lumMod val="60000"/>
                    <a:lumOff val="40000"/>
                  </a:srgbClr>
                </a:outerShdw>
              </a:effectLst>
            </a:endParaRPr>
          </a:p>
          <a:p>
            <a:pPr lvl="0"/>
            <a:endParaRPr lang="ru-RU" sz="3200" b="1" dirty="0">
              <a:ln w="13462">
                <a:solidFill>
                  <a:prstClr val="white"/>
                </a:solidFill>
                <a:prstDash val="solid"/>
              </a:ln>
              <a:solidFill>
                <a:prstClr val="black">
                  <a:lumMod val="85000"/>
                  <a:lumOff val="15000"/>
                </a:prstClr>
              </a:solidFill>
              <a:effectLst>
                <a:outerShdw dist="38100" dir="2700000" algn="bl" rotWithShape="0">
                  <a:srgbClr val="4472C4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2490677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/>
          <a:srcRect l="7377" r="7541"/>
          <a:stretch/>
        </p:blipFill>
        <p:spPr>
          <a:xfrm>
            <a:off x="0" y="18415"/>
            <a:ext cx="9906000" cy="6858000"/>
          </a:xfrm>
          <a:prstGeom prst="rect">
            <a:avLst/>
          </a:prstGeom>
          <a:noFill/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/>
          <a:srcRect l="18593" r="3005"/>
          <a:stretch/>
        </p:blipFill>
        <p:spPr>
          <a:xfrm>
            <a:off x="1464120" y="689399"/>
            <a:ext cx="3634883" cy="3590354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754673" y="4353635"/>
            <a:ext cx="6630257" cy="230832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uk-UA" sz="2400" b="1" dirty="0">
                <a:ln w="9525">
                  <a:solidFill>
                    <a:schemeClr val="accent5">
                      <a:lumMod val="50000"/>
                    </a:schemeClr>
                  </a:solidFill>
                  <a:prstDash val="solid"/>
                </a:ln>
                <a:solidFill>
                  <a:srgbClr val="00B0F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Яка національність діток на картинках</a:t>
            </a:r>
            <a:r>
              <a:rPr lang="ru-RU" sz="2400" b="1" dirty="0">
                <a:ln w="9525">
                  <a:solidFill>
                    <a:schemeClr val="accent5">
                      <a:lumMod val="50000"/>
                    </a:schemeClr>
                  </a:solidFill>
                  <a:prstDash val="solid"/>
                </a:ln>
                <a:solidFill>
                  <a:srgbClr val="00B0F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? Як ви зрозуміли?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uk-UA" sz="2400" b="1" dirty="0">
                <a:ln w="9525">
                  <a:solidFill>
                    <a:schemeClr val="accent6">
                      <a:lumMod val="75000"/>
                    </a:schemeClr>
                  </a:solidFill>
                  <a:prstDash val="solid"/>
                </a:ln>
                <a:solidFill>
                  <a:srgbClr val="00B05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Дітки є українцями</a:t>
            </a:r>
            <a:r>
              <a:rPr lang="en-US" sz="2400" b="1" dirty="0">
                <a:ln w="9525">
                  <a:solidFill>
                    <a:schemeClr val="accent6">
                      <a:lumMod val="75000"/>
                    </a:schemeClr>
                  </a:solidFill>
                  <a:prstDash val="solid"/>
                </a:ln>
                <a:solidFill>
                  <a:srgbClr val="00B05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. 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uk-UA" sz="2400" b="1" cap="none" spc="0" dirty="0">
                <a:ln w="9525">
                  <a:solidFill>
                    <a:schemeClr val="accent5">
                      <a:lumMod val="50000"/>
                    </a:schemeClr>
                  </a:solidFill>
                  <a:prstDash val="solid"/>
                </a:ln>
                <a:solidFill>
                  <a:srgbClr val="00B0F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В що саме одягнені діти</a:t>
            </a:r>
            <a:r>
              <a:rPr lang="en-US" sz="2400" b="1" cap="none" spc="0" dirty="0">
                <a:ln w="9525">
                  <a:solidFill>
                    <a:schemeClr val="accent5">
                      <a:lumMod val="50000"/>
                    </a:schemeClr>
                  </a:solidFill>
                  <a:prstDash val="solid"/>
                </a:ln>
                <a:solidFill>
                  <a:srgbClr val="00B0F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?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uk-UA" sz="2400" b="1" dirty="0">
                <a:ln w="9525">
                  <a:solidFill>
                    <a:schemeClr val="accent6">
                      <a:lumMod val="75000"/>
                    </a:schemeClr>
                  </a:solidFill>
                  <a:prstDash val="solid"/>
                </a:ln>
                <a:solidFill>
                  <a:srgbClr val="00B05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Вон</a:t>
            </a:r>
            <a:r>
              <a:rPr lang="uk-UA" sz="2400" b="1" cap="none" spc="0" dirty="0">
                <a:ln w="9525">
                  <a:solidFill>
                    <a:schemeClr val="accent6">
                      <a:lumMod val="75000"/>
                    </a:schemeClr>
                  </a:solidFill>
                  <a:prstDash val="solid"/>
                </a:ln>
                <a:solidFill>
                  <a:srgbClr val="00B05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и одягнені у вишиванки.</a:t>
            </a:r>
            <a:endParaRPr lang="en-US" sz="2400" b="1" cap="none" spc="0" dirty="0">
              <a:ln w="9525">
                <a:solidFill>
                  <a:schemeClr val="accent6">
                    <a:lumMod val="75000"/>
                  </a:schemeClr>
                </a:solidFill>
                <a:prstDash val="solid"/>
              </a:ln>
              <a:solidFill>
                <a:srgbClr val="00B050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  <a:p>
            <a:pPr algn="just"/>
            <a:endParaRPr lang="ru-RU" sz="2400" b="1" cap="none" spc="0" dirty="0">
              <a:ln w="9525">
                <a:solidFill>
                  <a:schemeClr val="tx1"/>
                </a:solidFill>
                <a:prstDash val="solid"/>
              </a:ln>
              <a:solidFill>
                <a:srgbClr val="00B050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591812" y="92297"/>
            <a:ext cx="4980274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uk-UA" sz="28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Традиційний український одяг</a:t>
            </a:r>
            <a:endParaRPr lang="ru-RU" sz="28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93894" y="689399"/>
            <a:ext cx="3338500" cy="35903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56768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/>
          <a:srcRect l="7377" r="7541"/>
          <a:stretch/>
        </p:blipFill>
        <p:spPr>
          <a:xfrm>
            <a:off x="0" y="0"/>
            <a:ext cx="9906000" cy="6858000"/>
          </a:xfrm>
          <a:prstGeom prst="rect">
            <a:avLst/>
          </a:prstGeom>
          <a:noFill/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52445" y="613397"/>
            <a:ext cx="2842018" cy="1973684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3227783" y="2587081"/>
            <a:ext cx="4953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 lvl="0"/>
            <a:r>
              <a:rPr lang="uk-UA" b="1" dirty="0">
                <a:ln w="0"/>
                <a:solidFill>
                  <a:srgbClr val="5B9BD5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ВИШИВАНКА – ВИШИТА СОРОЧКА</a:t>
            </a:r>
            <a:endParaRPr lang="ru-RU" b="1" dirty="0">
              <a:ln w="0"/>
              <a:solidFill>
                <a:srgbClr val="5B9BD5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2462862" y="19804"/>
            <a:ext cx="498027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uk-UA" sz="2800" b="1" dirty="0">
                <a:ln w="22225">
                  <a:solidFill>
                    <a:srgbClr val="ED7D31"/>
                  </a:solidFill>
                  <a:prstDash val="solid"/>
                </a:ln>
                <a:solidFill>
                  <a:srgbClr val="ED7D31">
                    <a:lumMod val="40000"/>
                    <a:lumOff val="60000"/>
                  </a:srgbClr>
                </a:solidFill>
              </a:rPr>
              <a:t>Традиційний український одяг</a:t>
            </a:r>
            <a:endParaRPr lang="ru-RU" sz="2800" b="1" dirty="0">
              <a:ln w="22225">
                <a:solidFill>
                  <a:srgbClr val="ED7D31"/>
                </a:solidFill>
                <a:prstDash val="solid"/>
              </a:ln>
              <a:solidFill>
                <a:srgbClr val="ED7D31">
                  <a:lumMod val="40000"/>
                  <a:lumOff val="60000"/>
                </a:srgbClr>
              </a:solidFill>
            </a:endParaRPr>
          </a:p>
        </p:txBody>
      </p:sp>
      <p:pic>
        <p:nvPicPr>
          <p:cNvPr id="3074" name="Picture 2" descr="Ð®Ð±ÐºÐ° H&amp;M 0766495013 36 (165/68Ð) ÐÑÐ°ÑÐ½Ð°Ñ (2000000829642_KZ2000001347003) - Ð¸Ð·Ð¾Ð±ÑÐ°Ð¶ÐµÐ½Ð¸Ðµ 1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3016" b="96667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4752" t="3850" r="19931"/>
          <a:stretch/>
        </p:blipFill>
        <p:spPr bwMode="auto">
          <a:xfrm>
            <a:off x="2150814" y="3007488"/>
            <a:ext cx="2528709" cy="31406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Прямоугольник 14"/>
          <p:cNvSpPr/>
          <p:nvPr/>
        </p:nvSpPr>
        <p:spPr>
          <a:xfrm>
            <a:off x="2110949" y="6283292"/>
            <a:ext cx="125066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uk-UA" b="1" dirty="0">
                <a:ln w="0"/>
                <a:solidFill>
                  <a:srgbClr val="5B9BD5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СПІДНИЦЯ</a:t>
            </a:r>
            <a:endParaRPr lang="ru-RU" b="1" dirty="0">
              <a:ln w="0"/>
              <a:solidFill>
                <a:srgbClr val="5B9BD5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6394463" y="6255017"/>
            <a:ext cx="101495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uk-UA" b="1" dirty="0">
                <a:ln w="0"/>
                <a:solidFill>
                  <a:srgbClr val="5B9BD5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ЧОБОТИ</a:t>
            </a:r>
            <a:endParaRPr lang="ru-RU" b="1" dirty="0">
              <a:ln w="0"/>
              <a:solidFill>
                <a:srgbClr val="5B9BD5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pic>
        <p:nvPicPr>
          <p:cNvPr id="3076" name="Picture 4" descr="Ð¡Ð°Ð¿Ð¾Ð³Ð¸ Ð½Ð°ÑÐ¾Ð´Ð½ÑÐµ ÑÐºÑÐ°Ð¸Ð½ÑÐºÐ¸Ðµ Ð´Ð»Ñ ÑÐ°Ð½ÑÐ° Ð¼ÑÐ¶ÑÐºÐ¸Ðµ ÐºÐ¾Ð¶Ð° 42 ÐºÑÐ°ÑÐ½ÑÐµ - Ð¸Ð·Ð¾Ð±ÑÐ°Ð¶ÐµÐ½Ð¸Ðµ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31264" y="1691865"/>
            <a:ext cx="2292263" cy="34383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358249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/>
          <a:srcRect l="7377" r="7541"/>
          <a:stretch/>
        </p:blipFill>
        <p:spPr>
          <a:xfrm>
            <a:off x="0" y="-19804"/>
            <a:ext cx="9906000" cy="6858000"/>
          </a:xfrm>
          <a:prstGeom prst="rect">
            <a:avLst/>
          </a:prstGeom>
          <a:noFill/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3"/>
          <a:srcRect l="11469" t="-1" r="12142" b="5619"/>
          <a:stretch/>
        </p:blipFill>
        <p:spPr>
          <a:xfrm>
            <a:off x="1720031" y="3091440"/>
            <a:ext cx="2295280" cy="3139695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4120357" y="1257491"/>
            <a:ext cx="24558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.</a:t>
            </a:r>
            <a:endParaRPr lang="ru-RU" b="1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2462862" y="19804"/>
            <a:ext cx="498027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uk-UA" sz="2800" b="1" dirty="0">
                <a:ln w="22225">
                  <a:solidFill>
                    <a:srgbClr val="ED7D31"/>
                  </a:solidFill>
                  <a:prstDash val="solid"/>
                </a:ln>
                <a:solidFill>
                  <a:srgbClr val="ED7D31">
                    <a:lumMod val="40000"/>
                    <a:lumOff val="60000"/>
                  </a:srgbClr>
                </a:solidFill>
              </a:rPr>
              <a:t>Традиційний український одяг</a:t>
            </a:r>
            <a:endParaRPr lang="ru-RU" sz="2800" b="1" dirty="0">
              <a:ln w="22225">
                <a:solidFill>
                  <a:srgbClr val="ED7D31"/>
                </a:solidFill>
                <a:prstDash val="solid"/>
              </a:ln>
              <a:solidFill>
                <a:srgbClr val="ED7D31">
                  <a:lumMod val="40000"/>
                  <a:lumOff val="60000"/>
                </a:srgbClr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095708" y="6417259"/>
            <a:ext cx="135056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uk-UA" b="1" dirty="0">
                <a:ln w="0"/>
                <a:solidFill>
                  <a:srgbClr val="5B9BD5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ШАРОВАРИ</a:t>
            </a:r>
            <a:endParaRPr lang="ru-RU" b="1" dirty="0">
              <a:ln w="0"/>
              <a:solidFill>
                <a:srgbClr val="5B9BD5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95708" y="728699"/>
            <a:ext cx="3334801" cy="2085013"/>
          </a:xfrm>
          <a:prstGeom prst="rect">
            <a:avLst/>
          </a:prstGeom>
        </p:spPr>
      </p:pic>
      <p:sp>
        <p:nvSpPr>
          <p:cNvPr id="14" name="Прямоугольник 13"/>
          <p:cNvSpPr/>
          <p:nvPr/>
        </p:nvSpPr>
        <p:spPr>
          <a:xfrm>
            <a:off x="3446271" y="2906774"/>
            <a:ext cx="301345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uk-UA" b="1" dirty="0">
                <a:ln w="0"/>
                <a:solidFill>
                  <a:srgbClr val="5B9BD5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ВІНОК – ЖІНОЧА ПРИКРАСА </a:t>
            </a:r>
            <a:endParaRPr lang="ru-RU" b="1" dirty="0">
              <a:ln w="0"/>
              <a:solidFill>
                <a:srgbClr val="5B9BD5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pic>
        <p:nvPicPr>
          <p:cNvPr id="4098" name="Picture 2" descr="Ð¡Ð²ÑÑÐ¾ Ð²Ð¸ÑÐ¸Ð²Ð°Ð½ÐºÐ¸ | Ð¢ÐµÑÑ Ð· Ð¿ÑÐµÐ´Ð¼ÐµÑÑ Ð¯ Ñ ÑÐ²ÑÑÑ â Â«ÐÐ° Ð£ÑÐ¾ÐºÂ»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1019" y="2913409"/>
            <a:ext cx="2444414" cy="35613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Прямоугольник 14"/>
          <p:cNvSpPr/>
          <p:nvPr/>
        </p:nvSpPr>
        <p:spPr>
          <a:xfrm>
            <a:off x="5785186" y="6258166"/>
            <a:ext cx="214988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uk-UA" b="1" dirty="0">
                <a:ln w="0"/>
                <a:solidFill>
                  <a:srgbClr val="5B9BD5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ПАПАХА КОЗАЦЬКА</a:t>
            </a:r>
            <a:endParaRPr lang="ru-RU" b="1" dirty="0">
              <a:ln w="0"/>
              <a:solidFill>
                <a:srgbClr val="5B9BD5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4459016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/>
          <a:srcRect l="7377" r="7541"/>
          <a:stretch/>
        </p:blipFill>
        <p:spPr>
          <a:xfrm>
            <a:off x="0" y="0"/>
            <a:ext cx="9906000" cy="6858000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2953944" y="10982"/>
            <a:ext cx="424218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uk-UA" sz="28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Рослини-символи України</a:t>
            </a:r>
            <a:endParaRPr lang="en-US" sz="28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1453019" y="714270"/>
            <a:ext cx="705215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4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Українська природа - чарівна</a:t>
            </a:r>
            <a:r>
              <a:rPr lang="en-US" sz="24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.</a:t>
            </a:r>
            <a:r>
              <a:rPr lang="uk-UA" sz="24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Чи знаєш ти рослинні символи нашої держави</a:t>
            </a:r>
            <a:r>
              <a:rPr lang="en-US" sz="24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?</a:t>
            </a:r>
            <a:endParaRPr lang="uk-UA" sz="2400" b="1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548659" y="2026630"/>
            <a:ext cx="487607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hlinkClick r:id="rId3"/>
              </a:rPr>
              <a:t>https://www.youtube.com/watch?v=Yk8BlgYVcDo</a:t>
            </a:r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1422562" y="1601282"/>
            <a:ext cx="310873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uk-UA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Перегляд відео про рослини.</a:t>
            </a:r>
            <a:endParaRPr lang="ru-RU" b="1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pic>
        <p:nvPicPr>
          <p:cNvPr id="8194" name="Picture 2" descr="Ð½Ð°ÑÐ¾Ð´Ð½Ñ ÑÐ¸Ð¼Ð²Ð¾Ð»Ð¸ ÑÐºÑÐ°ÑÐ½Ð¸ ÐºÐ°ÑÑÐ¸Ð½ÐºÐ¸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716" b="6393"/>
          <a:stretch/>
        </p:blipFill>
        <p:spPr bwMode="auto">
          <a:xfrm>
            <a:off x="1645346" y="2829496"/>
            <a:ext cx="6667500" cy="35949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4440072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/>
          <a:srcRect l="7377" r="7541"/>
          <a:stretch/>
        </p:blipFill>
        <p:spPr>
          <a:xfrm>
            <a:off x="0" y="0"/>
            <a:ext cx="9906000" cy="685800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1390389" y="2019299"/>
            <a:ext cx="7268034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800" i="1" dirty="0"/>
              <a:t>Гра «Так чи ні»</a:t>
            </a:r>
          </a:p>
          <a:p>
            <a:endParaRPr lang="en-US" sz="2800" dirty="0"/>
          </a:p>
          <a:p>
            <a:pPr marL="342900" indent="-342900">
              <a:buFont typeface="+mj-lt"/>
              <a:buAutoNum type="arabicPeriod"/>
            </a:pPr>
            <a:r>
              <a:rPr lang="uk-UA" sz="3200" b="1" dirty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Столиця України – Київ.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3200" b="1" dirty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</a:t>
            </a:r>
            <a:r>
              <a:rPr lang="uk-UA" sz="3200" b="1" dirty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Ми - українці</a:t>
            </a:r>
            <a:r>
              <a:rPr lang="en-US" sz="3200" b="1" dirty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. </a:t>
            </a:r>
            <a:endParaRPr lang="uk-UA" sz="3200" b="1" dirty="0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  <a:p>
            <a:pPr marL="342900" indent="-342900">
              <a:buFont typeface="+mj-lt"/>
              <a:buAutoNum type="arabicPeriod"/>
            </a:pPr>
            <a:r>
              <a:rPr lang="uk-UA" sz="3200" b="1" dirty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Жовто-зеленого кольору є наш прапор.</a:t>
            </a:r>
          </a:p>
          <a:p>
            <a:pPr marL="342900" indent="-342900">
              <a:buFont typeface="+mj-lt"/>
              <a:buAutoNum type="arabicPeriod"/>
            </a:pPr>
            <a:r>
              <a:rPr lang="uk-UA" sz="3200" b="1" dirty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Головна річка нашої країни – Дніпро</a:t>
            </a:r>
            <a:r>
              <a:rPr lang="uk-UA" sz="2800" b="1" dirty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.</a:t>
            </a:r>
            <a:endParaRPr lang="en-US" sz="2800" b="1" dirty="0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  <a:p>
            <a:endParaRPr lang="en-US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18772" y="135253"/>
            <a:ext cx="3519813" cy="20192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455157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/>
          <a:srcRect l="7377" r="7541"/>
          <a:stretch/>
        </p:blipFill>
        <p:spPr>
          <a:xfrm>
            <a:off x="-1" y="0"/>
            <a:ext cx="9906000" cy="6858000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3303445" y="325861"/>
            <a:ext cx="3299108" cy="107721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uk-UA" sz="3200" b="1" u="sng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Хто такі українці</a:t>
            </a:r>
            <a:r>
              <a:rPr lang="ru-RU" sz="3200" b="1" u="sng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?</a:t>
            </a:r>
            <a:endParaRPr lang="en-US" sz="3200" b="1" u="sng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  <a:p>
            <a:pPr algn="ctr"/>
            <a:endParaRPr lang="ru-RU" sz="3200" b="1" u="sng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353770" y="1314806"/>
            <a:ext cx="4713632" cy="526297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uk-UA" sz="4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Українці є</a:t>
            </a:r>
            <a:r>
              <a:rPr lang="en-US" sz="4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…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ru-RU" sz="2400" b="1" i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злі</a:t>
            </a:r>
            <a:endParaRPr lang="en-US" sz="2400" b="1" i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uk-UA" sz="2400" b="1" i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сміливі</a:t>
            </a:r>
            <a:endParaRPr lang="en-US" sz="2400" b="1" i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uk-UA" sz="2400" b="1" i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добрі</a:t>
            </a:r>
            <a:endParaRPr lang="en-US" sz="2400" b="1" i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uk-UA" sz="2400" b="1" i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ліниві</a:t>
            </a:r>
            <a:endParaRPr lang="en-US" sz="2400" b="1" i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uk-UA" sz="2400" b="1" i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працелюбні</a:t>
            </a:r>
            <a:endParaRPr lang="en-US" sz="2400" b="1" i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uk-UA" sz="2400" b="1" i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слабкі</a:t>
            </a:r>
            <a:endParaRPr lang="en-US" sz="2400" b="1" i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uk-UA" sz="2400" b="1" i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дружні</a:t>
            </a:r>
            <a:endParaRPr lang="en-US" sz="2400" b="1" i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uk-UA" sz="2400" b="1" i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розумні</a:t>
            </a:r>
            <a:endParaRPr lang="en-US" sz="2400" b="1" i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uk-UA" sz="2400" b="1" i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Талановиті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uk-UA" sz="2400" b="1" i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незламні</a:t>
            </a:r>
          </a:p>
          <a:p>
            <a:endParaRPr lang="uk-UA" sz="24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ctr"/>
            <a:endParaRPr lang="ru-RU" sz="2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60115" y="690450"/>
            <a:ext cx="2619375" cy="1743075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11240" y="2444205"/>
            <a:ext cx="4042483" cy="2628000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32482" y="5093565"/>
            <a:ext cx="2619375" cy="1743075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1353770" y="987120"/>
            <a:ext cx="551651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i="1" dirty="0"/>
              <a:t>Оберіть варіант, який найвлучніше описує українців.</a:t>
            </a:r>
            <a:endParaRPr lang="ru-RU" i="1" dirty="0"/>
          </a:p>
        </p:txBody>
      </p:sp>
    </p:spTree>
    <p:extLst>
      <p:ext uri="{BB962C8B-B14F-4D97-AF65-F5344CB8AC3E}">
        <p14:creationId xmlns:p14="http://schemas.microsoft.com/office/powerpoint/2010/main" val="117222866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Группа 29"/>
          <p:cNvGrpSpPr/>
          <p:nvPr/>
        </p:nvGrpSpPr>
        <p:grpSpPr>
          <a:xfrm>
            <a:off x="0" y="0"/>
            <a:ext cx="9906000" cy="6858000"/>
            <a:chOff x="0" y="0"/>
            <a:chExt cx="9906000" cy="6858000"/>
          </a:xfrm>
        </p:grpSpPr>
        <p:pic>
          <p:nvPicPr>
            <p:cNvPr id="2" name="Рисунок 1"/>
            <p:cNvPicPr>
              <a:picLocks noChangeAspect="1"/>
            </p:cNvPicPr>
            <p:nvPr/>
          </p:nvPicPr>
          <p:blipFill rotWithShape="1">
            <a:blip r:embed="rId2"/>
            <a:srcRect l="7377" r="7541"/>
            <a:stretch/>
          </p:blipFill>
          <p:spPr>
            <a:xfrm>
              <a:off x="0" y="0"/>
              <a:ext cx="9906000" cy="6858000"/>
            </a:xfrm>
            <a:prstGeom prst="rect">
              <a:avLst/>
            </a:prstGeom>
            <a:noFill/>
          </p:spPr>
        </p:pic>
        <p:pic>
          <p:nvPicPr>
            <p:cNvPr id="3" name="Рисунок 2"/>
            <p:cNvPicPr>
              <a:picLocks noChangeAspect="1"/>
            </p:cNvPicPr>
            <p:nvPr/>
          </p:nvPicPr>
          <p:blipFill rotWithShape="1">
            <a:blip r:embed="rId3"/>
            <a:srcRect l="2127" t="2225" r="1713" b="1309"/>
            <a:stretch/>
          </p:blipFill>
          <p:spPr>
            <a:xfrm>
              <a:off x="2463735" y="2052059"/>
              <a:ext cx="7361940" cy="4759752"/>
            </a:xfrm>
            <a:prstGeom prst="rect">
              <a:avLst/>
            </a:prstGeom>
          </p:spPr>
        </p:pic>
        <p:pic>
          <p:nvPicPr>
            <p:cNvPr id="4" name="Рисунок 3"/>
            <p:cNvPicPr>
              <a:picLocks noChangeAspect="1"/>
            </p:cNvPicPr>
            <p:nvPr/>
          </p:nvPicPr>
          <p:blipFill rotWithShape="1">
            <a:blip r:embed="rId4"/>
            <a:srcRect l="30319" t="19687" r="24901" b="18154"/>
            <a:stretch/>
          </p:blipFill>
          <p:spPr>
            <a:xfrm>
              <a:off x="3459338" y="3953329"/>
              <a:ext cx="421587" cy="585216"/>
            </a:xfrm>
            <a:prstGeom prst="rect">
              <a:avLst/>
            </a:prstGeom>
          </p:spPr>
        </p:pic>
      </p:grpSp>
      <p:pic>
        <p:nvPicPr>
          <p:cNvPr id="5128" name="Picture 8" descr="Ð¨ÐµÐ½Ð³ÐµÐ½ÑÐºÐ°Ñ Ð²Ð¸Ð·Ð° - Ð£ÐºÑÐ°Ð¸Ð½Ð° | Europa Viza Consulti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1023" y="1396885"/>
            <a:ext cx="7831074" cy="54120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4"/>
          <a:srcRect l="30319" t="19687" r="24901" b="18154"/>
          <a:stretch/>
        </p:blipFill>
        <p:spPr>
          <a:xfrm>
            <a:off x="2485469" y="1952514"/>
            <a:ext cx="421587" cy="585216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99546" y="2268737"/>
            <a:ext cx="420660" cy="585267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016518" y="2947640"/>
            <a:ext cx="420660" cy="585267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27038" y="3141670"/>
            <a:ext cx="420660" cy="585267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53133" y="5882502"/>
            <a:ext cx="420660" cy="585267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7"/>
          <a:srcRect l="30851" t="32070" r="32375" b="19777"/>
          <a:stretch/>
        </p:blipFill>
        <p:spPr>
          <a:xfrm>
            <a:off x="6558622" y="2880569"/>
            <a:ext cx="280416" cy="367175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280047" y="3726450"/>
            <a:ext cx="332989" cy="365792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781521" y="1693589"/>
            <a:ext cx="280440" cy="365792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491768" y="3750660"/>
            <a:ext cx="528438" cy="689268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266816" y="5398060"/>
            <a:ext cx="368848" cy="481107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059956" y="1892746"/>
            <a:ext cx="280440" cy="365792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949962" y="3556338"/>
            <a:ext cx="545505" cy="711529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 rotWithShape="1">
          <a:blip r:embed="rId9"/>
          <a:srcRect l="8451" t="6398" r="9174" b="14291"/>
          <a:stretch/>
        </p:blipFill>
        <p:spPr>
          <a:xfrm>
            <a:off x="5159929" y="2311084"/>
            <a:ext cx="778783" cy="813916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644430" y="3051556"/>
            <a:ext cx="780356" cy="816935"/>
          </a:xfrm>
          <a:prstGeom prst="rect">
            <a:avLst/>
          </a:prstGeom>
        </p:spPr>
      </p:pic>
      <p:pic>
        <p:nvPicPr>
          <p:cNvPr id="19" name="Рисунок 18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671110" y="3329343"/>
            <a:ext cx="780356" cy="816935"/>
          </a:xfrm>
          <a:prstGeom prst="rect">
            <a:avLst/>
          </a:prstGeom>
        </p:spPr>
      </p:pic>
      <p:pic>
        <p:nvPicPr>
          <p:cNvPr id="20" name="Рисунок 19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808757" y="3342192"/>
            <a:ext cx="780356" cy="816935"/>
          </a:xfrm>
          <a:prstGeom prst="rect">
            <a:avLst/>
          </a:prstGeom>
        </p:spPr>
      </p:pic>
      <p:pic>
        <p:nvPicPr>
          <p:cNvPr id="21" name="Рисунок 20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683107" y="4473504"/>
            <a:ext cx="990686" cy="1037124"/>
          </a:xfrm>
          <a:prstGeom prst="rect">
            <a:avLst/>
          </a:prstGeom>
        </p:spPr>
      </p:pic>
      <p:sp>
        <p:nvSpPr>
          <p:cNvPr id="22" name="Прямоугольник 21"/>
          <p:cNvSpPr/>
          <p:nvPr/>
        </p:nvSpPr>
        <p:spPr>
          <a:xfrm>
            <a:off x="1337889" y="15248"/>
            <a:ext cx="4473349" cy="27392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i="1" dirty="0">
                <a:ln w="9525">
                  <a:solidFill>
                    <a:srgbClr val="00B0F0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        </a:t>
            </a:r>
            <a:r>
              <a:rPr lang="uk-UA" sz="2000" b="1" i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Вправа-гра «Порахуй і скажи»</a:t>
            </a:r>
            <a:r>
              <a:rPr lang="en-US" sz="2000" b="1" i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endParaRPr lang="en-US" i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uk-UA" sz="2000" b="1" dirty="0">
                <a:ln w="9525">
                  <a:solidFill>
                    <a:srgbClr val="0070C0"/>
                  </a:solidFill>
                  <a:prstDash val="solid"/>
                </a:ln>
                <a:solidFill>
                  <a:srgbClr val="00B0F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Що ми бачимо на картині</a:t>
            </a:r>
            <a:r>
              <a:rPr lang="en-US" sz="2000" b="1" dirty="0">
                <a:ln w="9525">
                  <a:solidFill>
                    <a:srgbClr val="0070C0"/>
                  </a:solidFill>
                  <a:prstDash val="solid"/>
                </a:ln>
                <a:solidFill>
                  <a:srgbClr val="00B0F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?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uk-UA" sz="2000" b="1" dirty="0">
                <a:ln w="22225">
                  <a:solidFill>
                    <a:schemeClr val="accent6">
                      <a:lumMod val="50000"/>
                    </a:schemeClr>
                  </a:solidFill>
                  <a:prstDash val="solid"/>
                </a:ln>
                <a:solidFill>
                  <a:schemeClr val="accent6">
                    <a:lumMod val="60000"/>
                    <a:lumOff val="40000"/>
                  </a:schemeClr>
                </a:solidFill>
              </a:rPr>
              <a:t>Я бачу</a:t>
            </a:r>
            <a:r>
              <a:rPr lang="ru-RU" sz="2000" b="1" dirty="0">
                <a:ln w="22225">
                  <a:solidFill>
                    <a:schemeClr val="accent6">
                      <a:lumMod val="50000"/>
                    </a:schemeClr>
                  </a:solidFill>
                  <a:prstDash val="solid"/>
                </a:ln>
                <a:solidFill>
                  <a:schemeClr val="accent6">
                    <a:lumMod val="60000"/>
                    <a:lumOff val="40000"/>
                  </a:schemeClr>
                </a:solidFill>
              </a:rPr>
              <a:t> </a:t>
            </a:r>
            <a:r>
              <a:rPr lang="en-US" sz="2000" b="1" dirty="0">
                <a:ln w="22225">
                  <a:solidFill>
                    <a:schemeClr val="accent6">
                      <a:lumMod val="50000"/>
                    </a:schemeClr>
                  </a:solidFill>
                  <a:prstDash val="solid"/>
                </a:ln>
                <a:solidFill>
                  <a:schemeClr val="accent6">
                    <a:lumMod val="60000"/>
                    <a:lumOff val="40000"/>
                  </a:schemeClr>
                </a:solidFill>
              </a:rPr>
              <a:t>… </a:t>
            </a:r>
            <a:endParaRPr lang="en-US" sz="2000" b="1" dirty="0">
              <a:ln w="22225">
                <a:solidFill>
                  <a:schemeClr val="accent6">
                    <a:lumMod val="50000"/>
                  </a:schemeClr>
                </a:solidFill>
                <a:prstDash val="solid"/>
              </a:ln>
              <a:solidFill>
                <a:schemeClr val="accent6">
                  <a:lumMod val="50000"/>
                </a:schemeClr>
              </a:solidFill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uk-UA" sz="2000" b="1" dirty="0">
                <a:ln w="9525">
                  <a:solidFill>
                    <a:srgbClr val="0070C0"/>
                  </a:solidFill>
                  <a:prstDash val="solid"/>
                </a:ln>
                <a:solidFill>
                  <a:srgbClr val="00B0F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Скільки прапорів (гербів і т.д.)</a:t>
            </a:r>
            <a:r>
              <a:rPr lang="en-US" sz="2000" b="1" dirty="0">
                <a:ln w="9525">
                  <a:solidFill>
                    <a:srgbClr val="0070C0"/>
                  </a:solidFill>
                  <a:prstDash val="solid"/>
                </a:ln>
                <a:solidFill>
                  <a:srgbClr val="00B0F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?</a:t>
            </a:r>
          </a:p>
          <a:p>
            <a:pPr marL="457200" lvl="0" indent="-457200" algn="just">
              <a:buFont typeface="Arial" panose="020B0604020202020204" pitchFamily="34" charset="0"/>
              <a:buChar char="•"/>
            </a:pPr>
            <a:r>
              <a:rPr lang="uk-UA" sz="2000" b="1" dirty="0">
                <a:ln w="22225">
                  <a:solidFill>
                    <a:srgbClr val="70AD47">
                      <a:lumMod val="50000"/>
                    </a:srgbClr>
                  </a:solidFill>
                  <a:prstDash val="solid"/>
                </a:ln>
                <a:solidFill>
                  <a:srgbClr val="70AD47">
                    <a:lumMod val="60000"/>
                    <a:lumOff val="40000"/>
                  </a:srgbClr>
                </a:solidFill>
              </a:rPr>
              <a:t>Я бачу</a:t>
            </a:r>
            <a:r>
              <a:rPr lang="ru-RU" sz="2000" b="1" dirty="0">
                <a:ln w="22225">
                  <a:solidFill>
                    <a:srgbClr val="70AD47">
                      <a:lumMod val="50000"/>
                    </a:srgbClr>
                  </a:solidFill>
                  <a:prstDash val="solid"/>
                </a:ln>
                <a:solidFill>
                  <a:srgbClr val="70AD47">
                    <a:lumMod val="60000"/>
                    <a:lumOff val="40000"/>
                  </a:srgbClr>
                </a:solidFill>
              </a:rPr>
              <a:t> </a:t>
            </a:r>
            <a:r>
              <a:rPr lang="en-US" sz="2000" b="1" dirty="0">
                <a:ln w="22225">
                  <a:solidFill>
                    <a:srgbClr val="70AD47">
                      <a:lumMod val="50000"/>
                    </a:srgbClr>
                  </a:solidFill>
                  <a:prstDash val="solid"/>
                </a:ln>
                <a:solidFill>
                  <a:srgbClr val="70AD47">
                    <a:lumMod val="60000"/>
                    <a:lumOff val="40000"/>
                  </a:srgbClr>
                </a:solidFill>
              </a:rPr>
              <a:t>… </a:t>
            </a:r>
            <a:r>
              <a:rPr lang="uk-UA" sz="2000" b="1" dirty="0">
                <a:ln w="22225">
                  <a:solidFill>
                    <a:srgbClr val="70AD47">
                      <a:lumMod val="50000"/>
                    </a:srgbClr>
                  </a:solidFill>
                  <a:prstDash val="solid"/>
                </a:ln>
                <a:solidFill>
                  <a:srgbClr val="70AD47">
                    <a:lumMod val="60000"/>
                    <a:lumOff val="40000"/>
                  </a:srgbClr>
                </a:solidFill>
              </a:rPr>
              <a:t>прапорів.</a:t>
            </a:r>
            <a:endParaRPr lang="en-US" sz="2000" b="1" dirty="0">
              <a:ln w="22225">
                <a:solidFill>
                  <a:srgbClr val="70AD47">
                    <a:lumMod val="50000"/>
                  </a:srgbClr>
                </a:solidFill>
                <a:prstDash val="solid"/>
              </a:ln>
              <a:solidFill>
                <a:srgbClr val="70AD47">
                  <a:lumMod val="50000"/>
                </a:srgbClr>
              </a:solidFill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en-US" sz="2400" b="1" dirty="0">
              <a:ln w="9525">
                <a:solidFill>
                  <a:srgbClr val="0070C0"/>
                </a:solidFill>
                <a:prstDash val="solid"/>
              </a:ln>
              <a:solidFill>
                <a:srgbClr val="00B0F0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  <a:p>
            <a:pPr algn="just"/>
            <a:r>
              <a:rPr lang="en-US" sz="2400" b="1" dirty="0">
                <a:ln w="9525">
                  <a:solidFill>
                    <a:schemeClr val="tx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 </a:t>
            </a:r>
          </a:p>
          <a:p>
            <a:pPr algn="just"/>
            <a:endParaRPr lang="en-US" sz="2400" b="1" dirty="0">
              <a:ln w="9525">
                <a:solidFill>
                  <a:schemeClr val="tx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  <p:pic>
        <p:nvPicPr>
          <p:cNvPr id="23" name="Рисунок 22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686594" y="2358191"/>
            <a:ext cx="780356" cy="823031"/>
          </a:xfrm>
          <a:prstGeom prst="rect">
            <a:avLst/>
          </a:prstGeom>
        </p:spPr>
      </p:pic>
      <p:pic>
        <p:nvPicPr>
          <p:cNvPr id="25" name="Рисунок 24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516995" y="3777744"/>
            <a:ext cx="780356" cy="823031"/>
          </a:xfrm>
          <a:prstGeom prst="rect">
            <a:avLst/>
          </a:prstGeom>
        </p:spPr>
      </p:pic>
      <p:pic>
        <p:nvPicPr>
          <p:cNvPr id="27" name="Рисунок 26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415273" y="3938225"/>
            <a:ext cx="420660" cy="585267"/>
          </a:xfrm>
          <a:prstGeom prst="rect">
            <a:avLst/>
          </a:prstGeom>
        </p:spPr>
      </p:pic>
      <p:pic>
        <p:nvPicPr>
          <p:cNvPr id="28" name="Рисунок 27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012384" y="4538545"/>
            <a:ext cx="420660" cy="585267"/>
          </a:xfrm>
          <a:prstGeom prst="rect">
            <a:avLst/>
          </a:prstGeom>
        </p:spPr>
      </p:pic>
      <p:pic>
        <p:nvPicPr>
          <p:cNvPr id="26" name="Рисунок 25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067068" y="3699558"/>
            <a:ext cx="403777" cy="422704"/>
          </a:xfrm>
          <a:prstGeom prst="rect">
            <a:avLst/>
          </a:prstGeom>
        </p:spPr>
      </p:pic>
      <p:sp>
        <p:nvSpPr>
          <p:cNvPr id="31" name="AutoShape 2" descr="ÐÐ°ÑÑÐ¸Ð½ÐºÐ¸ Ð¿Ð¾ Ð·Ð°Ð¿ÑÐ¾ÑÑ ÑÐ¾Ð½ÑÑÐ½Ð¸Ðº Ð¿Ð½Ð³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5124" name="Picture 4" descr="Ð¡Ð¾Ð½ÑÑÐ½Ð¸Ðº PNG Ð·Ð¾Ð±ÑÐ°Ð¶ÐµÐ½Ð½Ñ ÑÐºÐ°ÑÐ°ÑÐ¸ Ð±ÐµÐ·ÐºÐ¾ÑÑÐ¾Ð²Ð½Ð¾ - Crazy Png-PNG ...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5549" y="2367852"/>
            <a:ext cx="597109" cy="5971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Picture 4" descr="Ð¡Ð¾Ð½ÑÑÐ½Ð¸Ðº PNG Ð·Ð¾Ð±ÑÐ°Ð¶ÐµÐ½Ð½Ñ ÑÐºÐ°ÑÐ°ÑÐ¸ Ð±ÐµÐ·ÐºÐ¾ÑÑÐ¾Ð²Ð½Ð¾ - Crazy Png-PNG ...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33124" y="3182259"/>
            <a:ext cx="597109" cy="5971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" name="Picture 4" descr="Ð¡Ð¾Ð½ÑÑÐ½Ð¸Ðº PNG Ð·Ð¾Ð±ÑÐ°Ð¶ÐµÐ½Ð½Ñ ÑÐºÐ°ÑÐ°ÑÐ¸ Ð±ÐµÐ·ÐºÐ¾ÑÑÐ¾Ð²Ð½Ð¾ - Crazy Png-PNG ...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61961" y="2488444"/>
            <a:ext cx="459196" cy="4591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6" name="Picture 6" descr="ÐÐ°Ð»ÑÐ²Ð° ÑÐºÐ°ÑÐ°ÑÑ Ð±ÐµÑÐ¿Ð»Ð°ÑÐ½Ð¾ - ÐÐ°Ð»ÑÐ²Ñ Ð¦Ð²ÐµÑÐ¾ÑÐ½ÑÐ¹ ÑÐ°Ð´ Ð»ÐµÐ¿ÐµÑÑÐ¾Ðº ...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5158" y="4233103"/>
            <a:ext cx="763733" cy="8770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5796085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/>
          <a:srcRect l="7377" r="7541"/>
          <a:stretch/>
        </p:blipFill>
        <p:spPr>
          <a:xfrm>
            <a:off x="0" y="0"/>
            <a:ext cx="9906000" cy="6858000"/>
          </a:xfrm>
          <a:prstGeom prst="rect">
            <a:avLst/>
          </a:prstGeom>
          <a:noFill/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70544" y="4266304"/>
            <a:ext cx="2378376" cy="2520484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2217024" y="1593668"/>
            <a:ext cx="4821193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dirty="0"/>
          </a:p>
          <a:p>
            <a:endParaRPr lang="en-US" dirty="0"/>
          </a:p>
          <a:p>
            <a:endParaRPr lang="ru-RU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3848101" y="1672795"/>
            <a:ext cx="4953000" cy="307777"/>
          </a:xfrm>
          <a:prstGeom prst="rect">
            <a:avLst/>
          </a:prstGeom>
        </p:spPr>
        <p:txBody>
          <a:bodyPr>
            <a:spAutoFit/>
          </a:bodyPr>
          <a:lstStyle/>
          <a:p>
            <a:pPr indent="361950"/>
            <a:endParaRPr lang="ru-RU" sz="1400" dirty="0"/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94703" y="4792649"/>
            <a:ext cx="2143125" cy="2143125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04633" y="5500550"/>
            <a:ext cx="1342628" cy="1342628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1342628" y="222750"/>
            <a:ext cx="7449417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dirty="0"/>
              <a:t>Шановні україночки та українці, </a:t>
            </a:r>
          </a:p>
          <a:p>
            <a:pPr algn="ctr"/>
            <a:r>
              <a:rPr lang="ru-RU" sz="2800" dirty="0"/>
              <a:t>ви розумники, всі активно та наполегливо працювали сьогодні. </a:t>
            </a:r>
          </a:p>
          <a:p>
            <a:pPr algn="ctr"/>
            <a:r>
              <a:rPr lang="ru-RU" sz="2800" dirty="0"/>
              <a:t>Прошу вас любіть рідну країну, поважайте Батьківщину, цінуйте наші традиції та культуру! Не забуваймо, що ми – справжні українці – наполегливі, щирі, щедрі, добрі, працьовиті та незламні! Від усього серця бажаю МИРУ українському народу. Молимося за ЗСУ, дякуємо їм та віримо в ПЕРЕМОГУ!</a:t>
            </a:r>
          </a:p>
          <a:p>
            <a:pPr algn="ctr"/>
            <a:r>
              <a:rPr lang="ru-RU" sz="2800" dirty="0"/>
              <a:t>Дякую за увагу. </a:t>
            </a:r>
          </a:p>
          <a:p>
            <a:pPr algn="ctr"/>
            <a:r>
              <a:rPr lang="ru-RU" sz="2800" dirty="0"/>
              <a:t>Урок закінчено. Побачимося пізніше!</a:t>
            </a:r>
            <a:r>
              <a:rPr lang="ru-RU" sz="24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79796653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/>
          <a:srcRect l="7377" r="7541"/>
          <a:stretch/>
        </p:blipFill>
        <p:spPr>
          <a:xfrm>
            <a:off x="127590" y="0"/>
            <a:ext cx="9906000" cy="6858000"/>
          </a:xfrm>
          <a:prstGeom prst="rect">
            <a:avLst/>
          </a:prstGeom>
          <a:noFill/>
        </p:spPr>
      </p:pic>
      <p:sp>
        <p:nvSpPr>
          <p:cNvPr id="8" name="Прямоугольник 7"/>
          <p:cNvSpPr/>
          <p:nvPr/>
        </p:nvSpPr>
        <p:spPr>
          <a:xfrm>
            <a:off x="2041452" y="765544"/>
            <a:ext cx="3349256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800" b="1" dirty="0">
                <a:solidFill>
                  <a:schemeClr val="accent1">
                    <a:lumMod val="75000"/>
                  </a:schemeClr>
                </a:solidFill>
              </a:rPr>
              <a:t>Домашнє завдання</a:t>
            </a:r>
            <a:r>
              <a:rPr lang="en-US" sz="2800" b="1" dirty="0">
                <a:solidFill>
                  <a:schemeClr val="accent1">
                    <a:lumMod val="75000"/>
                  </a:schemeClr>
                </a:solidFill>
              </a:rPr>
              <a:t>:</a:t>
            </a:r>
            <a:endParaRPr lang="uk-UA" sz="2800" b="1" dirty="0">
              <a:solidFill>
                <a:schemeClr val="accent1">
                  <a:lumMod val="75000"/>
                </a:schemeClr>
              </a:solidFill>
            </a:endParaRPr>
          </a:p>
          <a:p>
            <a:pPr algn="ctr"/>
            <a:r>
              <a:rPr lang="en-US" sz="2400" b="1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(</a:t>
            </a:r>
            <a:r>
              <a:rPr lang="uk-UA" dirty="0">
                <a:solidFill>
                  <a:schemeClr val="accent1">
                    <a:lumMod val="75000"/>
                  </a:schemeClr>
                </a:solidFill>
              </a:rPr>
              <a:t>за бажанням/на вибір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)</a:t>
            </a:r>
          </a:p>
          <a:p>
            <a:r>
              <a:rPr lang="uk-UA" sz="3200" dirty="0">
                <a:solidFill>
                  <a:schemeClr val="accent1">
                    <a:lumMod val="75000"/>
                  </a:schemeClr>
                </a:solidFill>
              </a:rPr>
              <a:t>Намалювати:</a:t>
            </a:r>
          </a:p>
          <a:p>
            <a:r>
              <a:rPr lang="uk-UA" sz="3200" dirty="0">
                <a:solidFill>
                  <a:schemeClr val="accent1">
                    <a:lumMod val="75000"/>
                  </a:schemeClr>
                </a:solidFill>
              </a:rPr>
              <a:t>Рослинні символи</a:t>
            </a:r>
            <a:r>
              <a:rPr lang="uk-UA" sz="3200" dirty="0"/>
              <a:t>.</a:t>
            </a:r>
          </a:p>
          <a:p>
            <a:endParaRPr lang="uk-UA" sz="3200" dirty="0"/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9726845">
            <a:off x="2964361" y="2485857"/>
            <a:ext cx="3996954" cy="3778043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3526123">
            <a:off x="5637304" y="1170876"/>
            <a:ext cx="2889741" cy="1608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8251514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1253</TotalTime>
  <Words>467</Words>
  <Application>Microsoft Office PowerPoint</Application>
  <PresentationFormat>Лист A4 (210x297 мм)</PresentationFormat>
  <Paragraphs>123</Paragraphs>
  <Slides>17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24" baseType="lpstr">
      <vt:lpstr>Aharoni</vt:lpstr>
      <vt:lpstr>Arial</vt:lpstr>
      <vt:lpstr>Calibri</vt:lpstr>
      <vt:lpstr>Calibri Light</vt:lpstr>
      <vt:lpstr>Times New Roman</vt:lpstr>
      <vt:lpstr>Wingdings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kate</dc:creator>
  <cp:lastModifiedBy>Вікторія</cp:lastModifiedBy>
  <cp:revision>126</cp:revision>
  <dcterms:created xsi:type="dcterms:W3CDTF">2022-08-12T06:52:56Z</dcterms:created>
  <dcterms:modified xsi:type="dcterms:W3CDTF">2026-08-14T14:43:07Z</dcterms:modified>
</cp:coreProperties>
</file>