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4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19899C-F9A7-4007-87A2-FE541781F0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77BCA1-BE82-4809-8683-9C795D4B0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9560E5-75CB-4929-A98E-0D5E58DDC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5092-503D-46E5-BB10-4CAA8F561B96}" type="datetimeFigureOut">
              <a:rPr lang="ru-UA" smtClean="0"/>
              <a:t>02/07/2025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B45435-F7A6-4455-8E6F-D7BE032CE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104A24-5FD1-41B5-BF01-41676A53F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04DC-9D42-44AC-91FF-687C5D1F45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558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5B728B-34E5-4709-9F1D-D08BC3BA5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411AB6-9E5E-44AC-A7CD-51BA7037C8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B479EB-96C1-452C-A197-1AF802608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5092-503D-46E5-BB10-4CAA8F561B96}" type="datetimeFigureOut">
              <a:rPr lang="ru-UA" smtClean="0"/>
              <a:t>02/07/2025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90D67B-EFED-44FB-A2C2-6C0F8A1CA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29C403-76F7-4085-8581-C7D02F0D0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04DC-9D42-44AC-91FF-687C5D1F45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4386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D17B288-7BBB-4C7F-AAAE-87EFFFC40C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2A7C9-3661-4831-9DEF-AD8DEC9C7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32F519-F12E-4EAE-80D0-08D5728D8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5092-503D-46E5-BB10-4CAA8F561B96}" type="datetimeFigureOut">
              <a:rPr lang="ru-UA" smtClean="0"/>
              <a:t>02/07/2025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92643A-3A18-48ED-A094-FA5407373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DE64A5-B851-46D0-BCC8-27DC6E05F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04DC-9D42-44AC-91FF-687C5D1F45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3535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AB2FA4-0271-4AC0-941E-7BA6F709C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B42242-BC28-4097-8EF0-83D130B0F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0E8B37-D000-4628-842A-B4B4A212A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5092-503D-46E5-BB10-4CAA8F561B96}" type="datetimeFigureOut">
              <a:rPr lang="ru-UA" smtClean="0"/>
              <a:t>02/07/2025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D36A91-810D-4DED-9998-DD5658C4E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7C84FF-D145-4B2B-8A72-2BBF63B96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04DC-9D42-44AC-91FF-687C5D1F45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07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95D6D-E88D-4D7A-BAB5-24A4C78B5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5B0B00-1D5F-4824-9E79-665681082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93A2FB-FC05-4A9B-A434-8DE752A1B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5092-503D-46E5-BB10-4CAA8F561B96}" type="datetimeFigureOut">
              <a:rPr lang="ru-UA" smtClean="0"/>
              <a:t>02/07/2025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D64705-A54B-4857-B8DE-DE3C2AE91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F2DA2-8EA0-48A6-8155-C3718A744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04DC-9D42-44AC-91FF-687C5D1F45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85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BC61D0-D9C8-405E-99DD-6B60F24D6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610018-B8D5-487F-83FF-A47C70C8AC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C943DD-854B-477B-B450-0A3FD3ABF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BB3A66-F969-4AF8-AC91-A1F5FE40E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5092-503D-46E5-BB10-4CAA8F561B96}" type="datetimeFigureOut">
              <a:rPr lang="ru-UA" smtClean="0"/>
              <a:t>02/07/2025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B3E17F-C1A7-457A-9101-A438AC57E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7C7368-50A5-4BF0-A49F-1C8BF7371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04DC-9D42-44AC-91FF-687C5D1F45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673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EE57F4-3709-4F8C-B0D1-85C712364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D3601A-9D3D-42EC-AAB1-D6B2DBD84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BC7415-3E92-4BE7-B18A-56B4C5CC5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FD7102D-F588-4FDF-92D6-DAF0A8DF69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B812456-F1A3-4F59-AA4D-E80A87C2C0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6222DFD-9BB5-4C3F-B6F4-F6F8E9F70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5092-503D-46E5-BB10-4CAA8F561B96}" type="datetimeFigureOut">
              <a:rPr lang="ru-UA" smtClean="0"/>
              <a:t>02/07/2025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FDB27C0-E48C-478C-988A-986263C6C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6854D6-36A1-4AA1-87B4-B18CCBC92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04DC-9D42-44AC-91FF-687C5D1F45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0616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D40EB5-6F0F-4774-9039-5C2D34F9C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0344FD-DDEA-4587-B25B-CF5EE538E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5092-503D-46E5-BB10-4CAA8F561B96}" type="datetimeFigureOut">
              <a:rPr lang="ru-UA" smtClean="0"/>
              <a:t>02/07/2025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BEEB98-666D-4B6F-A250-1B1A51E1E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213FF0-6E60-4DD4-8AD8-2C2242AB8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04DC-9D42-44AC-91FF-687C5D1F45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8774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076F8F-C1C3-4E86-B969-350F466A7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5092-503D-46E5-BB10-4CAA8F561B96}" type="datetimeFigureOut">
              <a:rPr lang="ru-UA" smtClean="0"/>
              <a:t>02/07/2025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BA4671-AB02-4A47-ABC0-E0DE8CE96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9CF888-440C-443E-A254-4772AF1FC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04DC-9D42-44AC-91FF-687C5D1F45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559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60A8F4-70B1-4C86-8CB8-9D81D089C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D9E8A7-6203-4B1D-ADD5-E17751069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F4F80E-3F6B-40E0-BAF0-26050691C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CD76A1-2ED6-4EF3-B26C-52EB77D3C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5092-503D-46E5-BB10-4CAA8F561B96}" type="datetimeFigureOut">
              <a:rPr lang="ru-UA" smtClean="0"/>
              <a:t>02/07/2025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459EB7-5573-4297-8224-1A94A1F00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0C3577-D3F4-45FF-AC7E-7531A048B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04DC-9D42-44AC-91FF-687C5D1F45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82877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444201-9C29-45B6-98CF-F0BCFD42D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ECF20-9459-4192-B8A0-7CB3D04D6B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017259-1374-4688-A7BA-F74945DB3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FC41E7-1BD7-4863-8C04-CB156DCD6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5092-503D-46E5-BB10-4CAA8F561B96}" type="datetimeFigureOut">
              <a:rPr lang="ru-UA" smtClean="0"/>
              <a:t>02/07/2025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9272B0-1E7E-4721-BD75-F17BDBA9D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DDE7E5-49DC-42A4-89D7-00D09F3A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704DC-9D42-44AC-91FF-687C5D1F45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576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700C4-7B6E-43A8-B4E3-436F70AD0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2434F3-62E9-4FC5-97DF-FD7E9BE5E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61D6DD-98F5-431D-8C65-C19758E598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65092-503D-46E5-BB10-4CAA8F561B96}" type="datetimeFigureOut">
              <a:rPr lang="ru-UA" smtClean="0"/>
              <a:t>02/07/2025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4C85C8-CE67-46D7-A5A9-3770958B4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C426B2-316C-4473-8C47-F910F993D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704DC-9D42-44AC-91FF-687C5D1F45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7790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32.jpeg"/><Relationship Id="rId7" Type="http://schemas.openxmlformats.org/officeDocument/2006/relationships/image" Target="../media/image3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1.jp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FDFCFF-75C8-40C3-93FD-FAA0339C93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prstTxWarp prst="textChevron">
              <a:avLst/>
            </a:prstTxWarp>
            <a:normAutofit/>
          </a:bodyPr>
          <a:lstStyle/>
          <a:p>
            <a:r>
              <a:rPr lang="ru-RU" dirty="0">
                <a:solidFill>
                  <a:srgbClr val="00B0F0"/>
                </a:solidFill>
              </a:rPr>
              <a:t>День </a:t>
            </a:r>
            <a:r>
              <a:rPr lang="ru-RU" dirty="0" err="1">
                <a:solidFill>
                  <a:srgbClr val="00B0F0"/>
                </a:solidFill>
              </a:rPr>
              <a:t>Державності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України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або</a:t>
            </a:r>
            <a:r>
              <a:rPr lang="ru-RU" dirty="0">
                <a:solidFill>
                  <a:srgbClr val="00B0F0"/>
                </a:solidFill>
              </a:rPr>
              <a:t> День </a:t>
            </a:r>
            <a:r>
              <a:rPr lang="ru-RU" dirty="0" err="1">
                <a:solidFill>
                  <a:srgbClr val="00B0F0"/>
                </a:solidFill>
              </a:rPr>
              <a:t>Єдності</a:t>
            </a:r>
            <a:r>
              <a:rPr lang="ru-RU" dirty="0">
                <a:solidFill>
                  <a:srgbClr val="00B0F0"/>
                </a:solidFill>
              </a:rPr>
              <a:t> День </a:t>
            </a:r>
            <a:r>
              <a:rPr lang="ru-RU" dirty="0" err="1">
                <a:solidFill>
                  <a:srgbClr val="00B0F0"/>
                </a:solidFill>
              </a:rPr>
              <a:t>Соборності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України</a:t>
            </a:r>
            <a:r>
              <a:rPr lang="ru-RU" dirty="0">
                <a:solidFill>
                  <a:srgbClr val="00B0F0"/>
                </a:solidFill>
              </a:rPr>
              <a:t> 22 </a:t>
            </a:r>
            <a:r>
              <a:rPr lang="ru-RU" dirty="0" err="1">
                <a:solidFill>
                  <a:srgbClr val="00B0F0"/>
                </a:solidFill>
              </a:rPr>
              <a:t>січня</a:t>
            </a:r>
            <a:endParaRPr lang="ru-UA" dirty="0">
              <a:solidFill>
                <a:srgbClr val="00B0F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E4BD59-1625-4D6D-9701-42A08503EF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2" b="15088"/>
          <a:stretch/>
        </p:blipFill>
        <p:spPr>
          <a:xfrm>
            <a:off x="7956882" y="1722082"/>
            <a:ext cx="3930317" cy="49514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7C9ECD-C95F-4210-9542-0EBCD5188EF5}"/>
              </a:ext>
            </a:extLst>
          </p:cNvPr>
          <p:cNvSpPr txBox="1"/>
          <p:nvPr/>
        </p:nvSpPr>
        <p:spPr>
          <a:xfrm>
            <a:off x="4235117" y="2021305"/>
            <a:ext cx="3577388" cy="4770793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UA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Класна</a:t>
            </a:r>
            <a:r>
              <a:rPr lang="ru-UA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година "До Дня </a:t>
            </a:r>
            <a:r>
              <a:rPr lang="ru-UA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соборності</a:t>
            </a:r>
            <a:r>
              <a:rPr lang="ru-UA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UA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UA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(для </a:t>
            </a:r>
            <a:r>
              <a:rPr lang="ru-UA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UA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7-А</a:t>
            </a:r>
            <a:r>
              <a:rPr lang="ru-UA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uk-UA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UA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UA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">
              <a:lnSpc>
                <a:spcPts val="1650"/>
              </a:lnSpc>
              <a:spcAft>
                <a:spcPts val="800"/>
              </a:spcAft>
            </a:pPr>
            <a:r>
              <a:rPr lang="ru-UA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ru-UA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UA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закріпити</a:t>
            </a:r>
            <a:r>
              <a:rPr lang="ru-UA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UA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UA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UA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Україну</a:t>
            </a:r>
            <a:r>
              <a:rPr lang="ru-UA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соборність</a:t>
            </a:r>
            <a:r>
              <a:rPr lang="ru-UA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країни,її</a:t>
            </a:r>
            <a:r>
              <a:rPr lang="ru-UA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символи</a:t>
            </a:r>
            <a:r>
              <a:rPr lang="ru-UA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традиції</a:t>
            </a:r>
            <a:r>
              <a:rPr lang="ru-UA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впроваджувати</a:t>
            </a:r>
            <a:r>
              <a:rPr lang="ru-UA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UA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естетичного</a:t>
            </a:r>
            <a:r>
              <a:rPr lang="ru-UA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UA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UA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UA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UA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розвивати</a:t>
            </a:r>
            <a:r>
              <a:rPr lang="ru-UA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українське</a:t>
            </a:r>
            <a:r>
              <a:rPr lang="ru-UA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UA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культуру </a:t>
            </a:r>
            <a:r>
              <a:rPr lang="ru-UA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UA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UA" sz="2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">
              <a:lnSpc>
                <a:spcPts val="1650"/>
              </a:lnSpc>
              <a:spcAft>
                <a:spcPts val="800"/>
              </a:spcAft>
            </a:pPr>
            <a:r>
              <a:rPr lang="ru-UA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виховувати</a:t>
            </a:r>
            <a:r>
              <a:rPr lang="ru-UA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любов</a:t>
            </a:r>
            <a:r>
              <a:rPr lang="ru-UA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UA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повагу</a:t>
            </a:r>
            <a:r>
              <a:rPr lang="ru-UA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UA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UA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Батьківщини</a:t>
            </a:r>
            <a:r>
              <a:rPr lang="ru-UA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України,її</a:t>
            </a:r>
            <a:r>
              <a:rPr lang="ru-UA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символів</a:t>
            </a:r>
            <a:r>
              <a:rPr lang="ru-UA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традицій</a:t>
            </a:r>
            <a:r>
              <a:rPr lang="ru-UA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обрядів</a:t>
            </a:r>
            <a:r>
              <a:rPr lang="ru-UA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0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F37462B3-D6FD-470B-80F0-DE482FE136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021304"/>
            <a:ext cx="3785939" cy="4652211"/>
          </a:xfrm>
        </p:spPr>
      </p:pic>
    </p:spTree>
    <p:extLst>
      <p:ext uri="{BB962C8B-B14F-4D97-AF65-F5344CB8AC3E}">
        <p14:creationId xmlns:p14="http://schemas.microsoft.com/office/powerpoint/2010/main" val="3923123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E9FD2E-49F3-43F0-AB8F-BD3D3BB80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653" y="146049"/>
            <a:ext cx="10515600" cy="1325563"/>
          </a:xfrm>
        </p:spPr>
        <p:txBody>
          <a:bodyPr/>
          <a:lstStyle/>
          <a:p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6785AA-1714-45A4-8447-923E42482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26" y="1825625"/>
            <a:ext cx="3465095" cy="4351338"/>
          </a:xfrm>
        </p:spPr>
        <p:txBody>
          <a:bodyPr>
            <a:normAutofit lnSpcReduction="10000"/>
          </a:bodyPr>
          <a:lstStyle/>
          <a:p>
            <a:pPr marL="12700">
              <a:lnSpc>
                <a:spcPts val="2760"/>
              </a:lnSpc>
              <a:spcAft>
                <a:spcPts val="800"/>
              </a:spcAft>
            </a:pPr>
            <a:r>
              <a:rPr lang="ru-UA" sz="2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Вчитель</a:t>
            </a:r>
            <a:r>
              <a:rPr lang="ru-UA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Ось уже і </a:t>
            </a:r>
            <a:r>
              <a:rPr lang="ru-UA" sz="2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перегорнута</a:t>
            </a:r>
            <a:r>
              <a:rPr lang="ru-UA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остання</a:t>
            </a:r>
            <a:r>
              <a:rPr lang="ru-UA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сторінка</a:t>
            </a:r>
            <a:r>
              <a:rPr lang="ru-UA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 </a:t>
            </a:r>
            <a:r>
              <a:rPr lang="ru-UA" sz="2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Цікаво</a:t>
            </a:r>
            <a:r>
              <a:rPr lang="ru-UA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 вона!</a:t>
            </a:r>
            <a:endParaRPr lang="ru-UA" sz="24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marR="215900">
              <a:lnSpc>
                <a:spcPct val="107000"/>
              </a:lnSpc>
              <a:spcAft>
                <a:spcPts val="800"/>
              </a:spcAft>
            </a:pPr>
            <a:r>
              <a:rPr lang="ru-UA" sz="2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Красивий</a:t>
            </a:r>
            <a:r>
              <a:rPr lang="ru-UA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ru-UA" sz="2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щедрий</a:t>
            </a:r>
            <a:r>
              <a:rPr lang="ru-UA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рідний</a:t>
            </a:r>
            <a:r>
              <a:rPr lang="ru-UA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край</a:t>
            </a:r>
            <a:r>
              <a:rPr lang="ru-UA" sz="2400" dirty="0">
                <a:solidFill>
                  <a:srgbClr val="00B0F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UA" sz="2400" dirty="0">
                <a:solidFill>
                  <a:srgbClr val="00B0F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UA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UA" sz="2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UA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наша </a:t>
            </a:r>
            <a:r>
              <a:rPr lang="ru-UA" sz="2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солов’їна</a:t>
            </a:r>
            <a:r>
              <a:rPr lang="ru-UA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.</a:t>
            </a:r>
            <a:r>
              <a:rPr lang="ru-UA" sz="2400" dirty="0">
                <a:solidFill>
                  <a:srgbClr val="00B0F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UA" sz="2400" dirty="0">
                <a:solidFill>
                  <a:srgbClr val="00B0F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UA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Люби, </a:t>
            </a:r>
            <a:r>
              <a:rPr lang="ru-UA" sz="2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шануй</a:t>
            </a:r>
            <a:r>
              <a:rPr lang="ru-UA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2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оберігай</a:t>
            </a:r>
            <a:r>
              <a:rPr lang="ru-UA" sz="2400" dirty="0">
                <a:solidFill>
                  <a:srgbClr val="00B0F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UA" sz="2400" dirty="0">
                <a:solidFill>
                  <a:srgbClr val="00B0F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UA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Усе </a:t>
            </a:r>
            <a:r>
              <a:rPr lang="ru-UA" sz="2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UA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зветься</a:t>
            </a:r>
            <a:r>
              <a:rPr lang="ru-UA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UA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!.</a:t>
            </a:r>
            <a:endParaRPr lang="ru-UA" sz="24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UA" sz="2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ru-UA" dirty="0"/>
          </a:p>
        </p:txBody>
      </p:sp>
      <p:pic>
        <p:nvPicPr>
          <p:cNvPr id="6146" name="Picture 2" descr="День соборності України 2020: фото і дитячі малюнки до свята">
            <a:extLst>
              <a:ext uri="{FF2B5EF4-FFF2-40B4-BE49-F238E27FC236}">
                <a16:creationId xmlns:a16="http://schemas.microsoft.com/office/drawing/2014/main" id="{B02F35F0-F8EC-49EE-99EF-B0EA6CFE6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420" y="1717675"/>
            <a:ext cx="250507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День Соборності України – святкуємо разом! — Кафедра початкової та  дошкільної освіти">
            <a:extLst>
              <a:ext uri="{FF2B5EF4-FFF2-40B4-BE49-F238E27FC236}">
                <a16:creationId xmlns:a16="http://schemas.microsoft.com/office/drawing/2014/main" id="{41C6CE0C-64B9-4B62-BE8D-F98891B37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490" y="1825625"/>
            <a:ext cx="1769897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Виставка малюнків &quot;Україна очима детей&quot; до Дня Соборності України - YouTube">
            <a:extLst>
              <a:ext uri="{FF2B5EF4-FFF2-40B4-BE49-F238E27FC236}">
                <a16:creationId xmlns:a16="http://schemas.microsoft.com/office/drawing/2014/main" id="{68938AAE-02BD-45DD-ABCB-63D7AF040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591" y="1801812"/>
            <a:ext cx="2857500" cy="173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C37B24-E5D6-4399-80F6-E95C38762B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4" b="30293"/>
          <a:stretch/>
        </p:blipFill>
        <p:spPr>
          <a:xfrm>
            <a:off x="3835063" y="3648075"/>
            <a:ext cx="5820028" cy="2857500"/>
          </a:xfrm>
          <a:prstGeom prst="rect">
            <a:avLst/>
          </a:prstGeom>
        </p:spPr>
      </p:pic>
      <p:pic>
        <p:nvPicPr>
          <p:cNvPr id="6152" name="Picture 8" descr="Як намалювати листівку серце України та пшеницю до Дня Соборності України/ День  Соборності України - YouTube">
            <a:extLst>
              <a:ext uri="{FF2B5EF4-FFF2-40B4-BE49-F238E27FC236}">
                <a16:creationId xmlns:a16="http://schemas.microsoft.com/office/drawing/2014/main" id="{3CA8D40C-1DC0-47D3-B5F0-FB7521FC4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7" b="10431"/>
          <a:stretch/>
        </p:blipFill>
        <p:spPr bwMode="auto">
          <a:xfrm>
            <a:off x="337884" y="146049"/>
            <a:ext cx="6795961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День Соборності України — Спеціалізована школа І-ІІІ ступенів №96 ім  О.К.Антонова">
            <a:extLst>
              <a:ext uri="{FF2B5EF4-FFF2-40B4-BE49-F238E27FC236}">
                <a16:creationId xmlns:a16="http://schemas.microsoft.com/office/drawing/2014/main" id="{30321A27-E2D5-4124-B499-3FC2937AD8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5"/>
          <a:stretch/>
        </p:blipFill>
        <p:spPr bwMode="auto">
          <a:xfrm>
            <a:off x="7133845" y="146049"/>
            <a:ext cx="4849607" cy="154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709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68EDB-9136-4144-B265-50AF96AA0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 dirty="0"/>
          </a:p>
        </p:txBody>
      </p:sp>
      <p:pic>
        <p:nvPicPr>
          <p:cNvPr id="8194" name="Picture 2" descr="НАША ЄДНІСТЬ–НАША ЗБРОЯ! День Соборності України-2025 - Радіо Українська  хвиля з Європи">
            <a:extLst>
              <a:ext uri="{FF2B5EF4-FFF2-40B4-BE49-F238E27FC236}">
                <a16:creationId xmlns:a16="http://schemas.microsoft.com/office/drawing/2014/main" id="{4C3D4FA4-1FE7-45A7-803A-1B0FECE84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09" y="200276"/>
            <a:ext cx="3611228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Патріотичні поробки з дітьми та листівки до Дня Соборності України » Eva  Blog">
            <a:extLst>
              <a:ext uri="{FF2B5EF4-FFF2-40B4-BE49-F238E27FC236}">
                <a16:creationId xmlns:a16="http://schemas.microsoft.com/office/drawing/2014/main" id="{FD396AE6-5FA0-43C2-BA05-311EB5E4E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265" y="300288"/>
            <a:ext cx="3749842" cy="234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День соборності України 22 січня: привітання, картинки, листівки -  ПАТРІОТИЧНІ АВАТАРКИ, КАРТИНКИ, ФОТО">
            <a:extLst>
              <a:ext uri="{FF2B5EF4-FFF2-40B4-BE49-F238E27FC236}">
                <a16:creationId xmlns:a16="http://schemas.microsoft.com/office/drawing/2014/main" id="{CE87DF31-C8CF-41CD-AC35-D7D266828B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36" y="300288"/>
            <a:ext cx="3898232" cy="234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44BA445-B0D5-44CB-9663-6CD83C6D260B}"/>
              </a:ext>
            </a:extLst>
          </p:cNvPr>
          <p:cNvSpPr txBox="1"/>
          <p:nvPr/>
        </p:nvSpPr>
        <p:spPr>
          <a:xfrm>
            <a:off x="8742946" y="5309936"/>
            <a:ext cx="3272591" cy="1247775"/>
          </a:xfrm>
          <a:prstGeom prst="rect">
            <a:avLst/>
          </a:prstGeom>
          <a:noFill/>
        </p:spPr>
        <p:txBody>
          <a:bodyPr wrap="square">
            <a:prstTxWarp prst="textCanUp">
              <a:avLst/>
            </a:prstTxWarp>
            <a:spAutoFit/>
          </a:bodyPr>
          <a:lstStyle/>
          <a:p>
            <a:r>
              <a:rPr lang="uk-UA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Підготувала </a:t>
            </a:r>
            <a:r>
              <a:rPr lang="ru-UA" sz="1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Кл.керівник</a:t>
            </a:r>
            <a:r>
              <a:rPr lang="ru-UA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7-А класу А М Бєлова. 2025рік. </a:t>
            </a:r>
            <a:endParaRPr lang="ru-U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CECCFB3-5479-44A9-88A1-8FCEE1409D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67" r="12634" b="23542"/>
          <a:stretch/>
        </p:blipFill>
        <p:spPr>
          <a:xfrm>
            <a:off x="229848" y="2908299"/>
            <a:ext cx="3499057" cy="364941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E099B06-805A-43C1-A767-F4945467129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" t="18599" r="-2139" b="25495"/>
          <a:stretch/>
        </p:blipFill>
        <p:spPr>
          <a:xfrm>
            <a:off x="8101266" y="2743451"/>
            <a:ext cx="3749842" cy="234314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D3FEEE7-9318-43D8-9DFF-C2570F92E84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25" t="10616" r="1625" b="19327"/>
          <a:stretch/>
        </p:blipFill>
        <p:spPr>
          <a:xfrm>
            <a:off x="3728905" y="2643435"/>
            <a:ext cx="4118811" cy="174834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6DF23D3-0663-4B38-B7A5-71ECFE7B437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" t="18077" r="3291" b="33183"/>
          <a:stretch/>
        </p:blipFill>
        <p:spPr>
          <a:xfrm>
            <a:off x="3841203" y="4491789"/>
            <a:ext cx="4260062" cy="214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54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98D2FD-AF4B-4553-88CF-7A159BC26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1202" y="428376"/>
            <a:ext cx="5261426" cy="1256045"/>
          </a:xfrm>
        </p:spPr>
        <p:txBody>
          <a:bodyPr>
            <a:normAutofit/>
          </a:bodyPr>
          <a:lstStyle/>
          <a:p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твою думку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соборність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»?</a:t>
            </a:r>
            <a:endParaRPr lang="ru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045649-EDD7-42CC-AA35-A52B766614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1432" y="3689683"/>
            <a:ext cx="5101196" cy="2739941"/>
          </a:xfrm>
        </p:spPr>
        <p:txBody>
          <a:bodyPr>
            <a:normAutofit/>
          </a:bodyPr>
          <a:lstStyle/>
          <a:p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34AC75-4036-47DD-951D-DE5848D47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72" y="304800"/>
            <a:ext cx="5855175" cy="61248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0DDF1A-F9F9-494A-9D42-D8919C8BE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202" y="1925053"/>
            <a:ext cx="5405998" cy="450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28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BE35D9-F453-4557-86BF-62E459F92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6" y="365125"/>
            <a:ext cx="11806988" cy="1325563"/>
          </a:xfrm>
          <a:blipFill>
            <a:blip r:embed="rId2"/>
            <a:tile tx="0" ty="0" sx="100000" sy="100000" flip="none" algn="tl"/>
          </a:blipFill>
          <a:ln>
            <a:solidFill>
              <a:srgbClr val="FFC000"/>
            </a:solidFill>
          </a:ln>
        </p:spPr>
        <p:txBody>
          <a:bodyPr>
            <a:prstTxWarp prst="textCanUp">
              <a:avLst/>
            </a:prstTxWarp>
          </a:bodyPr>
          <a:lstStyle/>
          <a:p>
            <a:r>
              <a:rPr lang="ru-UA" sz="1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ru-UA" sz="18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живемо</a:t>
            </a:r>
            <a:r>
              <a:rPr lang="ru-UA" sz="1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UA" sz="18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UA" sz="1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UA" sz="18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UA" sz="1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яка </a:t>
            </a:r>
            <a:r>
              <a:rPr lang="ru-UA" sz="18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багата</a:t>
            </a:r>
            <a:r>
              <a:rPr lang="ru-UA" sz="1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8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своєю</a:t>
            </a:r>
            <a:r>
              <a:rPr lang="ru-UA" sz="1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8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історією</a:t>
            </a:r>
            <a:r>
              <a:rPr lang="ru-UA" sz="1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18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надбаннями</a:t>
            </a:r>
            <a:r>
              <a:rPr lang="ru-UA" sz="1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18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краєвидами</a:t>
            </a:r>
            <a:r>
              <a:rPr lang="ru-UA" sz="1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18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мелодійною</a:t>
            </a:r>
            <a:r>
              <a:rPr lang="ru-UA" sz="1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8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музикою</a:t>
            </a:r>
            <a:r>
              <a:rPr lang="ru-UA" sz="1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18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милозвучною</a:t>
            </a:r>
            <a:r>
              <a:rPr lang="ru-UA" sz="1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8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UA" sz="1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UA" sz="1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UA" sz="1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UA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Презентація – День соборності України">
            <a:extLst>
              <a:ext uri="{FF2B5EF4-FFF2-40B4-BE49-F238E27FC236}">
                <a16:creationId xmlns:a16="http://schemas.microsoft.com/office/drawing/2014/main" id="{97B9ECB1-04E3-4183-8031-CBAFDBC94B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6" y="1690688"/>
            <a:ext cx="5391902" cy="495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резентація – День соборності України">
            <a:extLst>
              <a:ext uri="{FF2B5EF4-FFF2-40B4-BE49-F238E27FC236}">
                <a16:creationId xmlns:a16="http://schemas.microsoft.com/office/drawing/2014/main" id="{6AAF7A3A-A98D-47E9-B1C3-01E4B1185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705" y="3487404"/>
            <a:ext cx="5518484" cy="315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83F34B-AF43-42F7-A4A3-BB57933E6F18}"/>
              </a:ext>
            </a:extLst>
          </p:cNvPr>
          <p:cNvSpPr txBox="1"/>
          <p:nvPr/>
        </p:nvSpPr>
        <p:spPr>
          <a:xfrm>
            <a:off x="5839325" y="1690688"/>
            <a:ext cx="5919537" cy="1629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">
              <a:lnSpc>
                <a:spcPts val="1650"/>
              </a:lnSpc>
              <a:spcAft>
                <a:spcPts val="800"/>
              </a:spcAft>
            </a:pPr>
            <a:r>
              <a:rPr lang="ru-UA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UA" sz="20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трапилось</a:t>
            </a:r>
            <a:r>
              <a:rPr lang="ru-UA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20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UA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UA" sz="20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протязі</a:t>
            </a:r>
            <a:r>
              <a:rPr lang="ru-UA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UA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століть</a:t>
            </a:r>
            <a:r>
              <a:rPr lang="ru-UA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UA" sz="20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UA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UA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мала </a:t>
            </a:r>
            <a:r>
              <a:rPr lang="ru-UA" sz="20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власної</a:t>
            </a:r>
            <a:r>
              <a:rPr lang="ru-UA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державності</a:t>
            </a:r>
            <a:r>
              <a:rPr lang="ru-UA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UA" sz="20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єдиної</a:t>
            </a:r>
            <a:r>
              <a:rPr lang="ru-UA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UA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UA" sz="20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Українські</a:t>
            </a:r>
            <a:r>
              <a:rPr lang="ru-UA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UA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UA" sz="20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UA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періоди</a:t>
            </a:r>
            <a:r>
              <a:rPr lang="ru-UA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належали </a:t>
            </a:r>
            <a:r>
              <a:rPr lang="ru-UA" sz="20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багатьом</a:t>
            </a:r>
            <a:r>
              <a:rPr lang="ru-UA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державам: </a:t>
            </a:r>
            <a:r>
              <a:rPr lang="ru-UA" sz="20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найбільше</a:t>
            </a:r>
            <a:r>
              <a:rPr lang="ru-UA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Росії</a:t>
            </a:r>
            <a:r>
              <a:rPr lang="ru-UA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20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Литві</a:t>
            </a:r>
            <a:r>
              <a:rPr lang="ru-UA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20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Речі</a:t>
            </a:r>
            <a:r>
              <a:rPr lang="ru-UA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Посполитій</a:t>
            </a:r>
            <a:r>
              <a:rPr lang="ru-UA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UA" sz="20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UA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Польщі</a:t>
            </a:r>
            <a:r>
              <a:rPr lang="ru-UA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Австро-</a:t>
            </a:r>
            <a:r>
              <a:rPr lang="ru-UA" sz="20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Угорщині</a:t>
            </a:r>
            <a:r>
              <a:rPr lang="ru-UA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UA" sz="20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згодом</a:t>
            </a:r>
            <a:r>
              <a:rPr lang="ru-UA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Румунії</a:t>
            </a:r>
            <a:r>
              <a:rPr lang="ru-UA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UA" sz="20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Чехословаччині</a:t>
            </a:r>
            <a:r>
              <a:rPr lang="ru-UA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0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6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9AD54-0BD3-4736-BA3F-BF97BCCF8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52433"/>
          </a:xfrm>
        </p:spPr>
        <p:txBody>
          <a:bodyPr>
            <a:noAutofit/>
          </a:bodyPr>
          <a:lstStyle/>
          <a:p>
            <a:r>
              <a:rPr lang="ru-UA" sz="2000" dirty="0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  1917 р. У </a:t>
            </a:r>
            <a:r>
              <a:rPr lang="ru-UA" sz="2000" dirty="0" err="1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Наддніпрянській</a:t>
            </a:r>
            <a:r>
              <a:rPr lang="ru-UA" sz="2000" dirty="0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UA" sz="2000" dirty="0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розпочалася</a:t>
            </a:r>
            <a:r>
              <a:rPr lang="ru-UA" sz="2000" dirty="0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національна</a:t>
            </a:r>
            <a:r>
              <a:rPr lang="ru-UA" sz="2000" dirty="0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революція</a:t>
            </a:r>
            <a:r>
              <a:rPr lang="ru-UA" sz="2000" dirty="0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UA" sz="2000" dirty="0" err="1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UA" sz="2000" dirty="0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UA" sz="2000" dirty="0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UA" sz="2000" dirty="0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UA" sz="2000" dirty="0" err="1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проголошено</a:t>
            </a:r>
            <a:r>
              <a:rPr lang="ru-UA" sz="2000" dirty="0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UA" sz="2000" dirty="0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UA" sz="2000" dirty="0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Народної</a:t>
            </a:r>
            <a:r>
              <a:rPr lang="ru-UA" sz="2000" dirty="0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Республіки</a:t>
            </a:r>
            <a:r>
              <a:rPr lang="ru-UA" sz="2000" dirty="0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(УНР) та </a:t>
            </a:r>
            <a:r>
              <a:rPr lang="ru-UA" sz="2000" dirty="0" err="1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обрано</a:t>
            </a:r>
            <a:r>
              <a:rPr lang="ru-UA" sz="2000" dirty="0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UA" sz="2000" dirty="0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президента </a:t>
            </a:r>
            <a:r>
              <a:rPr lang="ru-UA" sz="2000" dirty="0" err="1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Михайла</a:t>
            </a:r>
            <a:r>
              <a:rPr lang="ru-UA" sz="2000" dirty="0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Грушевського</a:t>
            </a:r>
            <a:r>
              <a:rPr lang="ru-UA" sz="2000" dirty="0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   </a:t>
            </a:r>
            <a:r>
              <a:rPr lang="ru-UA" sz="2000" dirty="0" err="1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Подібні</a:t>
            </a:r>
            <a:r>
              <a:rPr lang="ru-UA" sz="2000" dirty="0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UA" sz="2000" dirty="0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відбувалися</a:t>
            </a:r>
            <a:r>
              <a:rPr lang="ru-UA" sz="2000" dirty="0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в </a:t>
            </a:r>
            <a:r>
              <a:rPr lang="ru-UA" sz="2000" dirty="0" err="1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Галичині</a:t>
            </a:r>
            <a:r>
              <a:rPr lang="ru-UA" sz="2000" dirty="0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 </a:t>
            </a:r>
            <a:r>
              <a:rPr lang="ru-UA" sz="2000" dirty="0" err="1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Згодом</a:t>
            </a:r>
            <a:r>
              <a:rPr lang="ru-UA" sz="2000" dirty="0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UA" sz="2000" dirty="0" err="1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жовтні</a:t>
            </a:r>
            <a:r>
              <a:rPr lang="ru-UA" sz="2000" dirty="0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1918 року, </a:t>
            </a:r>
            <a:r>
              <a:rPr lang="ru-UA" sz="2000" dirty="0" err="1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UA" sz="2000" dirty="0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UA" sz="2000" dirty="0" err="1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проголошена</a:t>
            </a:r>
            <a:r>
              <a:rPr lang="ru-UA" sz="2000" dirty="0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Західно</a:t>
            </a:r>
            <a:r>
              <a:rPr lang="ru-UA" sz="2000" dirty="0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UA" sz="2000" dirty="0" err="1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UA" sz="2000" dirty="0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народна Держава на </a:t>
            </a:r>
            <a:r>
              <a:rPr lang="ru-UA" sz="2000" dirty="0" err="1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UA" sz="2000" dirty="0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Галичини</a:t>
            </a:r>
            <a:r>
              <a:rPr lang="ru-UA" sz="2000" dirty="0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2000" dirty="0" err="1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Північної</a:t>
            </a:r>
            <a:r>
              <a:rPr lang="ru-UA" sz="2000" dirty="0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Буковини</a:t>
            </a:r>
            <a:r>
              <a:rPr lang="ru-UA" sz="2000" dirty="0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UA" sz="2000" dirty="0" err="1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Закарпаття</a:t>
            </a:r>
            <a:r>
              <a:rPr lang="ru-UA" sz="2000" dirty="0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Головою Ради став </a:t>
            </a:r>
            <a:r>
              <a:rPr lang="ru-UA" sz="2000" dirty="0" err="1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Євген</a:t>
            </a:r>
            <a:r>
              <a:rPr lang="ru-UA" sz="2000" dirty="0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Петрушевич.</a:t>
            </a:r>
            <a:r>
              <a:rPr lang="ru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E01A69C-8D3B-4909-B2F4-CB58395943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4" b="18450"/>
          <a:stretch/>
        </p:blipFill>
        <p:spPr>
          <a:xfrm>
            <a:off x="260685" y="4235114"/>
            <a:ext cx="4589206" cy="2438401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B741306-9D91-4F80-B086-E04A9ED19B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89" b="11035"/>
          <a:stretch/>
        </p:blipFill>
        <p:spPr>
          <a:xfrm>
            <a:off x="260685" y="1796714"/>
            <a:ext cx="4589206" cy="2438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22CBA6-EEB3-4549-90CD-D8A40EF4810D}"/>
              </a:ext>
            </a:extLst>
          </p:cNvPr>
          <p:cNvSpPr txBox="1"/>
          <p:nvPr/>
        </p:nvSpPr>
        <p:spPr>
          <a:xfrm>
            <a:off x="4989094" y="1909206"/>
            <a:ext cx="6364706" cy="120719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">
              <a:lnSpc>
                <a:spcPts val="1650"/>
              </a:lnSpc>
              <a:spcAft>
                <a:spcPts val="800"/>
              </a:spcAft>
            </a:pPr>
            <a:r>
              <a:rPr lang="ru-UA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  </a:t>
            </a:r>
            <a:r>
              <a:rPr lang="ru-UA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UA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UA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UA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,22 </a:t>
            </a:r>
            <a:r>
              <a:rPr lang="ru-UA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UA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1919 р., у </a:t>
            </a:r>
            <a:r>
              <a:rPr lang="ru-UA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Києві</a:t>
            </a:r>
            <a:r>
              <a:rPr lang="ru-UA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відбулось</a:t>
            </a:r>
            <a:r>
              <a:rPr lang="ru-UA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урочисте</a:t>
            </a:r>
            <a:r>
              <a:rPr lang="ru-UA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проголошення</a:t>
            </a:r>
            <a:r>
              <a:rPr lang="ru-UA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злуки</a:t>
            </a:r>
            <a:r>
              <a:rPr lang="ru-UA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UA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Західно-Української</a:t>
            </a:r>
            <a:r>
              <a:rPr lang="ru-UA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Народної</a:t>
            </a:r>
            <a:r>
              <a:rPr lang="ru-UA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Республіки</a:t>
            </a:r>
            <a:r>
              <a:rPr lang="ru-UA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UA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єдину</a:t>
            </a:r>
            <a:r>
              <a:rPr lang="ru-UA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соборну</a:t>
            </a:r>
            <a:r>
              <a:rPr lang="ru-UA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Українську</a:t>
            </a:r>
            <a:r>
              <a:rPr lang="ru-UA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Народну</a:t>
            </a:r>
            <a:r>
              <a:rPr lang="ru-UA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Республіку</a:t>
            </a:r>
            <a:r>
              <a:rPr lang="ru-UA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Презентація на тему &quot;День Соборності України: погляд крізь віки&quot;">
            <a:extLst>
              <a:ext uri="{FF2B5EF4-FFF2-40B4-BE49-F238E27FC236}">
                <a16:creationId xmlns:a16="http://schemas.microsoft.com/office/drawing/2014/main" id="{B9369046-5CD8-43E8-8FF8-05A97807B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095" y="3256547"/>
            <a:ext cx="6705600" cy="341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416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9B9AF2-0FB2-4640-91CE-6E01E6F8F90F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prstTxWarp prst="textChevron">
              <a:avLst>
                <a:gd name="adj" fmla="val 33472"/>
              </a:avLst>
            </a:prstTxWarp>
            <a:normAutofit/>
          </a:bodyPr>
          <a:lstStyle/>
          <a:p>
            <a:pPr algn="ctr"/>
            <a:r>
              <a:rPr lang="ru-UA" sz="3200" b="1" dirty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Перегляд  </a:t>
            </a:r>
            <a:r>
              <a:rPr lang="ru-UA" sz="3200" b="1" dirty="0" err="1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відероліка</a:t>
            </a:r>
            <a:r>
              <a:rPr lang="ru-UA" sz="3200" b="1" dirty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«</a:t>
            </a:r>
            <a:r>
              <a:rPr lang="ru-UA" sz="3200" b="1" dirty="0" err="1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Соборність</a:t>
            </a:r>
            <a:r>
              <a:rPr lang="ru-UA" sz="3200" b="1" dirty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3200" b="1" dirty="0" err="1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UA" sz="3200" b="1" dirty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UA" sz="3200" dirty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UA" sz="3200" dirty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UA" sz="3200" dirty="0">
              <a:solidFill>
                <a:srgbClr val="0070C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B60ADD-C1CC-4641-AB78-87F4AF555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674" y="1825625"/>
            <a:ext cx="5839326" cy="4802187"/>
          </a:xfrm>
        </p:spPr>
        <p:txBody>
          <a:bodyPr>
            <a:normAutofit fontScale="77500" lnSpcReduction="20000"/>
          </a:bodyPr>
          <a:lstStyle/>
          <a:p>
            <a:pPr marL="28575">
              <a:lnSpc>
                <a:spcPts val="1650"/>
              </a:lnSpc>
              <a:spcAft>
                <a:spcPts val="800"/>
              </a:spcAft>
            </a:pP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Державним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Гербом 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Соборної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став 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тризуб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віковічні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мрії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народу 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здійснилися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стала 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єдиною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(соборною) державою.</a:t>
            </a:r>
            <a:endParaRPr lang="ru-UA" sz="29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650"/>
              </a:lnSpc>
              <a:spcAft>
                <a:spcPts val="800"/>
              </a:spcAft>
              <a:buNone/>
            </a:pP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душа народу. 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Найдорожче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думка, а вся 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солодкість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думки в 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рідній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мові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9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ts val="1650"/>
              </a:lnSpc>
              <a:spcAft>
                <a:spcPts val="800"/>
              </a:spcAft>
              <a:buNone/>
            </a:pP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народу, 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століть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боровся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свою 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незалежність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Мабуть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ніхто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не 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уявляє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Запорозької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Січі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тих, 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віддав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щастя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народу, 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імена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славних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лицарів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{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тримають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портрети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героїв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 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черзі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їхні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імена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29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650"/>
              </a:lnSpc>
              <a:spcAft>
                <a:spcPts val="800"/>
              </a:spcAft>
              <a:buNone/>
            </a:pP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Дмитро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Вишневецький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Байда - 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першим 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кошовим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Запорозької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Січі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9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Петро 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Сагайдачний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Іван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Сірко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9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Богдан 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Хмельницький;Максим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Залізняк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9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Іван</a:t>
            </a:r>
            <a:r>
              <a:rPr lang="ru-UA" sz="2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Мазепа;</a:t>
            </a:r>
            <a:endParaRPr lang="ru-UA" sz="29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>
            <a:extLst>
              <a:ext uri="{FF2B5EF4-FFF2-40B4-BE49-F238E27FC236}">
                <a16:creationId xmlns:a16="http://schemas.microsoft.com/office/drawing/2014/main" id="{233AD334-BE95-4144-9910-52BED4C9F9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8" b="15859"/>
          <a:stretch/>
        </p:blipFill>
        <p:spPr>
          <a:xfrm>
            <a:off x="5823284" y="1825625"/>
            <a:ext cx="3138238" cy="46672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CA1080-9C87-46B3-B940-6D0C48DC54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17" b="30938"/>
          <a:stretch/>
        </p:blipFill>
        <p:spPr>
          <a:xfrm>
            <a:off x="9154028" y="1678405"/>
            <a:ext cx="2909636" cy="481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71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CAF851-7F14-454F-AA33-E2C618A80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1EB7C3D-78CF-4BF3-AFEB-C9BB31CAEC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37" y="1825625"/>
            <a:ext cx="587141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CB40E5F6-07FE-4CFB-80FF-341976068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547" y="1825625"/>
            <a:ext cx="5662864" cy="452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9C5DE6-1B5B-4FF0-A7C2-3DE4BD7C50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1" y="231900"/>
            <a:ext cx="4331368" cy="15920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4A2244-F764-4560-8BD8-A2391553263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89" b="34269"/>
          <a:stretch/>
        </p:blipFill>
        <p:spPr>
          <a:xfrm>
            <a:off x="8379995" y="231045"/>
            <a:ext cx="3673642" cy="15271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58CA38F-FC3A-4C75-9429-295F2EBEC0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66144"/>
            <a:ext cx="3807995" cy="159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61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45071-AAAF-456C-80DC-440009FC8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3" y="365125"/>
            <a:ext cx="10515600" cy="1325563"/>
          </a:xfrm>
        </p:spPr>
        <p:txBody>
          <a:bodyPr/>
          <a:lstStyle/>
          <a:p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92E123-2708-49E7-AE4A-C50437634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462" y="1825625"/>
            <a:ext cx="5454315" cy="4896017"/>
          </a:xfrm>
        </p:spPr>
        <p:txBody>
          <a:bodyPr>
            <a:normAutofit fontScale="85000" lnSpcReduction="20000"/>
          </a:bodyPr>
          <a:lstStyle/>
          <a:p>
            <a:pPr marL="342900" marR="125095" lvl="0" indent="-34290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UA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Назвіть</a:t>
            </a:r>
            <a:r>
              <a:rPr lang="ru-UA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один </a:t>
            </a:r>
            <a:r>
              <a:rPr lang="ru-UA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UA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найдавніших</a:t>
            </a:r>
            <a:r>
              <a:rPr lang="ru-UA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знаків</a:t>
            </a:r>
            <a:r>
              <a:rPr lang="ru-UA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UA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є гербом </a:t>
            </a:r>
            <a:r>
              <a:rPr lang="ru-UA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UA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(Тризуб)</a:t>
            </a:r>
            <a:endParaRPr lang="ru-RU" sz="19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125095" lvl="0" indent="-34290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UA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 </a:t>
            </a:r>
            <a:r>
              <a:rPr lang="ru-UA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UA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прийнято</a:t>
            </a:r>
            <a:r>
              <a:rPr lang="ru-UA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постанову про </a:t>
            </a:r>
            <a:r>
              <a:rPr lang="ru-UA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UA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прапор </a:t>
            </a:r>
            <a:r>
              <a:rPr lang="ru-UA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UA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UA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UA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UA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кольору</a:t>
            </a:r>
            <a:r>
              <a:rPr lang="ru-UA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UA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UA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(28 </a:t>
            </a:r>
            <a:r>
              <a:rPr lang="ru-UA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UA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1992 р., </a:t>
            </a:r>
            <a:r>
              <a:rPr lang="ru-UA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жовто-блакитний</a:t>
            </a:r>
            <a:r>
              <a:rPr lang="ru-UA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UA" sz="19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25095" lvl="0" indent="-34290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UA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UA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UA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Гімн</a:t>
            </a:r>
            <a:r>
              <a:rPr lang="ru-UA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UA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(«</a:t>
            </a:r>
            <a:r>
              <a:rPr lang="ru-UA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UA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UA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вмерла</a:t>
            </a:r>
            <a:r>
              <a:rPr lang="ru-UA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UA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ru-UA" sz="19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25095" lvl="0" indent="-34290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UA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UA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є автором </a:t>
            </a:r>
            <a:r>
              <a:rPr lang="ru-UA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UA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Гімну</a:t>
            </a:r>
            <a:r>
              <a:rPr lang="ru-UA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UA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(Павло </a:t>
            </a:r>
            <a:r>
              <a:rPr lang="ru-UA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Чубинський</a:t>
            </a:r>
            <a:r>
              <a:rPr lang="ru-UA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UA" sz="19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25095" lvl="0" indent="-34290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UA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Назвіть</a:t>
            </a:r>
            <a:r>
              <a:rPr lang="ru-UA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український</a:t>
            </a:r>
            <a:r>
              <a:rPr lang="ru-UA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ru-UA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герб. (Тризуб)</a:t>
            </a:r>
            <a:endParaRPr lang="ru-UA" sz="19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25095" lvl="0" indent="-34290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UA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Назвіть</a:t>
            </a:r>
            <a:r>
              <a:rPr lang="ru-UA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найбільшу</a:t>
            </a:r>
            <a:r>
              <a:rPr lang="ru-UA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святиню</a:t>
            </a:r>
            <a:r>
              <a:rPr lang="ru-UA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UA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народу в </a:t>
            </a:r>
            <a:r>
              <a:rPr lang="ru-UA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музичній</a:t>
            </a:r>
            <a:r>
              <a:rPr lang="ru-UA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символіці</a:t>
            </a:r>
            <a:r>
              <a:rPr lang="ru-UA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UA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Гімн</a:t>
            </a:r>
            <a:r>
              <a:rPr lang="ru-UA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UA" sz="19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524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UA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Назвіть</a:t>
            </a:r>
            <a:r>
              <a:rPr lang="ru-UA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композитора, </a:t>
            </a:r>
            <a:r>
              <a:rPr lang="ru-UA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UA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вірш</a:t>
            </a:r>
            <a:r>
              <a:rPr lang="ru-UA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П. </a:t>
            </a:r>
            <a:r>
              <a:rPr lang="ru-UA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Чубинського</a:t>
            </a:r>
            <a:r>
              <a:rPr lang="ru-UA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поклав</a:t>
            </a:r>
            <a:r>
              <a:rPr lang="ru-UA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UA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музику</a:t>
            </a:r>
            <a:r>
              <a:rPr lang="ru-UA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UA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твір</a:t>
            </a:r>
            <a:r>
              <a:rPr lang="ru-UA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невдовзі</a:t>
            </a:r>
            <a:r>
              <a:rPr lang="ru-UA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UA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UA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став </a:t>
            </a:r>
            <a:r>
              <a:rPr lang="ru-UA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гімном</a:t>
            </a:r>
            <a:r>
              <a:rPr lang="ru-UA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(Михайло </a:t>
            </a:r>
            <a:r>
              <a:rPr lang="ru-UA" sz="19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Вербицький</a:t>
            </a:r>
            <a:r>
              <a:rPr lang="ru-UA" sz="19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UA" sz="19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1036C7-E7DC-40DC-8340-445B8D60E203}"/>
              </a:ext>
            </a:extLst>
          </p:cNvPr>
          <p:cNvSpPr txBox="1"/>
          <p:nvPr/>
        </p:nvSpPr>
        <p:spPr>
          <a:xfrm>
            <a:off x="5967662" y="1825625"/>
            <a:ext cx="5582653" cy="4413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">
              <a:lnSpc>
                <a:spcPts val="1650"/>
              </a:lnSpc>
              <a:spcAft>
                <a:spcPts val="800"/>
              </a:spcAft>
            </a:pPr>
            <a:r>
              <a:rPr lang="ru-UA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Продовжує</a:t>
            </a:r>
            <a:r>
              <a:rPr lang="ru-UA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нашу конкурс « </a:t>
            </a:r>
            <a:r>
              <a:rPr lang="ru-UA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Закінчити</a:t>
            </a:r>
            <a:r>
              <a:rPr lang="ru-UA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прислів"я</a:t>
            </a:r>
            <a:r>
              <a:rPr lang="ru-UA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UA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приказку</a:t>
            </a:r>
            <a:r>
              <a:rPr lang="ru-UA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UA" sz="2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">
              <a:lnSpc>
                <a:spcPts val="1650"/>
              </a:lnSpc>
              <a:spcAft>
                <a:spcPts val="800"/>
              </a:spcAft>
            </a:pPr>
            <a:r>
              <a:rPr lang="ru-UA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кажи: «Не </a:t>
            </a:r>
            <a:r>
              <a:rPr lang="ru-UA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вмію</a:t>
            </a:r>
            <a:r>
              <a:rPr lang="ru-UA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!», а кажи … ( </a:t>
            </a:r>
            <a:r>
              <a:rPr lang="ru-UA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навчусь</a:t>
            </a:r>
            <a:r>
              <a:rPr lang="ru-UA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UA" sz="2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">
              <a:lnSpc>
                <a:spcPts val="1650"/>
              </a:lnSpc>
              <a:spcAft>
                <a:spcPts val="800"/>
              </a:spcAft>
            </a:pPr>
            <a:r>
              <a:rPr lang="ru-UA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Хочеш</a:t>
            </a:r>
            <a:r>
              <a:rPr lang="ru-UA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їсти</a:t>
            </a:r>
            <a:r>
              <a:rPr lang="ru-UA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калачі</a:t>
            </a:r>
            <a:r>
              <a:rPr lang="ru-UA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….( не сиди на </a:t>
            </a:r>
            <a:r>
              <a:rPr lang="ru-UA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печі</a:t>
            </a:r>
            <a:r>
              <a:rPr lang="ru-UA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UA" sz="2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">
              <a:lnSpc>
                <a:spcPts val="1650"/>
              </a:lnSpc>
              <a:spcAft>
                <a:spcPts val="800"/>
              </a:spcAft>
            </a:pPr>
            <a:r>
              <a:rPr lang="ru-UA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Правда і в </a:t>
            </a:r>
            <a:r>
              <a:rPr lang="ru-UA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морі</a:t>
            </a:r>
            <a:r>
              <a:rPr lang="ru-UA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UA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втоне</a:t>
            </a:r>
            <a:r>
              <a:rPr lang="ru-UA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і в </a:t>
            </a:r>
            <a:r>
              <a:rPr lang="ru-UA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вогні</a:t>
            </a:r>
            <a:r>
              <a:rPr lang="ru-UA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не </a:t>
            </a:r>
            <a:r>
              <a:rPr lang="ru-UA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згорить</a:t>
            </a:r>
            <a:r>
              <a:rPr lang="ru-UA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UA" sz="2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">
              <a:lnSpc>
                <a:spcPts val="1650"/>
              </a:lnSpc>
              <a:spcAft>
                <a:spcPts val="800"/>
              </a:spcAft>
            </a:pPr>
            <a:r>
              <a:rPr lang="ru-UA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Зробив</a:t>
            </a:r>
            <a:r>
              <a:rPr lang="ru-UA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діло</a:t>
            </a:r>
            <a:r>
              <a:rPr lang="ru-UA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…( гуляй </a:t>
            </a:r>
            <a:r>
              <a:rPr lang="ru-UA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сміло</a:t>
            </a:r>
            <a:r>
              <a:rPr lang="ru-UA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UA" sz="2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">
              <a:lnSpc>
                <a:spcPts val="1650"/>
              </a:lnSpc>
              <a:spcAft>
                <a:spcPts val="800"/>
              </a:spcAft>
            </a:pPr>
            <a:r>
              <a:rPr lang="ru-UA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UA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ручаїв</a:t>
            </a:r>
            <a:r>
              <a:rPr lang="ru-UA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UA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ріки</a:t>
            </a:r>
            <a:r>
              <a:rPr lang="ru-UA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UA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книжок</a:t>
            </a:r>
            <a:r>
              <a:rPr lang="ru-UA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…( </a:t>
            </a:r>
            <a:r>
              <a:rPr lang="ru-UA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UA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UA" sz="2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">
              <a:lnSpc>
                <a:spcPts val="1650"/>
              </a:lnSpc>
              <a:spcAft>
                <a:spcPts val="800"/>
              </a:spcAft>
            </a:pPr>
            <a:r>
              <a:rPr lang="ru-UA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Брехуна </a:t>
            </a:r>
            <a:r>
              <a:rPr lang="ru-UA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впізнаєш</a:t>
            </a:r>
            <a:r>
              <a:rPr lang="ru-UA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очах, а осла ( по </a:t>
            </a:r>
            <a:r>
              <a:rPr lang="ru-UA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вухах</a:t>
            </a:r>
            <a:r>
              <a:rPr lang="ru-UA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UA" sz="2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">
              <a:lnSpc>
                <a:spcPts val="1650"/>
              </a:lnSpc>
              <a:spcAft>
                <a:spcPts val="800"/>
              </a:spcAft>
            </a:pPr>
            <a:r>
              <a:rPr lang="ru-UA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страху … ( </a:t>
            </a:r>
            <a:r>
              <a:rPr lang="ru-UA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очі</a:t>
            </a:r>
            <a:r>
              <a:rPr lang="ru-UA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UA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UA" sz="2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">
              <a:lnSpc>
                <a:spcPts val="1650"/>
              </a:lnSpc>
              <a:spcAft>
                <a:spcPts val="800"/>
              </a:spcAft>
            </a:pPr>
            <a:r>
              <a:rPr lang="ru-UA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хвались, а …( </a:t>
            </a:r>
            <a:r>
              <a:rPr lang="ru-UA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вчись</a:t>
            </a:r>
            <a:r>
              <a:rPr lang="ru-UA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UA" sz="2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">
              <a:lnSpc>
                <a:spcPts val="1650"/>
              </a:lnSpc>
              <a:spcAft>
                <a:spcPts val="800"/>
              </a:spcAft>
            </a:pPr>
            <a:r>
              <a:rPr lang="ru-UA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UA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охоти</a:t>
            </a:r>
            <a:r>
              <a:rPr lang="ru-UA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нема … ( </a:t>
            </a:r>
            <a:r>
              <a:rPr lang="ru-UA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UA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UA" sz="2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">
              <a:lnSpc>
                <a:spcPts val="1650"/>
              </a:lnSpc>
              <a:spcAft>
                <a:spcPts val="800"/>
              </a:spcAft>
            </a:pPr>
            <a:r>
              <a:rPr lang="ru-UA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Розум без книги, як птах…( без </a:t>
            </a:r>
            <a:r>
              <a:rPr lang="ru-UA" sz="24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крил</a:t>
            </a:r>
            <a:r>
              <a:rPr lang="ru-UA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UA" sz="2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Добірка з презентаціями і сценаріями для проведення Дня Соборності у школі">
            <a:extLst>
              <a:ext uri="{FF2B5EF4-FFF2-40B4-BE49-F238E27FC236}">
                <a16:creationId xmlns:a16="http://schemas.microsoft.com/office/drawing/2014/main" id="{0AC61D5F-026A-4A6B-A8A4-AB1DAF5CC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23" y="157957"/>
            <a:ext cx="47742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До Дня Соборності України | Полтавський державний аграрний університет">
            <a:extLst>
              <a:ext uri="{FF2B5EF4-FFF2-40B4-BE49-F238E27FC236}">
                <a16:creationId xmlns:a16="http://schemas.microsoft.com/office/drawing/2014/main" id="{BC6BD043-B90D-403D-A2CE-39304E7B1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157957"/>
            <a:ext cx="6400798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936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5D9582-C59D-4B42-AADD-279BF1CC62C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00B0F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prstTxWarp prst="textChevron">
              <a:avLst/>
            </a:prstTxWarp>
          </a:bodyPr>
          <a:lstStyle/>
          <a:p>
            <a:r>
              <a:rPr lang="ru-UA" sz="1800" dirty="0" err="1">
                <a:solidFill>
                  <a:srgbClr val="33333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UA" sz="1800" dirty="0">
                <a:solidFill>
                  <a:srgbClr val="33333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UA" sz="1800" dirty="0" err="1">
                <a:solidFill>
                  <a:srgbClr val="33333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UA" sz="1800" dirty="0">
                <a:solidFill>
                  <a:srgbClr val="33333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33333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народів</a:t>
            </a:r>
            <a:r>
              <a:rPr lang="ru-UA" sz="1800" dirty="0">
                <a:solidFill>
                  <a:srgbClr val="33333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UA" sz="1800" dirty="0" err="1">
                <a:solidFill>
                  <a:srgbClr val="33333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улюблені</a:t>
            </a:r>
            <a:r>
              <a:rPr lang="ru-UA" sz="1800" dirty="0">
                <a:solidFill>
                  <a:srgbClr val="33333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33333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рослини-символи</a:t>
            </a:r>
            <a:r>
              <a:rPr lang="ru-UA" sz="1800" dirty="0">
                <a:solidFill>
                  <a:srgbClr val="33333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 нас </a:t>
            </a:r>
            <a:r>
              <a:rPr lang="ru-UA" sz="1800" dirty="0" err="1">
                <a:solidFill>
                  <a:srgbClr val="33333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UA" sz="1800" dirty="0">
                <a:solidFill>
                  <a:srgbClr val="33333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верба, калина, </a:t>
            </a:r>
            <a:r>
              <a:rPr lang="ru-UA" sz="1800" dirty="0" err="1">
                <a:solidFill>
                  <a:srgbClr val="33333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барвінок</a:t>
            </a:r>
            <a:r>
              <a:rPr lang="ru-UA" sz="1800" dirty="0">
                <a:solidFill>
                  <a:srgbClr val="33333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</a:t>
            </a:r>
            <a:r>
              <a:rPr lang="ru-UA" sz="1800" dirty="0">
                <a:solidFill>
                  <a:srgbClr val="33333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UA" sz="1800" dirty="0">
                <a:solidFill>
                  <a:srgbClr val="33333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UA" sz="1800" dirty="0" err="1">
                <a:solidFill>
                  <a:srgbClr val="33333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UA" sz="1800" dirty="0">
                <a:solidFill>
                  <a:srgbClr val="33333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Про </a:t>
            </a:r>
            <a:r>
              <a:rPr lang="ru-UA" sz="1800" dirty="0" err="1">
                <a:solidFill>
                  <a:srgbClr val="33333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UA" sz="1800" dirty="0">
                <a:solidFill>
                  <a:srgbClr val="33333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говорить </a:t>
            </a:r>
            <a:r>
              <a:rPr lang="ru-UA" sz="1800" dirty="0" err="1">
                <a:solidFill>
                  <a:srgbClr val="33333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прислів'я</a:t>
            </a:r>
            <a:r>
              <a:rPr lang="ru-UA" sz="1800" dirty="0">
                <a:solidFill>
                  <a:srgbClr val="33333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"Без </a:t>
            </a:r>
            <a:r>
              <a:rPr lang="ru-UA" sz="1800" dirty="0" err="1">
                <a:solidFill>
                  <a:srgbClr val="33333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верби</a:t>
            </a:r>
            <a:r>
              <a:rPr lang="ru-UA" sz="1800" dirty="0">
                <a:solidFill>
                  <a:srgbClr val="33333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UA" sz="1800" dirty="0" err="1">
                <a:solidFill>
                  <a:srgbClr val="33333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калини</a:t>
            </a:r>
            <a:r>
              <a:rPr lang="ru-UA" sz="1800" dirty="0">
                <a:solidFill>
                  <a:srgbClr val="33333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нема </a:t>
            </a:r>
            <a:r>
              <a:rPr lang="ru-UA" sz="1800" dirty="0" err="1">
                <a:solidFill>
                  <a:srgbClr val="33333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UA" sz="1800" dirty="0">
                <a:solidFill>
                  <a:srgbClr val="33333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r>
              <a:rPr lang="ru-UA" sz="18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UA" sz="18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UA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99B264-9F1A-406D-9FCA-F74F9B372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13168" cy="4351338"/>
          </a:xfrm>
          <a:ln>
            <a:solidFill>
              <a:srgbClr val="0070C0"/>
            </a:solidFill>
          </a:ln>
        </p:spPr>
        <p:txBody>
          <a:bodyPr>
            <a:prstTxWarp prst="textDeflateInflate">
              <a:avLst/>
            </a:prstTxWarp>
          </a:bodyPr>
          <a:lstStyle/>
          <a:p>
            <a:pPr marR="152400">
              <a:lnSpc>
                <a:spcPct val="107000"/>
              </a:lnSpc>
              <a:spcAft>
                <a:spcPts val="800"/>
              </a:spcAft>
            </a:pP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Учень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1:Калина - символ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кохання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краси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щастя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Навесні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вкривається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білим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цвітом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</a:t>
            </a:r>
            <a:b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восени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палахкотить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гронами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червоних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плодів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Калиною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уквітчують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весільний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коровай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оселю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нею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лікуються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Про калину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складено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пісень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легенд,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приказок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Учень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 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Почувши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слово "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", зразу ж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уявляєш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вербу над водою, тополю у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полі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b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чули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ваших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родичів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пісню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"В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кінці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греблі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шумлять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верби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"?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пісня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</a:t>
            </a:r>
            <a:b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кохання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прекрасне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горде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дерево.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Окрім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краси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верба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користі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Вона,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ніби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позначка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води на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Тому й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копають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криниці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вербою,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сухому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дерево</a:t>
            </a:r>
            <a:b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ніколи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росте.</a:t>
            </a:r>
            <a:endParaRPr lang="ru-UA" sz="2000" b="1" dirty="0">
              <a:solidFill>
                <a:srgbClr val="00B05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52400">
              <a:lnSpc>
                <a:spcPct val="107000"/>
              </a:lnSpc>
              <a:spcAft>
                <a:spcPts val="800"/>
              </a:spcAft>
            </a:pP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вербові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гілочки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(У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Вербну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неділю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святять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вербу.</a:t>
            </a:r>
            <a:b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Дорослі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хльоскають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одного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освяченими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прутиками,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приказуючи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я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б'ю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верба </a:t>
            </a:r>
            <a:r>
              <a:rPr lang="ru-UA" sz="2000" b="1" dirty="0" err="1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б'є</a:t>
            </a:r>
            <a:r>
              <a:rPr lang="ru-UA" sz="2000" b="1" dirty="0"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000" b="1" dirty="0">
              <a:solidFill>
                <a:srgbClr val="00B05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UA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922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538D54-AC0A-46DF-A176-239E5E665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923241-D127-4337-804B-10193B70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42" y="1825625"/>
            <a:ext cx="5951621" cy="4351338"/>
          </a:xfrm>
        </p:spPr>
        <p:txBody>
          <a:bodyPr>
            <a:normAutofit lnSpcReduction="10000"/>
          </a:bodyPr>
          <a:lstStyle/>
          <a:p>
            <a:pPr marR="152400">
              <a:lnSpc>
                <a:spcPct val="107000"/>
              </a:lnSpc>
              <a:spcAft>
                <a:spcPts val="800"/>
              </a:spcAft>
            </a:pPr>
            <a:r>
              <a:rPr lang="ru-UA" sz="18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Учень</a:t>
            </a:r>
            <a:r>
              <a:rPr lang="ru-UA" sz="1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ru-UA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зараз </a:t>
            </a:r>
            <a:r>
              <a:rPr lang="ru-UA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послухайте</a:t>
            </a:r>
            <a:r>
              <a:rPr lang="ru-UA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легенду </a:t>
            </a:r>
            <a:r>
              <a:rPr lang="ru-UA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UA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 один символ </a:t>
            </a:r>
            <a:r>
              <a:rPr lang="ru-UA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UA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UA" sz="18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UA" sz="18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UA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Легенда про </a:t>
            </a:r>
            <a:r>
              <a:rPr lang="ru-UA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барвінок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marR="215900">
              <a:lnSpc>
                <a:spcPct val="107000"/>
              </a:lnSpc>
              <a:spcAft>
                <a:spcPts val="105"/>
              </a:spcAft>
            </a:pPr>
            <a:r>
              <a:rPr lang="ru-UA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UA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рослина</a:t>
            </a:r>
            <a:r>
              <a:rPr lang="ru-UA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UA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UA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мала </a:t>
            </a:r>
            <a:r>
              <a:rPr lang="ru-UA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UA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назви</a:t>
            </a:r>
            <a:r>
              <a:rPr lang="ru-UA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UA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заздрила</a:t>
            </a:r>
            <a:r>
              <a:rPr lang="ru-UA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запашній</a:t>
            </a:r>
            <a:r>
              <a:rPr lang="ru-UA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фіалці</a:t>
            </a:r>
            <a:r>
              <a:rPr lang="ru-UA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UA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UA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UA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</a:t>
            </a:r>
            <a:r>
              <a:rPr lang="ru-UA" sz="18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UA" sz="18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UA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великій</a:t>
            </a:r>
            <a:r>
              <a:rPr lang="ru-UA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шані</a:t>
            </a:r>
            <a:r>
              <a:rPr lang="ru-UA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UA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людей. І </a:t>
            </a:r>
            <a:r>
              <a:rPr lang="ru-UA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UA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UA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звернулася</a:t>
            </a:r>
            <a:r>
              <a:rPr lang="ru-UA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UA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богині</a:t>
            </a:r>
            <a:r>
              <a:rPr lang="ru-UA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Флори</a:t>
            </a:r>
            <a:r>
              <a:rPr lang="ru-UA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UA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UA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UA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подарувала</a:t>
            </a:r>
            <a:r>
              <a:rPr lang="ru-UA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UA" sz="18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UA" sz="18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UA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аромат, красу і </a:t>
            </a:r>
            <a:r>
              <a:rPr lang="ru-UA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людську</a:t>
            </a:r>
            <a:r>
              <a:rPr lang="ru-UA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любов</a:t>
            </a:r>
            <a:r>
              <a:rPr lang="ru-UA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Але богиня не </a:t>
            </a:r>
            <a:r>
              <a:rPr lang="ru-UA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UA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всесильна - не могла вона </a:t>
            </a:r>
            <a:r>
              <a:rPr lang="ru-UA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нагородити</a:t>
            </a:r>
            <a:r>
              <a:rPr lang="ru-UA" sz="18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UA" sz="18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UA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рослину</a:t>
            </a:r>
            <a:r>
              <a:rPr lang="ru-UA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великою красою. </a:t>
            </a:r>
            <a:r>
              <a:rPr lang="ru-UA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Зате</a:t>
            </a:r>
            <a:r>
              <a:rPr lang="ru-UA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дала </a:t>
            </a:r>
            <a:r>
              <a:rPr lang="ru-UA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UA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UA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UA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вінка</a:t>
            </a:r>
            <a:r>
              <a:rPr lang="ru-UA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ru-UA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UA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UA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UA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перемога</a:t>
            </a:r>
            <a:r>
              <a:rPr lang="ru-UA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". І </a:t>
            </a:r>
            <a:r>
              <a:rPr lang="ru-UA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відтоді</a:t>
            </a:r>
            <a:r>
              <a:rPr lang="ru-UA" sz="18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UA" sz="18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UA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 почали </a:t>
            </a:r>
            <a:r>
              <a:rPr lang="ru-UA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вбачати</a:t>
            </a:r>
            <a:r>
              <a:rPr lang="ru-UA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UA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барвінкові</a:t>
            </a:r>
            <a:r>
              <a:rPr lang="ru-UA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цілющу</a:t>
            </a:r>
            <a:r>
              <a:rPr lang="ru-UA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силу, яка </a:t>
            </a:r>
            <a:r>
              <a:rPr lang="ru-UA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перемагає</a:t>
            </a:r>
            <a:r>
              <a:rPr lang="ru-UA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тяжкі</a:t>
            </a:r>
            <a:r>
              <a:rPr lang="ru-UA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недуги. За </a:t>
            </a:r>
            <a:r>
              <a:rPr lang="ru-UA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UA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люди</a:t>
            </a:r>
            <a:r>
              <a:rPr lang="ru-UA" sz="18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UA" sz="1800" dirty="0">
                <a:solidFill>
                  <a:srgbClr val="333333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UA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подарували</a:t>
            </a:r>
            <a:r>
              <a:rPr lang="ru-UA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рослині</a:t>
            </a:r>
            <a:r>
              <a:rPr lang="ru-UA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UA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любов</a:t>
            </a:r>
            <a:r>
              <a:rPr lang="ru-UA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  <p:pic>
        <p:nvPicPr>
          <p:cNvPr id="7" name="Picture 4" descr="Презентація на тему День Соборності України — готові шкільні презентації |  GDZ4YOU">
            <a:extLst>
              <a:ext uri="{FF2B5EF4-FFF2-40B4-BE49-F238E27FC236}">
                <a16:creationId xmlns:a16="http://schemas.microsoft.com/office/drawing/2014/main" id="{152CB734-2814-43A6-905F-05B64B433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325" y="2004553"/>
            <a:ext cx="5903495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Картинки з Днем Соборності України: найкращі листівки для привітання -  Радіо Незламних">
            <a:extLst>
              <a:ext uri="{FF2B5EF4-FFF2-40B4-BE49-F238E27FC236}">
                <a16:creationId xmlns:a16="http://schemas.microsoft.com/office/drawing/2014/main" id="{F79B0695-BBA3-456F-A1EB-8B7DF9231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2" y="132556"/>
            <a:ext cx="2919663" cy="169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День Соборності України">
            <a:extLst>
              <a:ext uri="{FF2B5EF4-FFF2-40B4-BE49-F238E27FC236}">
                <a16:creationId xmlns:a16="http://schemas.microsoft.com/office/drawing/2014/main" id="{F7021464-F1CA-4EFE-B342-7071927F4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506" y="161131"/>
            <a:ext cx="5213683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День Соборності України 2024 — листівки на 22 січня, красиві картинки на  вайбер/телеграм - Телеграф">
            <a:extLst>
              <a:ext uri="{FF2B5EF4-FFF2-40B4-BE49-F238E27FC236}">
                <a16:creationId xmlns:a16="http://schemas.microsoft.com/office/drawing/2014/main" id="{B6B73FA3-25E3-4E87-9156-8C41BD557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190" y="161131"/>
            <a:ext cx="3416968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8467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309</Words>
  <Application>Microsoft Office PowerPoint</Application>
  <PresentationFormat>Широкоэкранный</PresentationFormat>
  <Paragraphs>41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Bookman Old Style</vt:lpstr>
      <vt:lpstr>Calibri</vt:lpstr>
      <vt:lpstr>Calibri Light</vt:lpstr>
      <vt:lpstr>Roboto</vt:lpstr>
      <vt:lpstr>Times New Roman</vt:lpstr>
      <vt:lpstr>Тема Office</vt:lpstr>
      <vt:lpstr>День Державності України або День Єдності День Соборності України 22 січня</vt:lpstr>
      <vt:lpstr>Що на твою думку означає поняття «соборність»?</vt:lpstr>
      <vt:lpstr>Ми живемо в Україні, в країні яка багата своєю історією, надбаннями, краєвидами, мелодійною музикою, милозвучною мовою. </vt:lpstr>
      <vt:lpstr>У  1917 р. У Наддніпрянській Україні розпочалася національна революція. В результаті неї було  проголошено створення Української Народної Республіки (УНР) та обрано першого президента Михайла Грушевського.    Подібні процеси відбувалися і в Галичині.  Згодом, у жовтні 1918 року, була  проголошена Західно - Українська народна Держава на території Галичини, Північної Буковини та Закарпаття. Головою Ради став Євген Петрушевич. </vt:lpstr>
      <vt:lpstr>Перегляд  відероліка  «Соборність України» </vt:lpstr>
      <vt:lpstr>Презентация PowerPoint</vt:lpstr>
      <vt:lpstr>Презентация PowerPoint</vt:lpstr>
      <vt:lpstr>Майже в усіх народів є улюблені рослини-символи. У нас це верба, калина, барвінок та ін. Про це говорить прислів'я: "Без верби і калини нема України".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Державності України або День Єдності День Соборності України 22 січня</dc:title>
  <dc:creator>perfect</dc:creator>
  <cp:lastModifiedBy>Вікторія</cp:lastModifiedBy>
  <cp:revision>3</cp:revision>
  <dcterms:created xsi:type="dcterms:W3CDTF">2025-01-31T10:33:47Z</dcterms:created>
  <dcterms:modified xsi:type="dcterms:W3CDTF">2025-02-07T09:12:28Z</dcterms:modified>
</cp:coreProperties>
</file>