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PT Serif Bold" panose="020B0604020202020204" charset="-5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dventurous" panose="020B0604020202020204" charset="-128"/>
      <p:regular r:id="rId20"/>
    </p:embeddedFont>
    <p:embeddedFont>
      <p:font typeface="Ample Display" panose="020B0604020202020204" charset="-128"/>
      <p:regular r:id="rId21"/>
    </p:embeddedFont>
    <p:embeddedFont>
      <p:font typeface="PT Serif" panose="020B0604020202020204" charset="-52"/>
      <p:regular r:id="rId22"/>
    </p:embeddedFont>
    <p:embeddedFont>
      <p:font typeface="Myriad Condense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youtu.be/FKhGoXjJnQ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sv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sv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7.svg"/><Relationship Id="rId10" Type="http://schemas.openxmlformats.org/officeDocument/2006/relationships/image" Target="../media/image21.jpeg"/><Relationship Id="rId4" Type="http://schemas.openxmlformats.org/officeDocument/2006/relationships/image" Target="../media/image11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5.sv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17.svg"/><Relationship Id="rId10" Type="http://schemas.openxmlformats.org/officeDocument/2006/relationships/image" Target="../media/image28.jpeg"/><Relationship Id="rId4" Type="http://schemas.openxmlformats.org/officeDocument/2006/relationships/image" Target="../media/image11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3117" y="399304"/>
            <a:ext cx="10530120" cy="3932505"/>
            <a:chOff x="0" y="0"/>
            <a:chExt cx="2773365" cy="1035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3365" cy="1035721"/>
            </a:xfrm>
            <a:custGeom>
              <a:avLst/>
              <a:gdLst/>
              <a:ahLst/>
              <a:cxnLst/>
              <a:rect l="l" t="t" r="r" b="b"/>
              <a:pathLst>
                <a:path w="2773365" h="1035721">
                  <a:moveTo>
                    <a:pt x="37496" y="0"/>
                  </a:moveTo>
                  <a:lnTo>
                    <a:pt x="2735869" y="0"/>
                  </a:lnTo>
                  <a:cubicBezTo>
                    <a:pt x="2756577" y="0"/>
                    <a:pt x="2773365" y="16788"/>
                    <a:pt x="2773365" y="37496"/>
                  </a:cubicBezTo>
                  <a:lnTo>
                    <a:pt x="2773365" y="998225"/>
                  </a:lnTo>
                  <a:cubicBezTo>
                    <a:pt x="2773365" y="1008170"/>
                    <a:pt x="2769414" y="1017707"/>
                    <a:pt x="2762383" y="1024739"/>
                  </a:cubicBezTo>
                  <a:cubicBezTo>
                    <a:pt x="2755351" y="1031771"/>
                    <a:pt x="2745814" y="1035721"/>
                    <a:pt x="2735869" y="1035721"/>
                  </a:cubicBezTo>
                  <a:lnTo>
                    <a:pt x="37496" y="1035721"/>
                  </a:lnTo>
                  <a:cubicBezTo>
                    <a:pt x="27551" y="1035721"/>
                    <a:pt x="18014" y="1031771"/>
                    <a:pt x="10982" y="1024739"/>
                  </a:cubicBezTo>
                  <a:cubicBezTo>
                    <a:pt x="3950" y="1017707"/>
                    <a:pt x="0" y="1008170"/>
                    <a:pt x="0" y="998225"/>
                  </a:cubicBezTo>
                  <a:lnTo>
                    <a:pt x="0" y="37496"/>
                  </a:lnTo>
                  <a:cubicBezTo>
                    <a:pt x="0" y="27551"/>
                    <a:pt x="3950" y="18014"/>
                    <a:pt x="10982" y="10982"/>
                  </a:cubicBezTo>
                  <a:cubicBezTo>
                    <a:pt x="18014" y="3950"/>
                    <a:pt x="27551" y="0"/>
                    <a:pt x="3749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73365" cy="1073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502660" y="4801636"/>
            <a:ext cx="10730577" cy="4797462"/>
          </a:xfrm>
          <a:custGeom>
            <a:avLst/>
            <a:gdLst/>
            <a:ahLst/>
            <a:cxnLst/>
            <a:rect l="l" t="t" r="r" b="b"/>
            <a:pathLst>
              <a:path w="10730577" h="4797462">
                <a:moveTo>
                  <a:pt x="10730577" y="0"/>
                </a:moveTo>
                <a:lnTo>
                  <a:pt x="0" y="0"/>
                </a:lnTo>
                <a:lnTo>
                  <a:pt x="0" y="4797462"/>
                </a:lnTo>
                <a:lnTo>
                  <a:pt x="10730577" y="4797462"/>
                </a:lnTo>
                <a:lnTo>
                  <a:pt x="107305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09552" y="0"/>
            <a:ext cx="7475331" cy="5295900"/>
          </a:xfrm>
          <a:custGeom>
            <a:avLst/>
            <a:gdLst/>
            <a:ahLst/>
            <a:cxnLst/>
            <a:rect l="l" t="t" r="r" b="b"/>
            <a:pathLst>
              <a:path w="8178448" h="10223060">
                <a:moveTo>
                  <a:pt x="0" y="0"/>
                </a:moveTo>
                <a:lnTo>
                  <a:pt x="8178448" y="0"/>
                </a:lnTo>
                <a:lnTo>
                  <a:pt x="8178448" y="10223060"/>
                </a:lnTo>
                <a:lnTo>
                  <a:pt x="0" y="10223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7717" y="194348"/>
            <a:ext cx="9560920" cy="353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56"/>
              </a:lnSpc>
            </a:pPr>
            <a:r>
              <a:rPr lang="ru-RU" sz="5400" spc="-53" dirty="0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Голодомор - </a:t>
            </a:r>
            <a:r>
              <a:rPr lang="ru-RU" sz="5400" spc="-53" dirty="0" err="1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біль</a:t>
            </a:r>
            <a:r>
              <a:rPr lang="ru-RU" sz="5400" spc="-53" dirty="0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 </a:t>
            </a:r>
            <a:r>
              <a:rPr lang="ru-RU" sz="5400" spc="-53" dirty="0" err="1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душі</a:t>
            </a:r>
            <a:r>
              <a:rPr lang="ru-RU" sz="5400" spc="-53" dirty="0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 та </a:t>
            </a:r>
            <a:r>
              <a:rPr lang="ru-RU" sz="5400" spc="-53" dirty="0" err="1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пам'ять</a:t>
            </a:r>
            <a:r>
              <a:rPr lang="ru-RU" sz="5400" spc="-53" dirty="0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 </a:t>
            </a:r>
            <a:r>
              <a:rPr lang="ru-RU" sz="5400" spc="-53" dirty="0" err="1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серця</a:t>
            </a:r>
            <a:r>
              <a:rPr lang="ru-RU" sz="5400" spc="-53" dirty="0">
                <a:solidFill>
                  <a:srgbClr val="000000"/>
                </a:solidFill>
                <a:latin typeface="Ample Display"/>
                <a:ea typeface="Ample Display"/>
                <a:cs typeface="Ample Display"/>
                <a:sym typeface="Ample Display"/>
              </a:rPr>
              <a:t>"</a:t>
            </a:r>
            <a:endParaRPr lang="en-US" sz="5400" spc="-53" dirty="0">
              <a:solidFill>
                <a:srgbClr val="000000"/>
              </a:solidFill>
              <a:latin typeface="Ample Display"/>
              <a:ea typeface="Ample Display"/>
              <a:cs typeface="Ample Display"/>
              <a:sym typeface="Ample Displa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53E46-2EF7-839D-BB13-D0AC04239E3F}"/>
              </a:ext>
            </a:extLst>
          </p:cNvPr>
          <p:cNvSpPr txBox="1"/>
          <p:nvPr/>
        </p:nvSpPr>
        <p:spPr>
          <a:xfrm>
            <a:off x="12573000" y="68199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підготувала вчитель 8-б класу – Красницька О.І.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5C2C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82400" y="114300"/>
            <a:ext cx="6477000" cy="3195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120"/>
              </a:lnSpc>
            </a:pPr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dventurous"/>
                <a:ea typeface="Adventurous"/>
                <a:cs typeface="Adventurous"/>
                <a:sym typeface="Adventurous"/>
              </a:rPr>
              <a:t>ХВИЛИНА МОВЧАННЯ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dventurous"/>
              <a:ea typeface="Adventurous"/>
              <a:cs typeface="Adventurous"/>
              <a:sym typeface="Adventurou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495300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hlinkClick r:id="rId2"/>
              </a:rPr>
              <a:t>https://youtu.be/FKhGoXjJnQ8</a:t>
            </a:r>
            <a:r>
              <a:rPr lang="ru-RU" sz="4400" dirty="0"/>
              <a:t> </a:t>
            </a:r>
            <a:endParaRPr lang="uk-UA" sz="4400" dirty="0"/>
          </a:p>
        </p:txBody>
      </p:sp>
      <p:grpSp>
        <p:nvGrpSpPr>
          <p:cNvPr id="5" name="Group 12"/>
          <p:cNvGrpSpPr/>
          <p:nvPr/>
        </p:nvGrpSpPr>
        <p:grpSpPr>
          <a:xfrm>
            <a:off x="537060" y="2095500"/>
            <a:ext cx="10511940" cy="7673658"/>
            <a:chOff x="0" y="0"/>
            <a:chExt cx="9762352" cy="7326747"/>
          </a:xfrm>
        </p:grpSpPr>
        <p:sp>
          <p:nvSpPr>
            <p:cNvPr id="6" name="Freeform 13"/>
            <p:cNvSpPr/>
            <p:nvPr/>
          </p:nvSpPr>
          <p:spPr>
            <a:xfrm>
              <a:off x="0" y="1591393"/>
              <a:ext cx="9762352" cy="5735354"/>
            </a:xfrm>
            <a:custGeom>
              <a:avLst/>
              <a:gdLst/>
              <a:ahLst/>
              <a:cxnLst/>
              <a:rect l="l" t="t" r="r" b="b"/>
              <a:pathLst>
                <a:path w="9762352" h="5735354">
                  <a:moveTo>
                    <a:pt x="0" y="0"/>
                  </a:moveTo>
                  <a:lnTo>
                    <a:pt x="9762352" y="0"/>
                  </a:lnTo>
                  <a:lnTo>
                    <a:pt x="9762352" y="5735354"/>
                  </a:lnTo>
                  <a:lnTo>
                    <a:pt x="0" y="5735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106"/>
              </a:stretch>
            </a:blipFill>
          </p:spPr>
        </p:sp>
        <p:pic>
          <p:nvPicPr>
            <p:cNvPr id="7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249979" y="0"/>
              <a:ext cx="2046072" cy="27837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034521" y="698789"/>
            <a:ext cx="9209818" cy="962424"/>
            <a:chOff x="0" y="0"/>
            <a:chExt cx="2425631" cy="25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631" cy="253478"/>
            </a:xfrm>
            <a:custGeom>
              <a:avLst/>
              <a:gdLst/>
              <a:ahLst/>
              <a:cxnLst/>
              <a:rect l="l" t="t" r="r" b="b"/>
              <a:pathLst>
                <a:path w="2425631" h="253478">
                  <a:moveTo>
                    <a:pt x="42871" y="0"/>
                  </a:moveTo>
                  <a:lnTo>
                    <a:pt x="2382760" y="0"/>
                  </a:lnTo>
                  <a:cubicBezTo>
                    <a:pt x="2406437" y="0"/>
                    <a:pt x="2425631" y="19194"/>
                    <a:pt x="2425631" y="42871"/>
                  </a:cubicBezTo>
                  <a:lnTo>
                    <a:pt x="2425631" y="210606"/>
                  </a:lnTo>
                  <a:cubicBezTo>
                    <a:pt x="2425631" y="221977"/>
                    <a:pt x="2421114" y="232881"/>
                    <a:pt x="2413074" y="240921"/>
                  </a:cubicBezTo>
                  <a:cubicBezTo>
                    <a:pt x="2405034" y="248961"/>
                    <a:pt x="2394130" y="253478"/>
                    <a:pt x="2382760" y="253478"/>
                  </a:cubicBezTo>
                  <a:lnTo>
                    <a:pt x="42871" y="253478"/>
                  </a:lnTo>
                  <a:cubicBezTo>
                    <a:pt x="19194" y="253478"/>
                    <a:pt x="0" y="234284"/>
                    <a:pt x="0" y="210606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25631" cy="291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308091"/>
            <a:ext cx="15738121" cy="1628786"/>
            <a:chOff x="0" y="0"/>
            <a:chExt cx="4145019" cy="4289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5019" cy="428981"/>
            </a:xfrm>
            <a:custGeom>
              <a:avLst/>
              <a:gdLst/>
              <a:ahLst/>
              <a:cxnLst/>
              <a:rect l="l" t="t" r="r" b="b"/>
              <a:pathLst>
                <a:path w="4145019" h="428981">
                  <a:moveTo>
                    <a:pt x="25088" y="0"/>
                  </a:moveTo>
                  <a:lnTo>
                    <a:pt x="4119931" y="0"/>
                  </a:lnTo>
                  <a:cubicBezTo>
                    <a:pt x="4133787" y="0"/>
                    <a:pt x="4145019" y="11232"/>
                    <a:pt x="4145019" y="25088"/>
                  </a:cubicBezTo>
                  <a:lnTo>
                    <a:pt x="4145019" y="403893"/>
                  </a:lnTo>
                  <a:cubicBezTo>
                    <a:pt x="4145019" y="417748"/>
                    <a:pt x="4133787" y="428981"/>
                    <a:pt x="4119931" y="428981"/>
                  </a:cubicBezTo>
                  <a:lnTo>
                    <a:pt x="25088" y="428981"/>
                  </a:lnTo>
                  <a:cubicBezTo>
                    <a:pt x="11232" y="428981"/>
                    <a:pt x="0" y="417748"/>
                    <a:pt x="0" y="403893"/>
                  </a:cubicBezTo>
                  <a:lnTo>
                    <a:pt x="0" y="25088"/>
                  </a:lnTo>
                  <a:cubicBezTo>
                    <a:pt x="0" y="11232"/>
                    <a:pt x="11232" y="0"/>
                    <a:pt x="250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45019" cy="467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7060" y="4274098"/>
            <a:ext cx="7321764" cy="5495060"/>
            <a:chOff x="0" y="0"/>
            <a:chExt cx="9762352" cy="7326747"/>
          </a:xfrm>
        </p:grpSpPr>
        <p:sp>
          <p:nvSpPr>
            <p:cNvPr id="13" name="Freeform 13"/>
            <p:cNvSpPr/>
            <p:nvPr/>
          </p:nvSpPr>
          <p:spPr>
            <a:xfrm>
              <a:off x="0" y="1591393"/>
              <a:ext cx="9762352" cy="5735354"/>
            </a:xfrm>
            <a:custGeom>
              <a:avLst/>
              <a:gdLst/>
              <a:ahLst/>
              <a:cxnLst/>
              <a:rect l="l" t="t" r="r" b="b"/>
              <a:pathLst>
                <a:path w="9762352" h="5735354">
                  <a:moveTo>
                    <a:pt x="0" y="0"/>
                  </a:moveTo>
                  <a:lnTo>
                    <a:pt x="9762352" y="0"/>
                  </a:lnTo>
                  <a:lnTo>
                    <a:pt x="9762352" y="5735354"/>
                  </a:lnTo>
                  <a:lnTo>
                    <a:pt x="0" y="5735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106"/>
              </a:stretch>
            </a:blipFill>
          </p:spPr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249979" y="0"/>
              <a:ext cx="2046072" cy="2783771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5493679" y="892433"/>
            <a:ext cx="8315472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ЗАПАЛИ СВІЧКУ ПАМ’ЯТІ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286" y="2492622"/>
            <a:ext cx="14972740" cy="120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Щороку в четверту суботу листопада Україна вшановує пам’ять жертв Голодомору 1932–1933 років і масових штучних голодів 1921–1923 і 1946–1947 років. У 2024-му День пам’яті жертв голодоморів припадає на 23 листопада.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55291" y="3908302"/>
            <a:ext cx="11868756" cy="338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0"/>
              </a:lnSpc>
            </a:pPr>
            <a:r>
              <a:rPr lang="en-US" sz="12000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23 </a:t>
            </a:r>
            <a:r>
              <a:rPr lang="en-US" sz="12000" dirty="0" err="1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листопада</a:t>
            </a:r>
            <a:r>
              <a:rPr lang="en-US" sz="12000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 </a:t>
            </a:r>
          </a:p>
          <a:p>
            <a:pPr algn="ctr">
              <a:lnSpc>
                <a:spcPts val="12120"/>
              </a:lnSpc>
            </a:pPr>
            <a:r>
              <a:rPr lang="en-US" sz="12000" dirty="0">
                <a:solidFill>
                  <a:srgbClr val="000000"/>
                </a:solidFill>
                <a:latin typeface="Adventurous"/>
                <a:ea typeface="Adventurous"/>
                <a:cs typeface="Adventurous"/>
                <a:sym typeface="Adventurous"/>
              </a:rPr>
              <a:t>16:00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51546" y="6670623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 flipV="1"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4937760"/>
                  </a:moveTo>
                  <a:lnTo>
                    <a:pt x="9753600" y="4937760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493776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V="1"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4937760"/>
                  </a:moveTo>
                  <a:lnTo>
                    <a:pt x="9753600" y="4937760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493776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 flipV="1"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4937760"/>
                  </a:moveTo>
                  <a:lnTo>
                    <a:pt x="9753600" y="4937760"/>
                  </a:lnTo>
                  <a:lnTo>
                    <a:pt x="9753600" y="0"/>
                  </a:lnTo>
                  <a:lnTo>
                    <a:pt x="0" y="0"/>
                  </a:lnTo>
                  <a:lnTo>
                    <a:pt x="0" y="493776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22848" y="455717"/>
            <a:ext cx="8404164" cy="7119236"/>
            <a:chOff x="0" y="0"/>
            <a:chExt cx="2213442" cy="18750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3442" cy="1875025"/>
            </a:xfrm>
            <a:custGeom>
              <a:avLst/>
              <a:gdLst/>
              <a:ahLst/>
              <a:cxnLst/>
              <a:rect l="l" t="t" r="r" b="b"/>
              <a:pathLst>
                <a:path w="2213442" h="1875025">
                  <a:moveTo>
                    <a:pt x="46981" y="0"/>
                  </a:moveTo>
                  <a:lnTo>
                    <a:pt x="2166461" y="0"/>
                  </a:lnTo>
                  <a:cubicBezTo>
                    <a:pt x="2178921" y="0"/>
                    <a:pt x="2190871" y="4950"/>
                    <a:pt x="2199682" y="13760"/>
                  </a:cubicBezTo>
                  <a:cubicBezTo>
                    <a:pt x="2208493" y="22571"/>
                    <a:pt x="2213442" y="34521"/>
                    <a:pt x="2213442" y="46981"/>
                  </a:cubicBezTo>
                  <a:lnTo>
                    <a:pt x="2213442" y="1828044"/>
                  </a:lnTo>
                  <a:cubicBezTo>
                    <a:pt x="2213442" y="1840504"/>
                    <a:pt x="2208493" y="1852454"/>
                    <a:pt x="2199682" y="1861265"/>
                  </a:cubicBezTo>
                  <a:cubicBezTo>
                    <a:pt x="2190871" y="1870075"/>
                    <a:pt x="2178921" y="1875025"/>
                    <a:pt x="2166461" y="1875025"/>
                  </a:cubicBezTo>
                  <a:lnTo>
                    <a:pt x="46981" y="1875025"/>
                  </a:lnTo>
                  <a:cubicBezTo>
                    <a:pt x="34521" y="1875025"/>
                    <a:pt x="22571" y="1870075"/>
                    <a:pt x="13760" y="1861265"/>
                  </a:cubicBezTo>
                  <a:cubicBezTo>
                    <a:pt x="4950" y="1852454"/>
                    <a:pt x="0" y="1840504"/>
                    <a:pt x="0" y="1828044"/>
                  </a:cubicBezTo>
                  <a:lnTo>
                    <a:pt x="0" y="46981"/>
                  </a:lnTo>
                  <a:cubicBezTo>
                    <a:pt x="0" y="34521"/>
                    <a:pt x="4950" y="22571"/>
                    <a:pt x="13760" y="13760"/>
                  </a:cubicBezTo>
                  <a:cubicBezTo>
                    <a:pt x="22571" y="4950"/>
                    <a:pt x="34521" y="0"/>
                    <a:pt x="4698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13442" cy="1913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395454" y="1927868"/>
            <a:ext cx="8332289" cy="6624169"/>
          </a:xfrm>
          <a:custGeom>
            <a:avLst/>
            <a:gdLst/>
            <a:ahLst/>
            <a:cxnLst/>
            <a:rect l="l" t="t" r="r" b="b"/>
            <a:pathLst>
              <a:path w="8332289" h="6624169">
                <a:moveTo>
                  <a:pt x="0" y="0"/>
                </a:moveTo>
                <a:lnTo>
                  <a:pt x="8332289" y="0"/>
                </a:lnTo>
                <a:lnTo>
                  <a:pt x="8332289" y="6624169"/>
                </a:lnTo>
                <a:lnTo>
                  <a:pt x="0" y="662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2517" y="579793"/>
            <a:ext cx="8154844" cy="699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Голодомор 1932-1933 років — геноцид українського народу, що залишив глибокий слід у нашій історії. Важливо пам'ятати про трагедію, вшановувати жертв і робити все можливе, щоб запобігти подібним злочинам у майбутньому.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 Пам'ять про Голодомор — це також пам'ять про стійкість українського народу.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000000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82596-D37A-C01A-B853-434B62A5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863E9D18-7D74-DD7A-5954-A128F9DC2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9"/>
            <a:ext cx="8229600" cy="617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19C397-22D6-CE8B-F7FD-ECF7D964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23" y="553820"/>
            <a:ext cx="9743015" cy="91793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3226C-C754-63DA-8D9E-5ED545712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>
          <a:xfrm>
            <a:off x="12290" y="5524500"/>
            <a:ext cx="8458200" cy="4652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7583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731507" y="644357"/>
            <a:ext cx="7976595" cy="8765489"/>
            <a:chOff x="0" y="0"/>
            <a:chExt cx="10635460" cy="116873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35460" cy="11687319"/>
            </a:xfrm>
            <a:custGeom>
              <a:avLst/>
              <a:gdLst/>
              <a:ahLst/>
              <a:cxnLst/>
              <a:rect l="l" t="t" r="r" b="b"/>
              <a:pathLst>
                <a:path w="10635460" h="11687319">
                  <a:moveTo>
                    <a:pt x="0" y="0"/>
                  </a:moveTo>
                  <a:lnTo>
                    <a:pt x="10635460" y="0"/>
                  </a:lnTo>
                  <a:lnTo>
                    <a:pt x="10635460" y="11687319"/>
                  </a:lnTo>
                  <a:lnTo>
                    <a:pt x="0" y="1168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750195" y="1751655"/>
              <a:ext cx="3135070" cy="8474749"/>
            </a:xfrm>
            <a:custGeom>
              <a:avLst/>
              <a:gdLst/>
              <a:ahLst/>
              <a:cxnLst/>
              <a:rect l="l" t="t" r="r" b="b"/>
              <a:pathLst>
                <a:path w="3135070" h="8474749">
                  <a:moveTo>
                    <a:pt x="0" y="0"/>
                  </a:moveTo>
                  <a:lnTo>
                    <a:pt x="3135070" y="0"/>
                  </a:lnTo>
                  <a:lnTo>
                    <a:pt x="3135070" y="8474749"/>
                  </a:lnTo>
                  <a:lnTo>
                    <a:pt x="0" y="8474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0245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01393" y="3762829"/>
            <a:ext cx="9857337" cy="5647017"/>
            <a:chOff x="0" y="0"/>
            <a:chExt cx="2596171" cy="14872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6171" cy="1487280"/>
            </a:xfrm>
            <a:custGeom>
              <a:avLst/>
              <a:gdLst/>
              <a:ahLst/>
              <a:cxnLst/>
              <a:rect l="l" t="t" r="r" b="b"/>
              <a:pathLst>
                <a:path w="2596171" h="1487280">
                  <a:moveTo>
                    <a:pt x="40055" y="0"/>
                  </a:moveTo>
                  <a:lnTo>
                    <a:pt x="2556116" y="0"/>
                  </a:lnTo>
                  <a:cubicBezTo>
                    <a:pt x="2566739" y="0"/>
                    <a:pt x="2576927" y="4220"/>
                    <a:pt x="2584439" y="11732"/>
                  </a:cubicBezTo>
                  <a:cubicBezTo>
                    <a:pt x="2591951" y="19244"/>
                    <a:pt x="2596171" y="29432"/>
                    <a:pt x="2596171" y="40055"/>
                  </a:cubicBezTo>
                  <a:lnTo>
                    <a:pt x="2596171" y="1447225"/>
                  </a:lnTo>
                  <a:cubicBezTo>
                    <a:pt x="2596171" y="1457848"/>
                    <a:pt x="2591951" y="1468036"/>
                    <a:pt x="2584439" y="1475548"/>
                  </a:cubicBezTo>
                  <a:cubicBezTo>
                    <a:pt x="2576927" y="1483060"/>
                    <a:pt x="2566739" y="1487280"/>
                    <a:pt x="2556116" y="1487280"/>
                  </a:cubicBezTo>
                  <a:lnTo>
                    <a:pt x="40055" y="1487280"/>
                  </a:lnTo>
                  <a:cubicBezTo>
                    <a:pt x="29432" y="1487280"/>
                    <a:pt x="19244" y="1483060"/>
                    <a:pt x="11732" y="1475548"/>
                  </a:cubicBezTo>
                  <a:cubicBezTo>
                    <a:pt x="4220" y="1468036"/>
                    <a:pt x="0" y="1457848"/>
                    <a:pt x="0" y="1447225"/>
                  </a:cubicBezTo>
                  <a:lnTo>
                    <a:pt x="0" y="40055"/>
                  </a:lnTo>
                  <a:cubicBezTo>
                    <a:pt x="0" y="29432"/>
                    <a:pt x="4220" y="19244"/>
                    <a:pt x="11732" y="11732"/>
                  </a:cubicBezTo>
                  <a:cubicBezTo>
                    <a:pt x="19244" y="4220"/>
                    <a:pt x="29432" y="0"/>
                    <a:pt x="400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96171" cy="1525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94646" y="4306396"/>
            <a:ext cx="9238543" cy="451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Голодомор — </a:t>
            </a:r>
            <a:r>
              <a:rPr lang="en-US" sz="42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це трагедія, яка зібрала мільйони українців, навмисно організована сталінським режимом, щоб знищити національний дух і волю до свободи. Це був цілеспрямований акт геноциду, який залишив глибокі рани в пам'яті українського народу.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649918" y="698789"/>
            <a:ext cx="6988164" cy="1182625"/>
            <a:chOff x="0" y="0"/>
            <a:chExt cx="1840504" cy="3114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40504" cy="311473"/>
            </a:xfrm>
            <a:custGeom>
              <a:avLst/>
              <a:gdLst/>
              <a:ahLst/>
              <a:cxnLst/>
              <a:rect l="l" t="t" r="r" b="b"/>
              <a:pathLst>
                <a:path w="1840504" h="311473">
                  <a:moveTo>
                    <a:pt x="56501" y="0"/>
                  </a:moveTo>
                  <a:lnTo>
                    <a:pt x="1784003" y="0"/>
                  </a:lnTo>
                  <a:cubicBezTo>
                    <a:pt x="1798988" y="0"/>
                    <a:pt x="1813359" y="5953"/>
                    <a:pt x="1823955" y="16549"/>
                  </a:cubicBezTo>
                  <a:cubicBezTo>
                    <a:pt x="1834551" y="27145"/>
                    <a:pt x="1840504" y="41516"/>
                    <a:pt x="1840504" y="56501"/>
                  </a:cubicBezTo>
                  <a:lnTo>
                    <a:pt x="1840504" y="254972"/>
                  </a:lnTo>
                  <a:cubicBezTo>
                    <a:pt x="1840504" y="269957"/>
                    <a:pt x="1834551" y="284329"/>
                    <a:pt x="1823955" y="294925"/>
                  </a:cubicBezTo>
                  <a:cubicBezTo>
                    <a:pt x="1813359" y="305521"/>
                    <a:pt x="1798988" y="311473"/>
                    <a:pt x="1784003" y="311473"/>
                  </a:cubicBezTo>
                  <a:lnTo>
                    <a:pt x="56501" y="311473"/>
                  </a:lnTo>
                  <a:cubicBezTo>
                    <a:pt x="41516" y="311473"/>
                    <a:pt x="27145" y="305521"/>
                    <a:pt x="16549" y="294925"/>
                  </a:cubicBezTo>
                  <a:cubicBezTo>
                    <a:pt x="5953" y="284329"/>
                    <a:pt x="0" y="269957"/>
                    <a:pt x="0" y="254972"/>
                  </a:cubicBezTo>
                  <a:lnTo>
                    <a:pt x="0" y="56501"/>
                  </a:lnTo>
                  <a:cubicBezTo>
                    <a:pt x="0" y="41516"/>
                    <a:pt x="5953" y="27145"/>
                    <a:pt x="16549" y="16549"/>
                  </a:cubicBezTo>
                  <a:cubicBezTo>
                    <a:pt x="27145" y="5953"/>
                    <a:pt x="41516" y="0"/>
                    <a:pt x="5650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40504" cy="349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5728" y="3762829"/>
            <a:ext cx="7723602" cy="5109246"/>
            <a:chOff x="0" y="0"/>
            <a:chExt cx="2034200" cy="13456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34200" cy="1345645"/>
            </a:xfrm>
            <a:custGeom>
              <a:avLst/>
              <a:gdLst/>
              <a:ahLst/>
              <a:cxnLst/>
              <a:rect l="l" t="t" r="r" b="b"/>
              <a:pathLst>
                <a:path w="2034200" h="1345645">
                  <a:moveTo>
                    <a:pt x="51121" y="0"/>
                  </a:moveTo>
                  <a:lnTo>
                    <a:pt x="1983079" y="0"/>
                  </a:lnTo>
                  <a:cubicBezTo>
                    <a:pt x="2011312" y="0"/>
                    <a:pt x="2034200" y="22888"/>
                    <a:pt x="2034200" y="51121"/>
                  </a:cubicBezTo>
                  <a:lnTo>
                    <a:pt x="2034200" y="1294524"/>
                  </a:lnTo>
                  <a:cubicBezTo>
                    <a:pt x="2034200" y="1308082"/>
                    <a:pt x="2028814" y="1321085"/>
                    <a:pt x="2019227" y="1330672"/>
                  </a:cubicBezTo>
                  <a:cubicBezTo>
                    <a:pt x="2009640" y="1340259"/>
                    <a:pt x="1996637" y="1345645"/>
                    <a:pt x="1983079" y="1345645"/>
                  </a:cubicBezTo>
                  <a:lnTo>
                    <a:pt x="51121" y="1345645"/>
                  </a:lnTo>
                  <a:cubicBezTo>
                    <a:pt x="37563" y="1345645"/>
                    <a:pt x="24560" y="1340259"/>
                    <a:pt x="14973" y="1330672"/>
                  </a:cubicBezTo>
                  <a:cubicBezTo>
                    <a:pt x="5386" y="1321085"/>
                    <a:pt x="0" y="1308082"/>
                    <a:pt x="0" y="1294524"/>
                  </a:cubicBezTo>
                  <a:lnTo>
                    <a:pt x="0" y="51121"/>
                  </a:lnTo>
                  <a:cubicBezTo>
                    <a:pt x="0" y="37563"/>
                    <a:pt x="5386" y="24560"/>
                    <a:pt x="14973" y="14973"/>
                  </a:cubicBezTo>
                  <a:cubicBezTo>
                    <a:pt x="24560" y="5386"/>
                    <a:pt x="37563" y="0"/>
                    <a:pt x="511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34200" cy="1383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454323" y="2875467"/>
            <a:ext cx="9508246" cy="6883970"/>
            <a:chOff x="0" y="0"/>
            <a:chExt cx="19050000" cy="13792200"/>
          </a:xfrm>
        </p:grpSpPr>
        <p:sp>
          <p:nvSpPr>
            <p:cNvPr id="13" name="Freeform 13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4"/>
              <a:stretch>
                <a:fillRect r="-14406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6109075" y="1028926"/>
            <a:ext cx="5833376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Історичний контекст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0637" y="4138072"/>
            <a:ext cx="7001743" cy="440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Наприкінці 1920-х – на початку 1930-х років, СРСР проводив політику колективізації та розкуркулення, що супроводжувалася репресіями проти заможного селянства. Ці процеси послабили сільське господарство України, а жорсткі заходи щодо вилучення продовольства стали передумовою Голодомору. Найбільше постраждали центральні, східні та південні області.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931454" y="698789"/>
            <a:ext cx="6988164" cy="1182625"/>
            <a:chOff x="0" y="0"/>
            <a:chExt cx="1840504" cy="3114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40504" cy="311473"/>
            </a:xfrm>
            <a:custGeom>
              <a:avLst/>
              <a:gdLst/>
              <a:ahLst/>
              <a:cxnLst/>
              <a:rect l="l" t="t" r="r" b="b"/>
              <a:pathLst>
                <a:path w="1840504" h="311473">
                  <a:moveTo>
                    <a:pt x="56501" y="0"/>
                  </a:moveTo>
                  <a:lnTo>
                    <a:pt x="1784003" y="0"/>
                  </a:lnTo>
                  <a:cubicBezTo>
                    <a:pt x="1798988" y="0"/>
                    <a:pt x="1813359" y="5953"/>
                    <a:pt x="1823955" y="16549"/>
                  </a:cubicBezTo>
                  <a:cubicBezTo>
                    <a:pt x="1834551" y="27145"/>
                    <a:pt x="1840504" y="41516"/>
                    <a:pt x="1840504" y="56501"/>
                  </a:cubicBezTo>
                  <a:lnTo>
                    <a:pt x="1840504" y="254972"/>
                  </a:lnTo>
                  <a:cubicBezTo>
                    <a:pt x="1840504" y="269957"/>
                    <a:pt x="1834551" y="284329"/>
                    <a:pt x="1823955" y="294925"/>
                  </a:cubicBezTo>
                  <a:cubicBezTo>
                    <a:pt x="1813359" y="305521"/>
                    <a:pt x="1798988" y="311473"/>
                    <a:pt x="1784003" y="311473"/>
                  </a:cubicBezTo>
                  <a:lnTo>
                    <a:pt x="56501" y="311473"/>
                  </a:lnTo>
                  <a:cubicBezTo>
                    <a:pt x="41516" y="311473"/>
                    <a:pt x="27145" y="305521"/>
                    <a:pt x="16549" y="294925"/>
                  </a:cubicBezTo>
                  <a:cubicBezTo>
                    <a:pt x="5953" y="284329"/>
                    <a:pt x="0" y="269957"/>
                    <a:pt x="0" y="254972"/>
                  </a:cubicBezTo>
                  <a:lnTo>
                    <a:pt x="0" y="56501"/>
                  </a:lnTo>
                  <a:cubicBezTo>
                    <a:pt x="0" y="41516"/>
                    <a:pt x="5953" y="27145"/>
                    <a:pt x="16549" y="16549"/>
                  </a:cubicBezTo>
                  <a:cubicBezTo>
                    <a:pt x="27145" y="5953"/>
                    <a:pt x="41516" y="0"/>
                    <a:pt x="5650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40504" cy="349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3422081"/>
            <a:ext cx="15738121" cy="1217850"/>
            <a:chOff x="0" y="0"/>
            <a:chExt cx="4145019" cy="3207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5019" cy="320751"/>
            </a:xfrm>
            <a:custGeom>
              <a:avLst/>
              <a:gdLst/>
              <a:ahLst/>
              <a:cxnLst/>
              <a:rect l="l" t="t" r="r" b="b"/>
              <a:pathLst>
                <a:path w="4145019" h="320751">
                  <a:moveTo>
                    <a:pt x="25088" y="0"/>
                  </a:moveTo>
                  <a:lnTo>
                    <a:pt x="4119931" y="0"/>
                  </a:lnTo>
                  <a:cubicBezTo>
                    <a:pt x="4133787" y="0"/>
                    <a:pt x="4145019" y="11232"/>
                    <a:pt x="4145019" y="25088"/>
                  </a:cubicBezTo>
                  <a:lnTo>
                    <a:pt x="4145019" y="295663"/>
                  </a:lnTo>
                  <a:cubicBezTo>
                    <a:pt x="4145019" y="309518"/>
                    <a:pt x="4133787" y="320751"/>
                    <a:pt x="4119931" y="320751"/>
                  </a:cubicBezTo>
                  <a:lnTo>
                    <a:pt x="25088" y="320751"/>
                  </a:lnTo>
                  <a:cubicBezTo>
                    <a:pt x="11232" y="320751"/>
                    <a:pt x="0" y="309518"/>
                    <a:pt x="0" y="295663"/>
                  </a:cubicBezTo>
                  <a:lnTo>
                    <a:pt x="0" y="25088"/>
                  </a:lnTo>
                  <a:cubicBezTo>
                    <a:pt x="0" y="11232"/>
                    <a:pt x="11232" y="0"/>
                    <a:pt x="250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45019" cy="358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834255"/>
            <a:ext cx="6202391" cy="2703170"/>
            <a:chOff x="0" y="0"/>
            <a:chExt cx="1633551" cy="7119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3551" cy="711946"/>
            </a:xfrm>
            <a:custGeom>
              <a:avLst/>
              <a:gdLst/>
              <a:ahLst/>
              <a:cxnLst/>
              <a:rect l="l" t="t" r="r" b="b"/>
              <a:pathLst>
                <a:path w="1633551" h="711946">
                  <a:moveTo>
                    <a:pt x="63659" y="0"/>
                  </a:moveTo>
                  <a:lnTo>
                    <a:pt x="1569892" y="0"/>
                  </a:lnTo>
                  <a:cubicBezTo>
                    <a:pt x="1605050" y="0"/>
                    <a:pt x="1633551" y="28501"/>
                    <a:pt x="1633551" y="63659"/>
                  </a:cubicBezTo>
                  <a:lnTo>
                    <a:pt x="1633551" y="648287"/>
                  </a:lnTo>
                  <a:cubicBezTo>
                    <a:pt x="1633551" y="683445"/>
                    <a:pt x="1605050" y="711946"/>
                    <a:pt x="1569892" y="711946"/>
                  </a:cubicBezTo>
                  <a:lnTo>
                    <a:pt x="63659" y="711946"/>
                  </a:lnTo>
                  <a:cubicBezTo>
                    <a:pt x="28501" y="711946"/>
                    <a:pt x="0" y="683445"/>
                    <a:pt x="0" y="648287"/>
                  </a:cubicBezTo>
                  <a:lnTo>
                    <a:pt x="0" y="63659"/>
                  </a:lnTo>
                  <a:cubicBezTo>
                    <a:pt x="0" y="28501"/>
                    <a:pt x="28501" y="0"/>
                    <a:pt x="6365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33551" cy="750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095423" y="5072918"/>
            <a:ext cx="5088015" cy="4929014"/>
          </a:xfrm>
          <a:custGeom>
            <a:avLst/>
            <a:gdLst/>
            <a:ahLst/>
            <a:cxnLst/>
            <a:rect l="l" t="t" r="r" b="b"/>
            <a:pathLst>
              <a:path w="5088015" h="4929014">
                <a:moveTo>
                  <a:pt x="0" y="0"/>
                </a:moveTo>
                <a:lnTo>
                  <a:pt x="5088015" y="0"/>
                </a:lnTo>
                <a:lnTo>
                  <a:pt x="5088015" y="4929014"/>
                </a:lnTo>
                <a:lnTo>
                  <a:pt x="0" y="4929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183438" y="5612144"/>
            <a:ext cx="5915669" cy="3850563"/>
          </a:xfrm>
          <a:custGeom>
            <a:avLst/>
            <a:gdLst/>
            <a:ahLst/>
            <a:cxnLst/>
            <a:rect l="l" t="t" r="r" b="b"/>
            <a:pathLst>
              <a:path w="5915669" h="3850563">
                <a:moveTo>
                  <a:pt x="0" y="0"/>
                </a:moveTo>
                <a:lnTo>
                  <a:pt x="5915669" y="0"/>
                </a:lnTo>
                <a:lnTo>
                  <a:pt x="5915669" y="3850562"/>
                </a:lnTo>
                <a:lnTo>
                  <a:pt x="0" y="3850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6409503"/>
            <a:ext cx="986565" cy="4114800"/>
          </a:xfrm>
          <a:custGeom>
            <a:avLst/>
            <a:gdLst/>
            <a:ahLst/>
            <a:cxnLst/>
            <a:rect l="l" t="t" r="r" b="b"/>
            <a:pathLst>
              <a:path w="986565" h="4114800">
                <a:moveTo>
                  <a:pt x="0" y="0"/>
                </a:moveTo>
                <a:lnTo>
                  <a:pt x="986565" y="0"/>
                </a:lnTo>
                <a:lnTo>
                  <a:pt x="9865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90612" y="1028926"/>
            <a:ext cx="6180325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Причини Голодомору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11131" y="3623849"/>
            <a:ext cx="14267213" cy="8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Причини Голодомору мають як економічний, так і політичний характер.  Режим прагнув зламати опір та знищити національну свідомість.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6019" y="5086350"/>
            <a:ext cx="6350666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Вилучення зерна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 Заборона продажу хліба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 Каральні дії проти національних рухів </a:t>
            </a:r>
          </a:p>
        </p:txBody>
      </p:sp>
      <p:sp>
        <p:nvSpPr>
          <p:cNvPr id="21" name="Freeform 21"/>
          <p:cNvSpPr/>
          <p:nvPr/>
        </p:nvSpPr>
        <p:spPr>
          <a:xfrm rot="1356951">
            <a:off x="662736" y="6971706"/>
            <a:ext cx="986565" cy="4114800"/>
          </a:xfrm>
          <a:custGeom>
            <a:avLst/>
            <a:gdLst/>
            <a:ahLst/>
            <a:cxnLst/>
            <a:rect l="l" t="t" r="r" b="b"/>
            <a:pathLst>
              <a:path w="986565" h="4114800">
                <a:moveTo>
                  <a:pt x="0" y="0"/>
                </a:moveTo>
                <a:lnTo>
                  <a:pt x="986566" y="0"/>
                </a:lnTo>
                <a:lnTo>
                  <a:pt x="9865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253064">
            <a:off x="1217849" y="7483223"/>
            <a:ext cx="986565" cy="4114800"/>
          </a:xfrm>
          <a:custGeom>
            <a:avLst/>
            <a:gdLst/>
            <a:ahLst/>
            <a:cxnLst/>
            <a:rect l="l" t="t" r="r" b="b"/>
            <a:pathLst>
              <a:path w="986565" h="4114800">
                <a:moveTo>
                  <a:pt x="0" y="0"/>
                </a:moveTo>
                <a:lnTo>
                  <a:pt x="986565" y="0"/>
                </a:lnTo>
                <a:lnTo>
                  <a:pt x="9865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034521" y="698789"/>
            <a:ext cx="9209818" cy="1182625"/>
            <a:chOff x="0" y="0"/>
            <a:chExt cx="2425631" cy="3114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631" cy="311473"/>
            </a:xfrm>
            <a:custGeom>
              <a:avLst/>
              <a:gdLst/>
              <a:ahLst/>
              <a:cxnLst/>
              <a:rect l="l" t="t" r="r" b="b"/>
              <a:pathLst>
                <a:path w="2425631" h="311473">
                  <a:moveTo>
                    <a:pt x="42871" y="0"/>
                  </a:moveTo>
                  <a:lnTo>
                    <a:pt x="2382760" y="0"/>
                  </a:lnTo>
                  <a:cubicBezTo>
                    <a:pt x="2406437" y="0"/>
                    <a:pt x="2425631" y="19194"/>
                    <a:pt x="2425631" y="42871"/>
                  </a:cubicBezTo>
                  <a:lnTo>
                    <a:pt x="2425631" y="268602"/>
                  </a:lnTo>
                  <a:cubicBezTo>
                    <a:pt x="2425631" y="292279"/>
                    <a:pt x="2406437" y="311473"/>
                    <a:pt x="2382760" y="311473"/>
                  </a:cubicBezTo>
                  <a:lnTo>
                    <a:pt x="42871" y="311473"/>
                  </a:lnTo>
                  <a:cubicBezTo>
                    <a:pt x="31501" y="311473"/>
                    <a:pt x="20597" y="306957"/>
                    <a:pt x="12557" y="298917"/>
                  </a:cubicBezTo>
                  <a:cubicBezTo>
                    <a:pt x="4517" y="290877"/>
                    <a:pt x="0" y="279972"/>
                    <a:pt x="0" y="268602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25631" cy="349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642288"/>
            <a:ext cx="15738121" cy="1997643"/>
            <a:chOff x="0" y="0"/>
            <a:chExt cx="4145019" cy="5261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5019" cy="526128"/>
            </a:xfrm>
            <a:custGeom>
              <a:avLst/>
              <a:gdLst/>
              <a:ahLst/>
              <a:cxnLst/>
              <a:rect l="l" t="t" r="r" b="b"/>
              <a:pathLst>
                <a:path w="4145019" h="526128">
                  <a:moveTo>
                    <a:pt x="25088" y="0"/>
                  </a:moveTo>
                  <a:lnTo>
                    <a:pt x="4119931" y="0"/>
                  </a:lnTo>
                  <a:cubicBezTo>
                    <a:pt x="4133787" y="0"/>
                    <a:pt x="4145019" y="11232"/>
                    <a:pt x="4145019" y="25088"/>
                  </a:cubicBezTo>
                  <a:lnTo>
                    <a:pt x="4145019" y="501040"/>
                  </a:lnTo>
                  <a:cubicBezTo>
                    <a:pt x="4145019" y="514896"/>
                    <a:pt x="4133787" y="526128"/>
                    <a:pt x="4119931" y="526128"/>
                  </a:cubicBezTo>
                  <a:lnTo>
                    <a:pt x="25088" y="526128"/>
                  </a:lnTo>
                  <a:cubicBezTo>
                    <a:pt x="11232" y="526128"/>
                    <a:pt x="0" y="514896"/>
                    <a:pt x="0" y="501040"/>
                  </a:cubicBezTo>
                  <a:lnTo>
                    <a:pt x="0" y="25088"/>
                  </a:lnTo>
                  <a:cubicBezTo>
                    <a:pt x="0" y="11232"/>
                    <a:pt x="11232" y="0"/>
                    <a:pt x="250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45019" cy="56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2440385">
            <a:off x="16448710" y="7299107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0" y="0"/>
                </a:moveTo>
                <a:lnTo>
                  <a:pt x="1621180" y="0"/>
                </a:lnTo>
                <a:lnTo>
                  <a:pt x="1621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93767" flipH="1">
            <a:off x="218110" y="7333571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1621180" y="0"/>
                </a:moveTo>
                <a:lnTo>
                  <a:pt x="0" y="0"/>
                </a:lnTo>
                <a:lnTo>
                  <a:pt x="0" y="4114800"/>
                </a:lnTo>
                <a:lnTo>
                  <a:pt x="1621180" y="4114800"/>
                </a:lnTo>
                <a:lnTo>
                  <a:pt x="16211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079857" y="5143500"/>
            <a:ext cx="4226152" cy="422615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134" y="0"/>
                  </a:moveTo>
                  <a:lnTo>
                    <a:pt x="770666" y="0"/>
                  </a:lnTo>
                  <a:cubicBezTo>
                    <a:pt x="781841" y="0"/>
                    <a:pt x="792558" y="4439"/>
                    <a:pt x="800459" y="12341"/>
                  </a:cubicBezTo>
                  <a:cubicBezTo>
                    <a:pt x="808361" y="20242"/>
                    <a:pt x="812800" y="30959"/>
                    <a:pt x="812800" y="42134"/>
                  </a:cubicBezTo>
                  <a:lnTo>
                    <a:pt x="812800" y="770666"/>
                  </a:lnTo>
                  <a:cubicBezTo>
                    <a:pt x="812800" y="781841"/>
                    <a:pt x="808361" y="792558"/>
                    <a:pt x="800459" y="800459"/>
                  </a:cubicBezTo>
                  <a:cubicBezTo>
                    <a:pt x="792558" y="808361"/>
                    <a:pt x="781841" y="812800"/>
                    <a:pt x="770666" y="812800"/>
                  </a:cubicBezTo>
                  <a:lnTo>
                    <a:pt x="42134" y="812800"/>
                  </a:lnTo>
                  <a:cubicBezTo>
                    <a:pt x="30959" y="812800"/>
                    <a:pt x="20242" y="808361"/>
                    <a:pt x="12341" y="800459"/>
                  </a:cubicBezTo>
                  <a:cubicBezTo>
                    <a:pt x="4439" y="792558"/>
                    <a:pt x="0" y="781841"/>
                    <a:pt x="0" y="770666"/>
                  </a:cubicBezTo>
                  <a:lnTo>
                    <a:pt x="0" y="42134"/>
                  </a:lnTo>
                  <a:cubicBezTo>
                    <a:pt x="0" y="30959"/>
                    <a:pt x="4439" y="20242"/>
                    <a:pt x="12341" y="12341"/>
                  </a:cubicBezTo>
                  <a:cubicBezTo>
                    <a:pt x="20242" y="4439"/>
                    <a:pt x="30959" y="0"/>
                    <a:pt x="42134" y="0"/>
                  </a:cubicBezTo>
                  <a:close/>
                </a:path>
              </a:pathLst>
            </a:custGeom>
            <a:blipFill>
              <a:blip r:embed="rId6"/>
              <a:stretch>
                <a:fillRect l="-24192" r="-10148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880194" y="5164820"/>
            <a:ext cx="4226152" cy="422615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134" y="0"/>
                  </a:moveTo>
                  <a:lnTo>
                    <a:pt x="770666" y="0"/>
                  </a:lnTo>
                  <a:cubicBezTo>
                    <a:pt x="781841" y="0"/>
                    <a:pt x="792558" y="4439"/>
                    <a:pt x="800459" y="12341"/>
                  </a:cubicBezTo>
                  <a:cubicBezTo>
                    <a:pt x="808361" y="20242"/>
                    <a:pt x="812800" y="30959"/>
                    <a:pt x="812800" y="42134"/>
                  </a:cubicBezTo>
                  <a:lnTo>
                    <a:pt x="812800" y="770666"/>
                  </a:lnTo>
                  <a:cubicBezTo>
                    <a:pt x="812800" y="781841"/>
                    <a:pt x="808361" y="792558"/>
                    <a:pt x="800459" y="800459"/>
                  </a:cubicBezTo>
                  <a:cubicBezTo>
                    <a:pt x="792558" y="808361"/>
                    <a:pt x="781841" y="812800"/>
                    <a:pt x="770666" y="812800"/>
                  </a:cubicBezTo>
                  <a:lnTo>
                    <a:pt x="42134" y="812800"/>
                  </a:lnTo>
                  <a:cubicBezTo>
                    <a:pt x="30959" y="812800"/>
                    <a:pt x="20242" y="808361"/>
                    <a:pt x="12341" y="800459"/>
                  </a:cubicBezTo>
                  <a:cubicBezTo>
                    <a:pt x="4439" y="792558"/>
                    <a:pt x="0" y="781841"/>
                    <a:pt x="0" y="770666"/>
                  </a:cubicBezTo>
                  <a:lnTo>
                    <a:pt x="0" y="42134"/>
                  </a:lnTo>
                  <a:cubicBezTo>
                    <a:pt x="0" y="30959"/>
                    <a:pt x="4439" y="20242"/>
                    <a:pt x="12341" y="12341"/>
                  </a:cubicBezTo>
                  <a:cubicBezTo>
                    <a:pt x="20242" y="4439"/>
                    <a:pt x="30959" y="0"/>
                    <a:pt x="42134" y="0"/>
                  </a:cubicBezTo>
                  <a:close/>
                </a:path>
              </a:pathLst>
            </a:custGeom>
            <a:blipFill>
              <a:blip r:embed="rId7"/>
              <a:stretch>
                <a:fillRect l="-22463" r="-2246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1680531" y="5186139"/>
            <a:ext cx="4226152" cy="42261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134" y="0"/>
                  </a:moveTo>
                  <a:lnTo>
                    <a:pt x="770666" y="0"/>
                  </a:lnTo>
                  <a:cubicBezTo>
                    <a:pt x="781841" y="0"/>
                    <a:pt x="792558" y="4439"/>
                    <a:pt x="800459" y="12341"/>
                  </a:cubicBezTo>
                  <a:cubicBezTo>
                    <a:pt x="808361" y="20242"/>
                    <a:pt x="812800" y="30959"/>
                    <a:pt x="812800" y="42134"/>
                  </a:cubicBezTo>
                  <a:lnTo>
                    <a:pt x="812800" y="770666"/>
                  </a:lnTo>
                  <a:cubicBezTo>
                    <a:pt x="812800" y="781841"/>
                    <a:pt x="808361" y="792558"/>
                    <a:pt x="800459" y="800459"/>
                  </a:cubicBezTo>
                  <a:cubicBezTo>
                    <a:pt x="792558" y="808361"/>
                    <a:pt x="781841" y="812800"/>
                    <a:pt x="770666" y="812800"/>
                  </a:cubicBezTo>
                  <a:lnTo>
                    <a:pt x="42134" y="812800"/>
                  </a:lnTo>
                  <a:cubicBezTo>
                    <a:pt x="30959" y="812800"/>
                    <a:pt x="20242" y="808361"/>
                    <a:pt x="12341" y="800459"/>
                  </a:cubicBezTo>
                  <a:cubicBezTo>
                    <a:pt x="4439" y="792558"/>
                    <a:pt x="0" y="781841"/>
                    <a:pt x="0" y="770666"/>
                  </a:cubicBezTo>
                  <a:lnTo>
                    <a:pt x="0" y="42134"/>
                  </a:lnTo>
                  <a:cubicBezTo>
                    <a:pt x="0" y="30959"/>
                    <a:pt x="4439" y="20242"/>
                    <a:pt x="12341" y="12341"/>
                  </a:cubicBezTo>
                  <a:cubicBezTo>
                    <a:pt x="20242" y="4439"/>
                    <a:pt x="30959" y="0"/>
                    <a:pt x="42134" y="0"/>
                  </a:cubicBezTo>
                  <a:close/>
                </a:path>
              </a:pathLst>
            </a:custGeom>
            <a:blipFill>
              <a:blip r:embed="rId8"/>
              <a:stretch>
                <a:fillRect l="-19742" r="-1974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5493679" y="1028926"/>
            <a:ext cx="8315472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Проведення політики голоду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6900" y="2861904"/>
            <a:ext cx="14972740" cy="160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Радянська влада вдалася до жорстких заходів, таких як блокада, заборона виїзду з сіл, обшуки і конфіскація харчів, фізичне знищення тих, хто намагався знайти допомогу. Ця політика спричинила масове голодування, з якого майже ніхто не мав можливості врятуватися.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871117" y="9516465"/>
            <a:ext cx="9536626" cy="492682"/>
            <a:chOff x="0" y="0"/>
            <a:chExt cx="2511704" cy="1297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11704" cy="129760"/>
            </a:xfrm>
            <a:custGeom>
              <a:avLst/>
              <a:gdLst/>
              <a:ahLst/>
              <a:cxnLst/>
              <a:rect l="l" t="t" r="r" b="b"/>
              <a:pathLst>
                <a:path w="2511704" h="129760">
                  <a:moveTo>
                    <a:pt x="41402" y="0"/>
                  </a:moveTo>
                  <a:lnTo>
                    <a:pt x="2470302" y="0"/>
                  </a:lnTo>
                  <a:cubicBezTo>
                    <a:pt x="2481282" y="0"/>
                    <a:pt x="2491813" y="4362"/>
                    <a:pt x="2499578" y="12126"/>
                  </a:cubicBezTo>
                  <a:cubicBezTo>
                    <a:pt x="2507342" y="19891"/>
                    <a:pt x="2511704" y="30422"/>
                    <a:pt x="2511704" y="41402"/>
                  </a:cubicBezTo>
                  <a:lnTo>
                    <a:pt x="2511704" y="88358"/>
                  </a:lnTo>
                  <a:cubicBezTo>
                    <a:pt x="2511704" y="111223"/>
                    <a:pt x="2493168" y="129760"/>
                    <a:pt x="2470302" y="129760"/>
                  </a:cubicBezTo>
                  <a:lnTo>
                    <a:pt x="41402" y="129760"/>
                  </a:lnTo>
                  <a:cubicBezTo>
                    <a:pt x="18536" y="129760"/>
                    <a:pt x="0" y="111223"/>
                    <a:pt x="0" y="88358"/>
                  </a:cubicBezTo>
                  <a:lnTo>
                    <a:pt x="0" y="41402"/>
                  </a:lnTo>
                  <a:cubicBezTo>
                    <a:pt x="0" y="18536"/>
                    <a:pt x="18536" y="0"/>
                    <a:pt x="4140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511704" cy="167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275353" y="9649215"/>
            <a:ext cx="8201597" cy="23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Жертви Голодомору в Харкові, 33р.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034521" y="698789"/>
            <a:ext cx="9209818" cy="1182625"/>
            <a:chOff x="0" y="0"/>
            <a:chExt cx="2425631" cy="3114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631" cy="311473"/>
            </a:xfrm>
            <a:custGeom>
              <a:avLst/>
              <a:gdLst/>
              <a:ahLst/>
              <a:cxnLst/>
              <a:rect l="l" t="t" r="r" b="b"/>
              <a:pathLst>
                <a:path w="2425631" h="311473">
                  <a:moveTo>
                    <a:pt x="42871" y="0"/>
                  </a:moveTo>
                  <a:lnTo>
                    <a:pt x="2382760" y="0"/>
                  </a:lnTo>
                  <a:cubicBezTo>
                    <a:pt x="2406437" y="0"/>
                    <a:pt x="2425631" y="19194"/>
                    <a:pt x="2425631" y="42871"/>
                  </a:cubicBezTo>
                  <a:lnTo>
                    <a:pt x="2425631" y="268602"/>
                  </a:lnTo>
                  <a:cubicBezTo>
                    <a:pt x="2425631" y="292279"/>
                    <a:pt x="2406437" y="311473"/>
                    <a:pt x="2382760" y="311473"/>
                  </a:cubicBezTo>
                  <a:lnTo>
                    <a:pt x="42871" y="311473"/>
                  </a:lnTo>
                  <a:cubicBezTo>
                    <a:pt x="31501" y="311473"/>
                    <a:pt x="20597" y="306957"/>
                    <a:pt x="12557" y="298917"/>
                  </a:cubicBezTo>
                  <a:cubicBezTo>
                    <a:pt x="4517" y="290877"/>
                    <a:pt x="0" y="279972"/>
                    <a:pt x="0" y="268602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25631" cy="349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642288"/>
            <a:ext cx="15738121" cy="1997643"/>
            <a:chOff x="0" y="0"/>
            <a:chExt cx="4145019" cy="5261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5019" cy="526128"/>
            </a:xfrm>
            <a:custGeom>
              <a:avLst/>
              <a:gdLst/>
              <a:ahLst/>
              <a:cxnLst/>
              <a:rect l="l" t="t" r="r" b="b"/>
              <a:pathLst>
                <a:path w="4145019" h="526128">
                  <a:moveTo>
                    <a:pt x="25088" y="0"/>
                  </a:moveTo>
                  <a:lnTo>
                    <a:pt x="4119931" y="0"/>
                  </a:lnTo>
                  <a:cubicBezTo>
                    <a:pt x="4133787" y="0"/>
                    <a:pt x="4145019" y="11232"/>
                    <a:pt x="4145019" y="25088"/>
                  </a:cubicBezTo>
                  <a:lnTo>
                    <a:pt x="4145019" y="501040"/>
                  </a:lnTo>
                  <a:cubicBezTo>
                    <a:pt x="4145019" y="514896"/>
                    <a:pt x="4133787" y="526128"/>
                    <a:pt x="4119931" y="526128"/>
                  </a:cubicBezTo>
                  <a:lnTo>
                    <a:pt x="25088" y="526128"/>
                  </a:lnTo>
                  <a:cubicBezTo>
                    <a:pt x="11232" y="526128"/>
                    <a:pt x="0" y="514896"/>
                    <a:pt x="0" y="501040"/>
                  </a:cubicBezTo>
                  <a:lnTo>
                    <a:pt x="0" y="25088"/>
                  </a:lnTo>
                  <a:cubicBezTo>
                    <a:pt x="0" y="11232"/>
                    <a:pt x="11232" y="0"/>
                    <a:pt x="250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45019" cy="56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2440385">
            <a:off x="16781167" y="7523833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0" y="0"/>
                </a:moveTo>
                <a:lnTo>
                  <a:pt x="1621179" y="0"/>
                </a:lnTo>
                <a:lnTo>
                  <a:pt x="16211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93767" flipH="1">
            <a:off x="-102207" y="7446558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1621179" y="0"/>
                </a:moveTo>
                <a:lnTo>
                  <a:pt x="0" y="0"/>
                </a:lnTo>
                <a:lnTo>
                  <a:pt x="0" y="4114800"/>
                </a:lnTo>
                <a:lnTo>
                  <a:pt x="1621179" y="4114800"/>
                </a:lnTo>
                <a:lnTo>
                  <a:pt x="16211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224208" y="4672307"/>
            <a:ext cx="6673552" cy="4831652"/>
            <a:chOff x="0" y="0"/>
            <a:chExt cx="19050000" cy="13792200"/>
          </a:xfrm>
        </p:grpSpPr>
        <p:sp>
          <p:nvSpPr>
            <p:cNvPr id="15" name="Freeform 15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6"/>
              <a:stretch>
                <a:fillRect l="-3493" r="-1914" b="-6019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7"/>
              <a:stretch>
                <a:fillRect l="-17" r="-17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296855" y="4672307"/>
            <a:ext cx="6673552" cy="4831652"/>
            <a:chOff x="0" y="0"/>
            <a:chExt cx="19050000" cy="13792200"/>
          </a:xfrm>
        </p:grpSpPr>
        <p:sp>
          <p:nvSpPr>
            <p:cNvPr id="18" name="Freeform 18"/>
            <p:cNvSpPr/>
            <p:nvPr/>
          </p:nvSpPr>
          <p:spPr>
            <a:xfrm>
              <a:off x="442468" y="443738"/>
              <a:ext cx="18189449" cy="12737719"/>
            </a:xfrm>
            <a:custGeom>
              <a:avLst/>
              <a:gdLst/>
              <a:ahLst/>
              <a:cxnLst/>
              <a:rect l="l" t="t" r="r" b="b"/>
              <a:pathLst>
                <a:path w="18189449" h="12737719">
                  <a:moveTo>
                    <a:pt x="17796383" y="12737211"/>
                  </a:moveTo>
                  <a:lnTo>
                    <a:pt x="280035" y="12689967"/>
                  </a:lnTo>
                  <a:cubicBezTo>
                    <a:pt x="125222" y="12689586"/>
                    <a:pt x="0" y="12563603"/>
                    <a:pt x="508" y="12408916"/>
                  </a:cubicBezTo>
                  <a:lnTo>
                    <a:pt x="32893" y="358902"/>
                  </a:lnTo>
                  <a:cubicBezTo>
                    <a:pt x="33401" y="160401"/>
                    <a:pt x="194818" y="0"/>
                    <a:pt x="393319" y="508"/>
                  </a:cubicBezTo>
                  <a:lnTo>
                    <a:pt x="17830547" y="47498"/>
                  </a:lnTo>
                  <a:cubicBezTo>
                    <a:pt x="18029048" y="48006"/>
                    <a:pt x="18189449" y="209423"/>
                    <a:pt x="18188940" y="407924"/>
                  </a:cubicBezTo>
                  <a:lnTo>
                    <a:pt x="18156555" y="12378690"/>
                  </a:lnTo>
                  <a:cubicBezTo>
                    <a:pt x="18156174" y="12577191"/>
                    <a:pt x="17994884" y="12737719"/>
                    <a:pt x="17796383" y="12737211"/>
                  </a:cubicBezTo>
                  <a:close/>
                </a:path>
              </a:pathLst>
            </a:custGeom>
            <a:blipFill>
              <a:blip r:embed="rId8"/>
              <a:stretch>
                <a:fillRect t="-1587" b="-1587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7"/>
              <a:stretch>
                <a:fillRect l="-17" r="-17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5493679" y="1028926"/>
            <a:ext cx="8315472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Жертви Голодомору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6900" y="2861904"/>
            <a:ext cx="14972740" cy="160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За офіційними даними, Голодомор забрав життя від 3 до 7 мільйонів українців, а наслідки демографічних втрат вплинули на життя кількох наступних поколінь. Соціальні наслідки, зокрема зруйновані родини, колективні психологічні травми та соціальний спад, залишилися на багато років.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224208" y="9532533"/>
            <a:ext cx="6673552" cy="598167"/>
            <a:chOff x="0" y="0"/>
            <a:chExt cx="1757643" cy="15754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57643" cy="157542"/>
            </a:xfrm>
            <a:custGeom>
              <a:avLst/>
              <a:gdLst/>
              <a:ahLst/>
              <a:cxnLst/>
              <a:rect l="l" t="t" r="r" b="b"/>
              <a:pathLst>
                <a:path w="1757643" h="157542">
                  <a:moveTo>
                    <a:pt x="59165" y="0"/>
                  </a:moveTo>
                  <a:lnTo>
                    <a:pt x="1698479" y="0"/>
                  </a:lnTo>
                  <a:cubicBezTo>
                    <a:pt x="1731155" y="0"/>
                    <a:pt x="1757643" y="26489"/>
                    <a:pt x="1757643" y="59165"/>
                  </a:cubicBezTo>
                  <a:lnTo>
                    <a:pt x="1757643" y="98377"/>
                  </a:lnTo>
                  <a:cubicBezTo>
                    <a:pt x="1757643" y="114069"/>
                    <a:pt x="1751410" y="129118"/>
                    <a:pt x="1740315" y="140213"/>
                  </a:cubicBezTo>
                  <a:cubicBezTo>
                    <a:pt x="1729219" y="151309"/>
                    <a:pt x="1714170" y="157542"/>
                    <a:pt x="1698479" y="157542"/>
                  </a:cubicBezTo>
                  <a:lnTo>
                    <a:pt x="59165" y="157542"/>
                  </a:lnTo>
                  <a:cubicBezTo>
                    <a:pt x="43473" y="157542"/>
                    <a:pt x="28424" y="151309"/>
                    <a:pt x="17329" y="140213"/>
                  </a:cubicBezTo>
                  <a:cubicBezTo>
                    <a:pt x="6233" y="129118"/>
                    <a:pt x="0" y="114069"/>
                    <a:pt x="0" y="98377"/>
                  </a:cubicBezTo>
                  <a:lnTo>
                    <a:pt x="0" y="59165"/>
                  </a:lnTo>
                  <a:cubicBezTo>
                    <a:pt x="0" y="43473"/>
                    <a:pt x="6233" y="28424"/>
                    <a:pt x="17329" y="17329"/>
                  </a:cubicBezTo>
                  <a:cubicBezTo>
                    <a:pt x="28424" y="6233"/>
                    <a:pt x="43473" y="0"/>
                    <a:pt x="5916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757643" cy="195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296855" y="9532533"/>
            <a:ext cx="6673552" cy="598167"/>
            <a:chOff x="0" y="0"/>
            <a:chExt cx="1757643" cy="15754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57643" cy="157542"/>
            </a:xfrm>
            <a:custGeom>
              <a:avLst/>
              <a:gdLst/>
              <a:ahLst/>
              <a:cxnLst/>
              <a:rect l="l" t="t" r="r" b="b"/>
              <a:pathLst>
                <a:path w="1757643" h="157542">
                  <a:moveTo>
                    <a:pt x="59165" y="0"/>
                  </a:moveTo>
                  <a:lnTo>
                    <a:pt x="1698479" y="0"/>
                  </a:lnTo>
                  <a:cubicBezTo>
                    <a:pt x="1731155" y="0"/>
                    <a:pt x="1757643" y="26489"/>
                    <a:pt x="1757643" y="59165"/>
                  </a:cubicBezTo>
                  <a:lnTo>
                    <a:pt x="1757643" y="98377"/>
                  </a:lnTo>
                  <a:cubicBezTo>
                    <a:pt x="1757643" y="114069"/>
                    <a:pt x="1751410" y="129118"/>
                    <a:pt x="1740315" y="140213"/>
                  </a:cubicBezTo>
                  <a:cubicBezTo>
                    <a:pt x="1729219" y="151309"/>
                    <a:pt x="1714170" y="157542"/>
                    <a:pt x="1698479" y="157542"/>
                  </a:cubicBezTo>
                  <a:lnTo>
                    <a:pt x="59165" y="157542"/>
                  </a:lnTo>
                  <a:cubicBezTo>
                    <a:pt x="43473" y="157542"/>
                    <a:pt x="28424" y="151309"/>
                    <a:pt x="17329" y="140213"/>
                  </a:cubicBezTo>
                  <a:cubicBezTo>
                    <a:pt x="6233" y="129118"/>
                    <a:pt x="0" y="114069"/>
                    <a:pt x="0" y="98377"/>
                  </a:cubicBezTo>
                  <a:lnTo>
                    <a:pt x="0" y="59165"/>
                  </a:lnTo>
                  <a:cubicBezTo>
                    <a:pt x="0" y="43473"/>
                    <a:pt x="6233" y="28424"/>
                    <a:pt x="17329" y="17329"/>
                  </a:cubicBezTo>
                  <a:cubicBezTo>
                    <a:pt x="28424" y="6233"/>
                    <a:pt x="43473" y="0"/>
                    <a:pt x="5916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757643" cy="1956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624017" y="9609808"/>
            <a:ext cx="5739324" cy="47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Розкуркулена сім'я біля свого будинку в с. Удачне Донецької області. 30-ті рр.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63970" y="9609808"/>
            <a:ext cx="5739324" cy="47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Діти збирають мерзлу картоплю на колгоспному полі с. Удачне Донецької області. 1933 р.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034521" y="698789"/>
            <a:ext cx="9209818" cy="1471613"/>
            <a:chOff x="0" y="0"/>
            <a:chExt cx="2425631" cy="3875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631" cy="387585"/>
            </a:xfrm>
            <a:custGeom>
              <a:avLst/>
              <a:gdLst/>
              <a:ahLst/>
              <a:cxnLst/>
              <a:rect l="l" t="t" r="r" b="b"/>
              <a:pathLst>
                <a:path w="2425631" h="387585">
                  <a:moveTo>
                    <a:pt x="42871" y="0"/>
                  </a:moveTo>
                  <a:lnTo>
                    <a:pt x="2382760" y="0"/>
                  </a:lnTo>
                  <a:cubicBezTo>
                    <a:pt x="2406437" y="0"/>
                    <a:pt x="2425631" y="19194"/>
                    <a:pt x="2425631" y="42871"/>
                  </a:cubicBezTo>
                  <a:lnTo>
                    <a:pt x="2425631" y="344714"/>
                  </a:lnTo>
                  <a:cubicBezTo>
                    <a:pt x="2425631" y="356084"/>
                    <a:pt x="2421114" y="366989"/>
                    <a:pt x="2413074" y="375029"/>
                  </a:cubicBezTo>
                  <a:cubicBezTo>
                    <a:pt x="2405034" y="383069"/>
                    <a:pt x="2394130" y="387585"/>
                    <a:pt x="2382760" y="387585"/>
                  </a:cubicBezTo>
                  <a:lnTo>
                    <a:pt x="42871" y="387585"/>
                  </a:lnTo>
                  <a:cubicBezTo>
                    <a:pt x="19194" y="387585"/>
                    <a:pt x="0" y="368391"/>
                    <a:pt x="0" y="344714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25631" cy="425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642288"/>
            <a:ext cx="15738121" cy="1997643"/>
            <a:chOff x="0" y="0"/>
            <a:chExt cx="4145019" cy="5261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5019" cy="526128"/>
            </a:xfrm>
            <a:custGeom>
              <a:avLst/>
              <a:gdLst/>
              <a:ahLst/>
              <a:cxnLst/>
              <a:rect l="l" t="t" r="r" b="b"/>
              <a:pathLst>
                <a:path w="4145019" h="526128">
                  <a:moveTo>
                    <a:pt x="25088" y="0"/>
                  </a:moveTo>
                  <a:lnTo>
                    <a:pt x="4119931" y="0"/>
                  </a:lnTo>
                  <a:cubicBezTo>
                    <a:pt x="4133787" y="0"/>
                    <a:pt x="4145019" y="11232"/>
                    <a:pt x="4145019" y="25088"/>
                  </a:cubicBezTo>
                  <a:lnTo>
                    <a:pt x="4145019" y="501040"/>
                  </a:lnTo>
                  <a:cubicBezTo>
                    <a:pt x="4145019" y="514896"/>
                    <a:pt x="4133787" y="526128"/>
                    <a:pt x="4119931" y="526128"/>
                  </a:cubicBezTo>
                  <a:lnTo>
                    <a:pt x="25088" y="526128"/>
                  </a:lnTo>
                  <a:cubicBezTo>
                    <a:pt x="11232" y="526128"/>
                    <a:pt x="0" y="514896"/>
                    <a:pt x="0" y="501040"/>
                  </a:cubicBezTo>
                  <a:lnTo>
                    <a:pt x="0" y="25088"/>
                  </a:lnTo>
                  <a:cubicBezTo>
                    <a:pt x="0" y="11232"/>
                    <a:pt x="11232" y="0"/>
                    <a:pt x="250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45019" cy="564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399586" y="5593202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0" y="0"/>
                </a:moveTo>
                <a:lnTo>
                  <a:pt x="1621179" y="0"/>
                </a:lnTo>
                <a:lnTo>
                  <a:pt x="16211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1835" flipH="1">
            <a:off x="215462" y="5823668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1621179" y="0"/>
                </a:moveTo>
                <a:lnTo>
                  <a:pt x="0" y="0"/>
                </a:lnTo>
                <a:lnTo>
                  <a:pt x="0" y="4114800"/>
                </a:lnTo>
                <a:lnTo>
                  <a:pt x="1621179" y="4114800"/>
                </a:lnTo>
                <a:lnTo>
                  <a:pt x="16211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493679" y="892433"/>
            <a:ext cx="8315472" cy="114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Свідчення очевидців та документи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6900" y="2861904"/>
            <a:ext cx="14972740" cy="160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Багато очевидців залишили спогади про жахи Голодомору: історії про вимушену втрату рідних, безвихідь і голод. Документи радянської влади та звіти іноземних журналістів відкривають правду про ті події. Важливість таких свідчень полягає у збереженні пам’яті для майбутніх поколінь.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955089" y="4886923"/>
            <a:ext cx="3317770" cy="3579077"/>
          </a:xfrm>
          <a:custGeom>
            <a:avLst/>
            <a:gdLst/>
            <a:ahLst/>
            <a:cxnLst/>
            <a:rect l="l" t="t" r="r" b="b"/>
            <a:pathLst>
              <a:path w="3317770" h="3579077">
                <a:moveTo>
                  <a:pt x="0" y="0"/>
                </a:moveTo>
                <a:lnTo>
                  <a:pt x="3317770" y="0"/>
                </a:lnTo>
                <a:lnTo>
                  <a:pt x="3317770" y="3579077"/>
                </a:lnTo>
                <a:lnTo>
                  <a:pt x="0" y="35790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8" t="-691" r="-736" b="-719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55089" y="8624804"/>
            <a:ext cx="3191392" cy="1060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</a:pPr>
            <a:r>
              <a:rPr lang="en-US" sz="1199">
                <a:solidFill>
                  <a:srgbClr val="231F20"/>
                </a:solidFill>
                <a:latin typeface="PT Serif"/>
                <a:ea typeface="PT Serif"/>
                <a:cs typeface="PT Serif"/>
                <a:sym typeface="PT Serif"/>
              </a:rPr>
              <a:t>Пам’ятний знак жертвам Голодомору на Михайлівській площі в українській столиці Києві, встановлений 1993 р. Він став найбільш упізнаваним символом пам’яті про злочин геноциду комуністичного режиму проти українського народу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947391" y="7597363"/>
            <a:ext cx="2901470" cy="1986814"/>
          </a:xfrm>
          <a:custGeom>
            <a:avLst/>
            <a:gdLst/>
            <a:ahLst/>
            <a:cxnLst/>
            <a:rect l="l" t="t" r="r" b="b"/>
            <a:pathLst>
              <a:path w="2901470" h="1986814">
                <a:moveTo>
                  <a:pt x="0" y="0"/>
                </a:moveTo>
                <a:lnTo>
                  <a:pt x="2901470" y="0"/>
                </a:lnTo>
                <a:lnTo>
                  <a:pt x="2901470" y="1986814"/>
                </a:lnTo>
                <a:lnTo>
                  <a:pt x="0" y="1986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" b="-9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490638" y="4777863"/>
            <a:ext cx="2250363" cy="3168671"/>
            <a:chOff x="0" y="0"/>
            <a:chExt cx="1703591" cy="23987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03578" cy="2398776"/>
            </a:xfrm>
            <a:custGeom>
              <a:avLst/>
              <a:gdLst/>
              <a:ahLst/>
              <a:cxnLst/>
              <a:rect l="l" t="t" r="r" b="b"/>
              <a:pathLst>
                <a:path w="1703578" h="2398776">
                  <a:moveTo>
                    <a:pt x="1703578" y="0"/>
                  </a:moveTo>
                  <a:lnTo>
                    <a:pt x="0" y="0"/>
                  </a:lnTo>
                  <a:lnTo>
                    <a:pt x="0" y="2398776"/>
                  </a:lnTo>
                  <a:lnTo>
                    <a:pt x="1703578" y="2398776"/>
                  </a:lnTo>
                  <a:lnTo>
                    <a:pt x="1703578" y="0"/>
                  </a:lnTo>
                  <a:close/>
                </a:path>
              </a:pathLst>
            </a:custGeom>
            <a:blipFill>
              <a:blip r:embed="rId8"/>
              <a:stretch>
                <a:fillRect l="-6" r="-8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13006719" y="4639931"/>
            <a:ext cx="2995239" cy="2247598"/>
          </a:xfrm>
          <a:custGeom>
            <a:avLst/>
            <a:gdLst/>
            <a:ahLst/>
            <a:cxnLst/>
            <a:rect l="l" t="t" r="r" b="b"/>
            <a:pathLst>
              <a:path w="2995239" h="2247598">
                <a:moveTo>
                  <a:pt x="0" y="0"/>
                </a:moveTo>
                <a:lnTo>
                  <a:pt x="2995239" y="0"/>
                </a:lnTo>
                <a:lnTo>
                  <a:pt x="2995239" y="2247598"/>
                </a:lnTo>
                <a:lnTo>
                  <a:pt x="0" y="2247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7" b="-3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185261" y="4747880"/>
            <a:ext cx="3301421" cy="2076623"/>
          </a:xfrm>
          <a:custGeom>
            <a:avLst/>
            <a:gdLst/>
            <a:ahLst/>
            <a:cxnLst/>
            <a:rect l="l" t="t" r="r" b="b"/>
            <a:pathLst>
              <a:path w="3301421" h="2076623">
                <a:moveTo>
                  <a:pt x="0" y="0"/>
                </a:moveTo>
                <a:lnTo>
                  <a:pt x="3301421" y="0"/>
                </a:lnTo>
                <a:lnTo>
                  <a:pt x="3301421" y="2076623"/>
                </a:lnTo>
                <a:lnTo>
                  <a:pt x="0" y="2076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" t="-63" r="-27" b="-62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264461" y="8146559"/>
            <a:ext cx="2702719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"/>
              </a:lnSpc>
            </a:pPr>
            <a:r>
              <a:rPr lang="en-US" sz="1142">
                <a:solidFill>
                  <a:srgbClr val="231F20"/>
                </a:solidFill>
                <a:latin typeface="PT Serif"/>
                <a:ea typeface="PT Serif"/>
                <a:cs typeface="PT Serif"/>
                <a:sym typeface="PT Serif"/>
              </a:rPr>
              <a:t>Титульний аркуш кримінальної справи, відкритої і розслідуваної Службою безпеки України у 2009 р. щодо голоду в Україні за ознаками злочину геноциду. У січні 2010 р. Апеляційний суд міста Києва, розглянувши матеріали справи, визнав, що в 1932–1933 рр. в Україні Йосифом Сталіним та його підручними було вчинено злочин геноциду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06243" y="6940629"/>
            <a:ext cx="319188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6"/>
              </a:lnSpc>
            </a:pPr>
            <a:r>
              <a:rPr lang="en-US" sz="1330">
                <a:solidFill>
                  <a:srgbClr val="231F20"/>
                </a:solidFill>
                <a:latin typeface="PT Serif"/>
                <a:ea typeface="PT Serif"/>
                <a:cs typeface="PT Serif"/>
                <a:sym typeface="PT Serif"/>
              </a:rPr>
              <a:t>Меморіал жертв Голодомору у м. Києві, споруджений в 2008 р.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22827" y="9565127"/>
            <a:ext cx="5551681" cy="52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7"/>
              </a:lnSpc>
            </a:pPr>
            <a:r>
              <a:rPr lang="en-US" sz="1142">
                <a:solidFill>
                  <a:srgbClr val="231F20"/>
                </a:solidFill>
                <a:latin typeface="PT Serif"/>
                <a:ea typeface="PT Serif"/>
                <a:cs typeface="PT Serif"/>
                <a:sym typeface="PT Serif"/>
              </a:rPr>
              <a:t>Національна книга пам’яті жертв Голодомору 1932 – 1933 рр. </a:t>
            </a:r>
          </a:p>
          <a:p>
            <a:pPr algn="ctr">
              <a:lnSpc>
                <a:spcPts val="571"/>
              </a:lnSpc>
            </a:pPr>
            <a:r>
              <a:rPr lang="en-US" sz="1142">
                <a:solidFill>
                  <a:srgbClr val="231F20"/>
                </a:solidFill>
                <a:latin typeface="PT Serif"/>
                <a:ea typeface="PT Serif"/>
                <a:cs typeface="PT Serif"/>
                <a:sym typeface="PT Serif"/>
              </a:rPr>
              <a:t>в Україні, видана у 2008 р. 18 томів книги налічують понад 22 тисячі сторінок.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06719" y="6940154"/>
            <a:ext cx="323345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8"/>
              </a:lnSpc>
            </a:pPr>
            <a:r>
              <a:rPr lang="en-US" sz="1331">
                <a:solidFill>
                  <a:srgbClr val="231F20"/>
                </a:solidFill>
                <a:latin typeface="PT Serif"/>
                <a:ea typeface="PT Serif"/>
                <a:cs typeface="PT Serif"/>
                <a:sym typeface="PT Serif"/>
              </a:rPr>
              <a:t>Акція «Запали свічку» на Михайлівській площі м. Києва у 2006 р.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034521" y="698789"/>
            <a:ext cx="9209818" cy="962424"/>
            <a:chOff x="0" y="0"/>
            <a:chExt cx="2425631" cy="25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631" cy="253478"/>
            </a:xfrm>
            <a:custGeom>
              <a:avLst/>
              <a:gdLst/>
              <a:ahLst/>
              <a:cxnLst/>
              <a:rect l="l" t="t" r="r" b="b"/>
              <a:pathLst>
                <a:path w="2425631" h="253478">
                  <a:moveTo>
                    <a:pt x="42871" y="0"/>
                  </a:moveTo>
                  <a:lnTo>
                    <a:pt x="2382760" y="0"/>
                  </a:lnTo>
                  <a:cubicBezTo>
                    <a:pt x="2406437" y="0"/>
                    <a:pt x="2425631" y="19194"/>
                    <a:pt x="2425631" y="42871"/>
                  </a:cubicBezTo>
                  <a:lnTo>
                    <a:pt x="2425631" y="210606"/>
                  </a:lnTo>
                  <a:cubicBezTo>
                    <a:pt x="2425631" y="221977"/>
                    <a:pt x="2421114" y="232881"/>
                    <a:pt x="2413074" y="240921"/>
                  </a:cubicBezTo>
                  <a:cubicBezTo>
                    <a:pt x="2405034" y="248961"/>
                    <a:pt x="2394130" y="253478"/>
                    <a:pt x="2382760" y="253478"/>
                  </a:cubicBezTo>
                  <a:lnTo>
                    <a:pt x="42871" y="253478"/>
                  </a:lnTo>
                  <a:cubicBezTo>
                    <a:pt x="19194" y="253478"/>
                    <a:pt x="0" y="234284"/>
                    <a:pt x="0" y="210606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25631" cy="291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881414"/>
            <a:ext cx="10595201" cy="2835609"/>
            <a:chOff x="0" y="0"/>
            <a:chExt cx="2790506" cy="7468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90506" cy="746827"/>
            </a:xfrm>
            <a:custGeom>
              <a:avLst/>
              <a:gdLst/>
              <a:ahLst/>
              <a:cxnLst/>
              <a:rect l="l" t="t" r="r" b="b"/>
              <a:pathLst>
                <a:path w="2790506" h="746827">
                  <a:moveTo>
                    <a:pt x="37266" y="0"/>
                  </a:moveTo>
                  <a:lnTo>
                    <a:pt x="2753240" y="0"/>
                  </a:lnTo>
                  <a:cubicBezTo>
                    <a:pt x="2763123" y="0"/>
                    <a:pt x="2772602" y="3926"/>
                    <a:pt x="2779591" y="10915"/>
                  </a:cubicBezTo>
                  <a:cubicBezTo>
                    <a:pt x="2786580" y="17904"/>
                    <a:pt x="2790506" y="27382"/>
                    <a:pt x="2790506" y="37266"/>
                  </a:cubicBezTo>
                  <a:lnTo>
                    <a:pt x="2790506" y="709561"/>
                  </a:lnTo>
                  <a:cubicBezTo>
                    <a:pt x="2790506" y="719445"/>
                    <a:pt x="2786580" y="728923"/>
                    <a:pt x="2779591" y="735912"/>
                  </a:cubicBezTo>
                  <a:cubicBezTo>
                    <a:pt x="2772602" y="742901"/>
                    <a:pt x="2763123" y="746827"/>
                    <a:pt x="2753240" y="746827"/>
                  </a:cubicBezTo>
                  <a:lnTo>
                    <a:pt x="37266" y="746827"/>
                  </a:lnTo>
                  <a:cubicBezTo>
                    <a:pt x="27382" y="746827"/>
                    <a:pt x="17904" y="742901"/>
                    <a:pt x="10915" y="735912"/>
                  </a:cubicBezTo>
                  <a:cubicBezTo>
                    <a:pt x="3926" y="728923"/>
                    <a:pt x="0" y="719445"/>
                    <a:pt x="0" y="709561"/>
                  </a:cubicBezTo>
                  <a:lnTo>
                    <a:pt x="0" y="37266"/>
                  </a:lnTo>
                  <a:cubicBezTo>
                    <a:pt x="0" y="27382"/>
                    <a:pt x="3926" y="17904"/>
                    <a:pt x="10915" y="10915"/>
                  </a:cubicBezTo>
                  <a:cubicBezTo>
                    <a:pt x="17904" y="3926"/>
                    <a:pt x="27382" y="0"/>
                    <a:pt x="3726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90506" cy="784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579531" y="1881414"/>
            <a:ext cx="5024967" cy="6347327"/>
          </a:xfrm>
          <a:custGeom>
            <a:avLst/>
            <a:gdLst/>
            <a:ahLst/>
            <a:cxnLst/>
            <a:rect l="l" t="t" r="r" b="b"/>
            <a:pathLst>
              <a:path w="5024967" h="6347327">
                <a:moveTo>
                  <a:pt x="0" y="0"/>
                </a:moveTo>
                <a:lnTo>
                  <a:pt x="5024968" y="0"/>
                </a:lnTo>
                <a:lnTo>
                  <a:pt x="5024968" y="6347327"/>
                </a:lnTo>
                <a:lnTo>
                  <a:pt x="0" y="6347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19128" y="4938479"/>
            <a:ext cx="9322043" cy="4125004"/>
          </a:xfrm>
          <a:custGeom>
            <a:avLst/>
            <a:gdLst/>
            <a:ahLst/>
            <a:cxnLst/>
            <a:rect l="l" t="t" r="r" b="b"/>
            <a:pathLst>
              <a:path w="9322043" h="4125004">
                <a:moveTo>
                  <a:pt x="0" y="0"/>
                </a:moveTo>
                <a:lnTo>
                  <a:pt x="9322044" y="0"/>
                </a:lnTo>
                <a:lnTo>
                  <a:pt x="9322044" y="4125004"/>
                </a:lnTo>
                <a:lnTo>
                  <a:pt x="0" y="4125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493679" y="892433"/>
            <a:ext cx="8315472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Міжнародна реакція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0190" y="2065946"/>
            <a:ext cx="10079932" cy="240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Під час Голодомору більшість країн світу мовчали через політичні обставини. Проте деякі держави та українська діаспора вели інформаційну кампанію для привернення уваги до злочинів, що відбувалися в Україні. Міжнародна реакція поступово змінювалася завдяки зусиллям українських громад.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819128" y="9141701"/>
            <a:ext cx="9322043" cy="925027"/>
            <a:chOff x="0" y="0"/>
            <a:chExt cx="2455188" cy="2436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55188" cy="243628"/>
            </a:xfrm>
            <a:custGeom>
              <a:avLst/>
              <a:gdLst/>
              <a:ahLst/>
              <a:cxnLst/>
              <a:rect l="l" t="t" r="r" b="b"/>
              <a:pathLst>
                <a:path w="2455188" h="243628">
                  <a:moveTo>
                    <a:pt x="42355" y="0"/>
                  </a:moveTo>
                  <a:lnTo>
                    <a:pt x="2412833" y="0"/>
                  </a:lnTo>
                  <a:cubicBezTo>
                    <a:pt x="2436225" y="0"/>
                    <a:pt x="2455188" y="18963"/>
                    <a:pt x="2455188" y="42355"/>
                  </a:cubicBezTo>
                  <a:lnTo>
                    <a:pt x="2455188" y="201273"/>
                  </a:lnTo>
                  <a:cubicBezTo>
                    <a:pt x="2455188" y="224665"/>
                    <a:pt x="2436225" y="243628"/>
                    <a:pt x="2412833" y="243628"/>
                  </a:cubicBezTo>
                  <a:lnTo>
                    <a:pt x="42355" y="243628"/>
                  </a:lnTo>
                  <a:cubicBezTo>
                    <a:pt x="18963" y="243628"/>
                    <a:pt x="0" y="224665"/>
                    <a:pt x="0" y="201273"/>
                  </a:cubicBezTo>
                  <a:lnTo>
                    <a:pt x="0" y="42355"/>
                  </a:lnTo>
                  <a:cubicBezTo>
                    <a:pt x="0" y="18963"/>
                    <a:pt x="18963" y="0"/>
                    <a:pt x="423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455188" cy="281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037429" y="9265054"/>
            <a:ext cx="8885441" cy="70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— Країни, які офіційно визнали Голодомор актом геноциду.  </a:t>
            </a:r>
          </a:p>
          <a:p>
            <a:pPr algn="just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— Країни, які офіційно засудили Голодомор, як акт винищення людства. </a:t>
            </a:r>
          </a:p>
          <a:p>
            <a:pPr algn="just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— Країни, які офіційно не визнали Голодомор актом геноциду і не засудили його.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579531" y="8447816"/>
            <a:ext cx="5024967" cy="905262"/>
            <a:chOff x="0" y="0"/>
            <a:chExt cx="1323448" cy="23842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23448" cy="238423"/>
            </a:xfrm>
            <a:custGeom>
              <a:avLst/>
              <a:gdLst/>
              <a:ahLst/>
              <a:cxnLst/>
              <a:rect l="l" t="t" r="r" b="b"/>
              <a:pathLst>
                <a:path w="1323448" h="238423">
                  <a:moveTo>
                    <a:pt x="78575" y="0"/>
                  </a:moveTo>
                  <a:lnTo>
                    <a:pt x="1244873" y="0"/>
                  </a:lnTo>
                  <a:cubicBezTo>
                    <a:pt x="1265712" y="0"/>
                    <a:pt x="1285698" y="8278"/>
                    <a:pt x="1300434" y="23014"/>
                  </a:cubicBezTo>
                  <a:cubicBezTo>
                    <a:pt x="1315170" y="37750"/>
                    <a:pt x="1323448" y="57736"/>
                    <a:pt x="1323448" y="78575"/>
                  </a:cubicBezTo>
                  <a:lnTo>
                    <a:pt x="1323448" y="159848"/>
                  </a:lnTo>
                  <a:cubicBezTo>
                    <a:pt x="1323448" y="180687"/>
                    <a:pt x="1315170" y="200673"/>
                    <a:pt x="1300434" y="215409"/>
                  </a:cubicBezTo>
                  <a:cubicBezTo>
                    <a:pt x="1285698" y="230144"/>
                    <a:pt x="1265712" y="238423"/>
                    <a:pt x="1244873" y="238423"/>
                  </a:cubicBezTo>
                  <a:lnTo>
                    <a:pt x="78575" y="238423"/>
                  </a:lnTo>
                  <a:cubicBezTo>
                    <a:pt x="57736" y="238423"/>
                    <a:pt x="37750" y="230144"/>
                    <a:pt x="23014" y="215409"/>
                  </a:cubicBezTo>
                  <a:cubicBezTo>
                    <a:pt x="8278" y="200673"/>
                    <a:pt x="0" y="180687"/>
                    <a:pt x="0" y="159848"/>
                  </a:cubicBezTo>
                  <a:lnTo>
                    <a:pt x="0" y="78575"/>
                  </a:lnTo>
                  <a:cubicBezTo>
                    <a:pt x="0" y="57736"/>
                    <a:pt x="8278" y="37750"/>
                    <a:pt x="23014" y="23014"/>
                  </a:cubicBezTo>
                  <a:cubicBezTo>
                    <a:pt x="37750" y="8278"/>
                    <a:pt x="57736" y="0"/>
                    <a:pt x="7857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323448" cy="276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80574" y="8525091"/>
            <a:ext cx="4321523" cy="688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Шпальта, присвячена Голодомору в американській газеті </a:t>
            </a:r>
          </a:p>
          <a:p>
            <a:pPr algn="ctr">
              <a:lnSpc>
                <a:spcPts val="1869"/>
              </a:lnSpc>
            </a:pPr>
            <a:r>
              <a:rPr lang="en-US" sz="1764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«Chicago's American»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A6A6A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814070" y="0"/>
            <a:ext cx="21945600" cy="3762829"/>
            <a:chOff x="0" y="0"/>
            <a:chExt cx="29260800" cy="5017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9753600" y="39673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19507200" y="79345"/>
              <a:ext cx="9753600" cy="4937760"/>
            </a:xfrm>
            <a:custGeom>
              <a:avLst/>
              <a:gdLst/>
              <a:ahLst/>
              <a:cxnLst/>
              <a:rect l="l" t="t" r="r" b="b"/>
              <a:pathLst>
                <a:path w="9753600" h="4937760">
                  <a:moveTo>
                    <a:pt x="0" y="0"/>
                  </a:moveTo>
                  <a:lnTo>
                    <a:pt x="9753600" y="0"/>
                  </a:lnTo>
                  <a:lnTo>
                    <a:pt x="9753600" y="4937760"/>
                  </a:lnTo>
                  <a:lnTo>
                    <a:pt x="0" y="493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5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5034521" y="698789"/>
            <a:ext cx="9209818" cy="962424"/>
            <a:chOff x="0" y="0"/>
            <a:chExt cx="2425631" cy="2534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5631" cy="253478"/>
            </a:xfrm>
            <a:custGeom>
              <a:avLst/>
              <a:gdLst/>
              <a:ahLst/>
              <a:cxnLst/>
              <a:rect l="l" t="t" r="r" b="b"/>
              <a:pathLst>
                <a:path w="2425631" h="253478">
                  <a:moveTo>
                    <a:pt x="42871" y="0"/>
                  </a:moveTo>
                  <a:lnTo>
                    <a:pt x="2382760" y="0"/>
                  </a:lnTo>
                  <a:cubicBezTo>
                    <a:pt x="2406437" y="0"/>
                    <a:pt x="2425631" y="19194"/>
                    <a:pt x="2425631" y="42871"/>
                  </a:cubicBezTo>
                  <a:lnTo>
                    <a:pt x="2425631" y="210606"/>
                  </a:lnTo>
                  <a:cubicBezTo>
                    <a:pt x="2425631" y="221977"/>
                    <a:pt x="2421114" y="232881"/>
                    <a:pt x="2413074" y="240921"/>
                  </a:cubicBezTo>
                  <a:cubicBezTo>
                    <a:pt x="2405034" y="248961"/>
                    <a:pt x="2394130" y="253478"/>
                    <a:pt x="2382760" y="253478"/>
                  </a:cubicBezTo>
                  <a:lnTo>
                    <a:pt x="42871" y="253478"/>
                  </a:lnTo>
                  <a:cubicBezTo>
                    <a:pt x="19194" y="253478"/>
                    <a:pt x="0" y="234284"/>
                    <a:pt x="0" y="210606"/>
                  </a:cubicBezTo>
                  <a:lnTo>
                    <a:pt x="0" y="42871"/>
                  </a:lnTo>
                  <a:cubicBezTo>
                    <a:pt x="0" y="31501"/>
                    <a:pt x="4517" y="20597"/>
                    <a:pt x="12557" y="12557"/>
                  </a:cubicBezTo>
                  <a:cubicBezTo>
                    <a:pt x="20597" y="4517"/>
                    <a:pt x="31501" y="0"/>
                    <a:pt x="4287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25631" cy="291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308091"/>
            <a:ext cx="15738121" cy="2000116"/>
            <a:chOff x="0" y="0"/>
            <a:chExt cx="4145019" cy="5267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5019" cy="526780"/>
            </a:xfrm>
            <a:custGeom>
              <a:avLst/>
              <a:gdLst/>
              <a:ahLst/>
              <a:cxnLst/>
              <a:rect l="l" t="t" r="r" b="b"/>
              <a:pathLst>
                <a:path w="4145019" h="526780">
                  <a:moveTo>
                    <a:pt x="25088" y="0"/>
                  </a:moveTo>
                  <a:lnTo>
                    <a:pt x="4119931" y="0"/>
                  </a:lnTo>
                  <a:cubicBezTo>
                    <a:pt x="4133787" y="0"/>
                    <a:pt x="4145019" y="11232"/>
                    <a:pt x="4145019" y="25088"/>
                  </a:cubicBezTo>
                  <a:lnTo>
                    <a:pt x="4145019" y="501692"/>
                  </a:lnTo>
                  <a:cubicBezTo>
                    <a:pt x="4145019" y="515547"/>
                    <a:pt x="4133787" y="526780"/>
                    <a:pt x="4119931" y="526780"/>
                  </a:cubicBezTo>
                  <a:lnTo>
                    <a:pt x="25088" y="526780"/>
                  </a:lnTo>
                  <a:cubicBezTo>
                    <a:pt x="11232" y="526780"/>
                    <a:pt x="0" y="515547"/>
                    <a:pt x="0" y="501692"/>
                  </a:cubicBezTo>
                  <a:lnTo>
                    <a:pt x="0" y="25088"/>
                  </a:lnTo>
                  <a:cubicBezTo>
                    <a:pt x="0" y="11232"/>
                    <a:pt x="11232" y="0"/>
                    <a:pt x="250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45019" cy="564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2440385">
            <a:off x="17094403" y="7917626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0" y="0"/>
                </a:moveTo>
                <a:lnTo>
                  <a:pt x="1621179" y="0"/>
                </a:lnTo>
                <a:lnTo>
                  <a:pt x="16211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93767" flipH="1">
            <a:off x="-459178" y="7732160"/>
            <a:ext cx="1621179" cy="4114800"/>
          </a:xfrm>
          <a:custGeom>
            <a:avLst/>
            <a:gdLst/>
            <a:ahLst/>
            <a:cxnLst/>
            <a:rect l="l" t="t" r="r" b="b"/>
            <a:pathLst>
              <a:path w="1621179" h="4114800">
                <a:moveTo>
                  <a:pt x="1621179" y="0"/>
                </a:moveTo>
                <a:lnTo>
                  <a:pt x="0" y="0"/>
                </a:lnTo>
                <a:lnTo>
                  <a:pt x="0" y="4114800"/>
                </a:lnTo>
                <a:lnTo>
                  <a:pt x="1621179" y="4114800"/>
                </a:lnTo>
                <a:lnTo>
                  <a:pt x="16211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493679" y="892433"/>
            <a:ext cx="8315472" cy="57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Пам'ять про Голодомор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8286" y="2492622"/>
            <a:ext cx="14972740" cy="160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3006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В Україні та світі встановлені меморіали на вшанування пам'яті жертв Голодомору, проводяться щорічні дні пам’яті, а освітні заходи нагадують про трагедію. Це спосіб зберегти пам'ять про жахливий період і передати нащадкам важливий урок історії.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740868" y="4435006"/>
            <a:ext cx="3168454" cy="3168454"/>
            <a:chOff x="0" y="0"/>
            <a:chExt cx="2099869" cy="20998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9818" cy="2099818"/>
            </a:xfrm>
            <a:custGeom>
              <a:avLst/>
              <a:gdLst/>
              <a:ahLst/>
              <a:cxnLst/>
              <a:rect l="l" t="t" r="r" b="b"/>
              <a:pathLst>
                <a:path w="2099818" h="2099818">
                  <a:moveTo>
                    <a:pt x="1049909" y="0"/>
                  </a:moveTo>
                  <a:cubicBezTo>
                    <a:pt x="470027" y="0"/>
                    <a:pt x="0" y="470027"/>
                    <a:pt x="0" y="1049909"/>
                  </a:cubicBezTo>
                  <a:cubicBezTo>
                    <a:pt x="0" y="1629791"/>
                    <a:pt x="470027" y="2099818"/>
                    <a:pt x="1049909" y="2099818"/>
                  </a:cubicBezTo>
                  <a:cubicBezTo>
                    <a:pt x="1629791" y="2099818"/>
                    <a:pt x="2099818" y="1629791"/>
                    <a:pt x="2099818" y="1049909"/>
                  </a:cubicBezTo>
                  <a:cubicBezTo>
                    <a:pt x="2099818" y="470027"/>
                    <a:pt x="1629791" y="0"/>
                    <a:pt x="1049909" y="0"/>
                  </a:cubicBezTo>
                  <a:close/>
                </a:path>
              </a:pathLst>
            </a:custGeom>
            <a:blipFill>
              <a:blip r:embed="rId6"/>
              <a:stretch>
                <a:fillRect l="-4" t="-4" r="-7" b="-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5029125" y="6929907"/>
            <a:ext cx="2591941" cy="673553"/>
            <a:chOff x="0" y="0"/>
            <a:chExt cx="1288339" cy="3347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9009450" y="7735314"/>
            <a:ext cx="2249873" cy="2246798"/>
            <a:chOff x="0" y="0"/>
            <a:chExt cx="2099882" cy="20970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9945" cy="2097024"/>
            </a:xfrm>
            <a:custGeom>
              <a:avLst/>
              <a:gdLst/>
              <a:ahLst/>
              <a:cxnLst/>
              <a:rect l="l" t="t" r="r" b="b"/>
              <a:pathLst>
                <a:path w="2099945" h="2097024">
                  <a:moveTo>
                    <a:pt x="994664" y="0"/>
                  </a:moveTo>
                  <a:cubicBezTo>
                    <a:pt x="440436" y="28702"/>
                    <a:pt x="0" y="487172"/>
                    <a:pt x="0" y="1048512"/>
                  </a:cubicBezTo>
                  <a:cubicBezTo>
                    <a:pt x="0" y="1609852"/>
                    <a:pt x="440563" y="2068322"/>
                    <a:pt x="994791" y="2097024"/>
                  </a:cubicBezTo>
                  <a:lnTo>
                    <a:pt x="1105154" y="2097024"/>
                  </a:lnTo>
                  <a:cubicBezTo>
                    <a:pt x="1659382" y="2068322"/>
                    <a:pt x="2099945" y="1609852"/>
                    <a:pt x="2099945" y="1048512"/>
                  </a:cubicBezTo>
                  <a:cubicBezTo>
                    <a:pt x="2099945" y="487172"/>
                    <a:pt x="1659382" y="28702"/>
                    <a:pt x="1105281" y="0"/>
                  </a:cubicBezTo>
                  <a:close/>
                </a:path>
              </a:pathLst>
            </a:custGeom>
            <a:blipFill>
              <a:blip r:embed="rId7"/>
              <a:stretch>
                <a:fillRect l="-4" r="-1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214142" y="9505358"/>
            <a:ext cx="1840489" cy="478277"/>
            <a:chOff x="0" y="0"/>
            <a:chExt cx="1288339" cy="33479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5864227" y="7774911"/>
            <a:ext cx="2249873" cy="2249859"/>
            <a:chOff x="0" y="0"/>
            <a:chExt cx="2099882" cy="20998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99818" cy="2099818"/>
            </a:xfrm>
            <a:custGeom>
              <a:avLst/>
              <a:gdLst/>
              <a:ahLst/>
              <a:cxnLst/>
              <a:rect l="l" t="t" r="r" b="b"/>
              <a:pathLst>
                <a:path w="2099818" h="2099818">
                  <a:moveTo>
                    <a:pt x="1049909" y="0"/>
                  </a:moveTo>
                  <a:cubicBezTo>
                    <a:pt x="470027" y="0"/>
                    <a:pt x="0" y="470027"/>
                    <a:pt x="0" y="1049909"/>
                  </a:cubicBezTo>
                  <a:cubicBezTo>
                    <a:pt x="0" y="1629791"/>
                    <a:pt x="470027" y="2099818"/>
                    <a:pt x="1049909" y="2099818"/>
                  </a:cubicBezTo>
                  <a:cubicBezTo>
                    <a:pt x="1629791" y="2099818"/>
                    <a:pt x="2099818" y="1629791"/>
                    <a:pt x="2099818" y="1049909"/>
                  </a:cubicBezTo>
                  <a:cubicBezTo>
                    <a:pt x="2099818" y="470027"/>
                    <a:pt x="1629791" y="0"/>
                    <a:pt x="1049909" y="0"/>
                  </a:cubicBezTo>
                  <a:close/>
                </a:path>
              </a:pathLst>
            </a:custGeom>
            <a:blipFill>
              <a:blip r:embed="rId8"/>
              <a:stretch>
                <a:fillRect l="-4" t="-4" r="-7" b="-7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6068919" y="9546492"/>
            <a:ext cx="1840489" cy="478277"/>
            <a:chOff x="0" y="0"/>
            <a:chExt cx="1288339" cy="3347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2722161" y="7774911"/>
            <a:ext cx="2249859" cy="2249859"/>
            <a:chOff x="0" y="0"/>
            <a:chExt cx="2099869" cy="209986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99818" cy="2099818"/>
            </a:xfrm>
            <a:custGeom>
              <a:avLst/>
              <a:gdLst/>
              <a:ahLst/>
              <a:cxnLst/>
              <a:rect l="l" t="t" r="r" b="b"/>
              <a:pathLst>
                <a:path w="2099818" h="2099818">
                  <a:moveTo>
                    <a:pt x="1049909" y="0"/>
                  </a:moveTo>
                  <a:cubicBezTo>
                    <a:pt x="470027" y="0"/>
                    <a:pt x="0" y="470027"/>
                    <a:pt x="0" y="1049909"/>
                  </a:cubicBezTo>
                  <a:cubicBezTo>
                    <a:pt x="0" y="1629791"/>
                    <a:pt x="470027" y="2099818"/>
                    <a:pt x="1049909" y="2099818"/>
                  </a:cubicBezTo>
                  <a:cubicBezTo>
                    <a:pt x="1629791" y="2099818"/>
                    <a:pt x="2099818" y="1629791"/>
                    <a:pt x="2099818" y="1049909"/>
                  </a:cubicBezTo>
                  <a:cubicBezTo>
                    <a:pt x="2099818" y="470027"/>
                    <a:pt x="1629791" y="0"/>
                    <a:pt x="1049909" y="0"/>
                  </a:cubicBezTo>
                  <a:close/>
                </a:path>
              </a:pathLst>
            </a:custGeom>
            <a:blipFill>
              <a:blip r:embed="rId9"/>
              <a:stretch>
                <a:fillRect l="-4" t="-4" r="-7" b="-7"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926853" y="9546506"/>
            <a:ext cx="1840489" cy="478277"/>
            <a:chOff x="0" y="0"/>
            <a:chExt cx="1288339" cy="33479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330110" y="4435006"/>
            <a:ext cx="3168454" cy="3168454"/>
            <a:chOff x="0" y="0"/>
            <a:chExt cx="2099869" cy="209986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99818" cy="2099818"/>
            </a:xfrm>
            <a:custGeom>
              <a:avLst/>
              <a:gdLst/>
              <a:ahLst/>
              <a:cxnLst/>
              <a:rect l="l" t="t" r="r" b="b"/>
              <a:pathLst>
                <a:path w="2099818" h="2099818">
                  <a:moveTo>
                    <a:pt x="1049909" y="0"/>
                  </a:moveTo>
                  <a:cubicBezTo>
                    <a:pt x="470027" y="0"/>
                    <a:pt x="0" y="470027"/>
                    <a:pt x="0" y="1049909"/>
                  </a:cubicBezTo>
                  <a:cubicBezTo>
                    <a:pt x="0" y="1629791"/>
                    <a:pt x="470027" y="2099818"/>
                    <a:pt x="1049909" y="2099818"/>
                  </a:cubicBezTo>
                  <a:cubicBezTo>
                    <a:pt x="1629791" y="2099818"/>
                    <a:pt x="2099818" y="1629791"/>
                    <a:pt x="2099818" y="1049909"/>
                  </a:cubicBezTo>
                  <a:cubicBezTo>
                    <a:pt x="2099818" y="470027"/>
                    <a:pt x="1629791" y="0"/>
                    <a:pt x="1049909" y="0"/>
                  </a:cubicBezTo>
                  <a:close/>
                </a:path>
              </a:pathLst>
            </a:custGeom>
            <a:blipFill>
              <a:blip r:embed="rId10"/>
              <a:stretch>
                <a:fillRect l="-5" t="-5" r="-6" b="-6"/>
              </a:stretch>
            </a:blip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6615556" y="6929907"/>
            <a:ext cx="2591941" cy="673553"/>
            <a:chOff x="0" y="0"/>
            <a:chExt cx="1288339" cy="3347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0535480" y="4435006"/>
            <a:ext cx="3168474" cy="3164162"/>
            <a:chOff x="0" y="0"/>
            <a:chExt cx="2099882" cy="20970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99945" cy="2097024"/>
            </a:xfrm>
            <a:custGeom>
              <a:avLst/>
              <a:gdLst/>
              <a:ahLst/>
              <a:cxnLst/>
              <a:rect l="l" t="t" r="r" b="b"/>
              <a:pathLst>
                <a:path w="2099945" h="2097024">
                  <a:moveTo>
                    <a:pt x="994664" y="0"/>
                  </a:moveTo>
                  <a:cubicBezTo>
                    <a:pt x="440436" y="28702"/>
                    <a:pt x="0" y="487172"/>
                    <a:pt x="0" y="1048512"/>
                  </a:cubicBezTo>
                  <a:cubicBezTo>
                    <a:pt x="0" y="1609852"/>
                    <a:pt x="440563" y="2068449"/>
                    <a:pt x="994918" y="2097024"/>
                  </a:cubicBezTo>
                  <a:lnTo>
                    <a:pt x="1105027" y="2097024"/>
                  </a:lnTo>
                  <a:cubicBezTo>
                    <a:pt x="1659382" y="2068449"/>
                    <a:pt x="2099945" y="1609852"/>
                    <a:pt x="2099945" y="1048512"/>
                  </a:cubicBezTo>
                  <a:cubicBezTo>
                    <a:pt x="2099945" y="487172"/>
                    <a:pt x="1659382" y="28702"/>
                    <a:pt x="1105281" y="0"/>
                  </a:cubicBezTo>
                  <a:close/>
                </a:path>
              </a:pathLst>
            </a:custGeom>
            <a:blipFill>
              <a:blip r:embed="rId11"/>
              <a:stretch>
                <a:fillRect l="-4" r="-1"/>
              </a:stretch>
            </a:blip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0823746" y="6927761"/>
            <a:ext cx="2591941" cy="673553"/>
            <a:chOff x="0" y="0"/>
            <a:chExt cx="1288339" cy="33479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1994466" y="7725139"/>
            <a:ext cx="2249873" cy="2249900"/>
            <a:chOff x="0" y="0"/>
            <a:chExt cx="2099882" cy="209990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099818" cy="2099818"/>
            </a:xfrm>
            <a:custGeom>
              <a:avLst/>
              <a:gdLst/>
              <a:ahLst/>
              <a:cxnLst/>
              <a:rect l="l" t="t" r="r" b="b"/>
              <a:pathLst>
                <a:path w="2099818" h="2099818">
                  <a:moveTo>
                    <a:pt x="1049909" y="0"/>
                  </a:moveTo>
                  <a:cubicBezTo>
                    <a:pt x="470027" y="0"/>
                    <a:pt x="0" y="470027"/>
                    <a:pt x="0" y="1049909"/>
                  </a:cubicBezTo>
                  <a:cubicBezTo>
                    <a:pt x="0" y="1629791"/>
                    <a:pt x="470027" y="2099818"/>
                    <a:pt x="1049909" y="2099818"/>
                  </a:cubicBezTo>
                  <a:cubicBezTo>
                    <a:pt x="1629791" y="2099818"/>
                    <a:pt x="2099818" y="1629791"/>
                    <a:pt x="2099818" y="1049909"/>
                  </a:cubicBezTo>
                  <a:cubicBezTo>
                    <a:pt x="2099818" y="470027"/>
                    <a:pt x="1629791" y="0"/>
                    <a:pt x="1049909" y="0"/>
                  </a:cubicBezTo>
                  <a:close/>
                </a:path>
              </a:pathLst>
            </a:custGeom>
            <a:blipFill>
              <a:blip r:embed="rId12"/>
              <a:stretch>
                <a:fillRect l="-4" t="-4" r="-7" b="-7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2199158" y="9496748"/>
            <a:ext cx="1840489" cy="478277"/>
            <a:chOff x="0" y="0"/>
            <a:chExt cx="1288339" cy="33479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88288" cy="334772"/>
            </a:xfrm>
            <a:custGeom>
              <a:avLst/>
              <a:gdLst/>
              <a:ahLst/>
              <a:cxnLst/>
              <a:rect l="l" t="t" r="r" b="b"/>
              <a:pathLst>
                <a:path w="1288288" h="334772">
                  <a:moveTo>
                    <a:pt x="644144" y="334772"/>
                  </a:moveTo>
                  <a:cubicBezTo>
                    <a:pt x="910463" y="334772"/>
                    <a:pt x="1145794" y="202438"/>
                    <a:pt x="1288288" y="0"/>
                  </a:cubicBezTo>
                  <a:lnTo>
                    <a:pt x="0" y="0"/>
                  </a:lnTo>
                  <a:cubicBezTo>
                    <a:pt x="142494" y="202438"/>
                    <a:pt x="377825" y="334772"/>
                    <a:pt x="644144" y="334772"/>
                  </a:cubicBezTo>
                </a:path>
              </a:pathLst>
            </a:custGeom>
            <a:solidFill>
              <a:srgbClr val="D1D3D4"/>
            </a:solidFill>
          </p:spPr>
        </p:sp>
      </p:grpSp>
      <p:sp>
        <p:nvSpPr>
          <p:cNvPr id="44" name="TextBox 44"/>
          <p:cNvSpPr txBox="1"/>
          <p:nvPr/>
        </p:nvSpPr>
        <p:spPr>
          <a:xfrm>
            <a:off x="3591358" y="9625223"/>
            <a:ext cx="517126" cy="21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Доброс</a:t>
            </a:r>
            <a:r>
              <a:rPr lang="en-US" sz="1142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 </a:t>
            </a:r>
            <a:r>
              <a:rPr lang="en-US" sz="1142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лав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71305" y="9638341"/>
            <a:ext cx="240425" cy="21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Суми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480785" y="6971244"/>
            <a:ext cx="699481" cy="29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3"/>
              </a:lnSpc>
            </a:pPr>
            <a:r>
              <a:rPr lang="en-US" sz="1609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Хоружівка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959093" y="9589382"/>
            <a:ext cx="310297" cy="21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Харків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745582" y="7088779"/>
            <a:ext cx="748269" cy="29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3"/>
              </a:lnSpc>
            </a:pPr>
            <a:r>
              <a:rPr lang="en-US" sz="1609" spc="4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Запоріжжя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968054" y="7091999"/>
            <a:ext cx="714083" cy="29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3"/>
              </a:lnSpc>
            </a:pPr>
            <a:r>
              <a:rPr lang="en-US" sz="1609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Волочиськ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966778" y="9580977"/>
            <a:ext cx="311345" cy="21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142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Ромни</a:t>
            </a:r>
          </a:p>
        </p:txBody>
      </p:sp>
      <p:sp>
        <p:nvSpPr>
          <p:cNvPr id="51" name="Freeform 51"/>
          <p:cNvSpPr/>
          <p:nvPr/>
        </p:nvSpPr>
        <p:spPr>
          <a:xfrm>
            <a:off x="1151073" y="4626631"/>
            <a:ext cx="4166782" cy="2471759"/>
          </a:xfrm>
          <a:custGeom>
            <a:avLst/>
            <a:gdLst/>
            <a:ahLst/>
            <a:cxnLst/>
            <a:rect l="l" t="t" r="r" b="b"/>
            <a:pathLst>
              <a:path w="4166782" h="2471759">
                <a:moveTo>
                  <a:pt x="0" y="0"/>
                </a:moveTo>
                <a:lnTo>
                  <a:pt x="4166782" y="0"/>
                </a:lnTo>
                <a:lnTo>
                  <a:pt x="4166782" y="2471760"/>
                </a:lnTo>
                <a:lnTo>
                  <a:pt x="0" y="2471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" r="-20"/>
            </a:stretch>
          </a:blipFill>
        </p:spPr>
      </p: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1028881" y="4503270"/>
            <a:ext cx="4634479" cy="3100190"/>
            <a:chOff x="0" y="0"/>
            <a:chExt cx="2528849" cy="1691653"/>
          </a:xfrm>
        </p:grpSpPr>
        <p:sp>
          <p:nvSpPr>
            <p:cNvPr id="53" name="Freeform 53"/>
            <p:cNvSpPr/>
            <p:nvPr/>
          </p:nvSpPr>
          <p:spPr>
            <a:xfrm>
              <a:off x="63500" y="63500"/>
              <a:ext cx="2280031" cy="1356360"/>
            </a:xfrm>
            <a:custGeom>
              <a:avLst/>
              <a:gdLst/>
              <a:ahLst/>
              <a:cxnLst/>
              <a:rect l="l" t="t" r="r" b="b"/>
              <a:pathLst>
                <a:path w="2280031" h="1356360">
                  <a:moveTo>
                    <a:pt x="3175" y="1350010"/>
                  </a:moveTo>
                  <a:lnTo>
                    <a:pt x="2276856" y="1350010"/>
                  </a:lnTo>
                  <a:lnTo>
                    <a:pt x="2276856" y="1353185"/>
                  </a:lnTo>
                  <a:lnTo>
                    <a:pt x="2273681" y="1353185"/>
                  </a:lnTo>
                  <a:lnTo>
                    <a:pt x="2273681" y="3175"/>
                  </a:lnTo>
                  <a:lnTo>
                    <a:pt x="2276856" y="3175"/>
                  </a:lnTo>
                  <a:lnTo>
                    <a:pt x="2276856" y="6350"/>
                  </a:lnTo>
                  <a:lnTo>
                    <a:pt x="3175" y="6350"/>
                  </a:lnTo>
                  <a:lnTo>
                    <a:pt x="3175" y="3175"/>
                  </a:lnTo>
                  <a:lnTo>
                    <a:pt x="6350" y="3175"/>
                  </a:lnTo>
                  <a:lnTo>
                    <a:pt x="6350" y="1353185"/>
                  </a:lnTo>
                  <a:lnTo>
                    <a:pt x="3175" y="1353185"/>
                  </a:lnTo>
                  <a:lnTo>
                    <a:pt x="3175" y="1350010"/>
                  </a:lnTo>
                  <a:moveTo>
                    <a:pt x="3175" y="1356360"/>
                  </a:moveTo>
                  <a:lnTo>
                    <a:pt x="0" y="1356360"/>
                  </a:lnTo>
                  <a:lnTo>
                    <a:pt x="0" y="1353185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lnTo>
                    <a:pt x="2276856" y="0"/>
                  </a:lnTo>
                  <a:lnTo>
                    <a:pt x="2280031" y="0"/>
                  </a:lnTo>
                  <a:lnTo>
                    <a:pt x="2280031" y="3175"/>
                  </a:lnTo>
                  <a:lnTo>
                    <a:pt x="2280031" y="1353185"/>
                  </a:lnTo>
                  <a:lnTo>
                    <a:pt x="2280031" y="1356360"/>
                  </a:lnTo>
                  <a:lnTo>
                    <a:pt x="2276856" y="1356360"/>
                  </a:lnTo>
                  <a:lnTo>
                    <a:pt x="3175" y="1356360"/>
                  </a:lnTo>
                  <a:close/>
                </a:path>
              </a:pathLst>
            </a:custGeom>
            <a:solidFill>
              <a:srgbClr val="8E0B0F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425958" y="1358011"/>
              <a:ext cx="2039366" cy="270129"/>
            </a:xfrm>
            <a:custGeom>
              <a:avLst/>
              <a:gdLst/>
              <a:ahLst/>
              <a:cxnLst/>
              <a:rect l="l" t="t" r="r" b="b"/>
              <a:pathLst>
                <a:path w="2039366" h="270129">
                  <a:moveTo>
                    <a:pt x="0" y="270129"/>
                  </a:moveTo>
                  <a:lnTo>
                    <a:pt x="2039366" y="270129"/>
                  </a:lnTo>
                  <a:lnTo>
                    <a:pt x="20393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</p:spPr>
        </p:sp>
      </p:grpSp>
      <p:sp>
        <p:nvSpPr>
          <p:cNvPr id="55" name="TextBox 55"/>
          <p:cNvSpPr txBox="1"/>
          <p:nvPr/>
        </p:nvSpPr>
        <p:spPr>
          <a:xfrm>
            <a:off x="2033575" y="7005968"/>
            <a:ext cx="3384949" cy="25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9"/>
              </a:lnSpc>
            </a:pPr>
            <a:r>
              <a:rPr lang="en-US" sz="1466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Відкриття Меморіалу жертв Голодомору у Вашингтоні,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768871" y="7229404"/>
            <a:ext cx="1855146" cy="25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9"/>
              </a:lnSpc>
            </a:pPr>
            <a:r>
              <a:rPr lang="en-US" sz="1466" spc="1">
                <a:solidFill>
                  <a:srgbClr val="231F2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столиці США, листопад 2015 р.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675</Words>
  <Application>Microsoft Office PowerPoint</Application>
  <PresentationFormat>Произвольный</PresentationFormat>
  <Paragraphs>51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PT Serif Bold</vt:lpstr>
      <vt:lpstr>Calibri</vt:lpstr>
      <vt:lpstr>Adventurous</vt:lpstr>
      <vt:lpstr>Times New Roman</vt:lpstr>
      <vt:lpstr>Ample Display</vt:lpstr>
      <vt:lpstr>PT Serif</vt:lpstr>
      <vt:lpstr>Arial</vt:lpstr>
      <vt:lpstr>Myriad Condensed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Голодомор</dc:title>
  <dc:creator>WHITE</dc:creator>
  <cp:lastModifiedBy>Вікторія</cp:lastModifiedBy>
  <cp:revision>3</cp:revision>
  <dcterms:created xsi:type="dcterms:W3CDTF">2006-08-16T00:00:00Z</dcterms:created>
  <dcterms:modified xsi:type="dcterms:W3CDTF">2025-11-30T18:50:48Z</dcterms:modified>
  <dc:identifier>DAGW67hpGrE</dc:identifier>
</cp:coreProperties>
</file>