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2" r:id="rId4"/>
    <p:sldId id="263" r:id="rId5"/>
    <p:sldId id="264" r:id="rId6"/>
    <p:sldId id="266" r:id="rId7"/>
    <p:sldId id="272" r:id="rId8"/>
    <p:sldId id="260" r:id="rId9"/>
    <p:sldId id="268" r:id="rId10"/>
    <p:sldId id="271" r:id="rId11"/>
    <p:sldId id="269" r:id="rId12"/>
    <p:sldId id="270" r:id="rId13"/>
    <p:sldId id="267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-1080" y="-2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333D1C6-6D73-4F83-8105-1FA9EFF464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282A271F-BAEF-4807-BE3A-D0D0858A72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F2D4C36-7E09-4D38-8961-82B6A8BD4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313C3-3450-4128-A58E-CB4C0906CB2A}" type="datetimeFigureOut">
              <a:rPr lang="ru-RU" smtClean="0"/>
              <a:pPr/>
              <a:t>09.10.2023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FE55937-38A2-45A0-B1AC-72B45DF43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EAC1AEC-5523-4ABC-8D84-297A2C531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C550E-56B5-4200-AD1B-ECFFD51E79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239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B6E9C09-BEF5-493E-B356-E791E4135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9214E26B-6186-4BED-9E3E-85EA6B4BEB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DE1EB65-5484-4DB4-AFF3-E4D75E89D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313C3-3450-4128-A58E-CB4C0906CB2A}" type="datetimeFigureOut">
              <a:rPr lang="ru-RU" smtClean="0"/>
              <a:pPr/>
              <a:t>09.10.2023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6363818-3BA9-44A3-855E-562F9AC0C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F19AC6E-05A3-4D34-8944-324C8EE42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C550E-56B5-4200-AD1B-ECFFD51E79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768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2413F25F-AA1A-48B6-8C1E-4397B34135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66944C3C-42A3-48A1-8E34-293A5E5279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73B55D3-85AC-4EBE-94A4-F0109BDAE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313C3-3450-4128-A58E-CB4C0906CB2A}" type="datetimeFigureOut">
              <a:rPr lang="ru-RU" smtClean="0"/>
              <a:pPr/>
              <a:t>09.10.2023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61061C5-1D57-4D08-BA53-C022E73F4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8580451-BA22-41A9-844E-B16F17CCF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C550E-56B5-4200-AD1B-ECFFD51E79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110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CC1C268-5F5F-450C-BA7B-A37C5298B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5127E5C-96A9-4002-8922-0C80B97B80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76F1202-C809-430D-8794-D4F68AF9D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313C3-3450-4128-A58E-CB4C0906CB2A}" type="datetimeFigureOut">
              <a:rPr lang="ru-RU" smtClean="0"/>
              <a:pPr/>
              <a:t>09.10.2023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7855493-8C25-4EFA-AEFC-C3CD5A8B3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8DBA93C-26D1-45D5-AFC0-D8ED5D630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C550E-56B5-4200-AD1B-ECFFD51E79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642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C315F23-D423-45FE-A222-EC7B8F621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A8EC3F9-B5BC-4B0F-98B2-FE07BB46CB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CF95E6D-E695-4367-8985-3D797D96F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313C3-3450-4128-A58E-CB4C0906CB2A}" type="datetimeFigureOut">
              <a:rPr lang="ru-RU" smtClean="0"/>
              <a:pPr/>
              <a:t>09.10.2023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2D288E1-1DA1-4251-BB49-9BB9014A2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89292D3-C131-4C4C-A9A2-2225CA12E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C550E-56B5-4200-AD1B-ECFFD51E79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620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9FDBDD7-D8C7-4B46-A728-24C5E0A62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42F0DCE-4450-405C-819E-DF33ED6C90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28A149B-D74D-4AA5-AAB1-EDDCF015C8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EBDA08C-B029-471D-A743-8DFA339E4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313C3-3450-4128-A58E-CB4C0906CB2A}" type="datetimeFigureOut">
              <a:rPr lang="ru-RU" smtClean="0"/>
              <a:pPr/>
              <a:t>09.10.2023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CB34B3A-4D25-4400-8CB3-4C9580F81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47FE299-54F6-4C53-8865-B43A95089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C550E-56B5-4200-AD1B-ECFFD51E79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543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1685F2C-F518-467C-9F25-5C3EC1B61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5309C1E-0362-4FD5-9FE8-2C0D803F7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4235B20-1611-4B88-BD1A-21486A0959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6F7B3C8E-CBAE-4A00-8052-FF550E0ECD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A1ED3015-E168-42FC-B5EB-1CB6FF3C48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5D7B4725-2F73-4539-9AF7-96D48F96A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313C3-3450-4128-A58E-CB4C0906CB2A}" type="datetimeFigureOut">
              <a:rPr lang="ru-RU" smtClean="0"/>
              <a:pPr/>
              <a:t>09.10.2023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99742A6E-DF13-43CE-886F-0B39A9D54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FDA7F6D0-83B0-401A-807C-280FE6709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C550E-56B5-4200-AD1B-ECFFD51E79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5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67C5C89-8AB8-440E-8C83-59380557B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82F9397D-F1F2-45F2-A6AA-2F5F17299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313C3-3450-4128-A58E-CB4C0906CB2A}" type="datetimeFigureOut">
              <a:rPr lang="ru-RU" smtClean="0"/>
              <a:pPr/>
              <a:t>09.10.2023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B1EA5754-0105-4437-9D5C-009D459DE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D6DFB6C8-9D1A-4737-95AF-23AEE285D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C550E-56B5-4200-AD1B-ECFFD51E79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06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868BDEBC-A196-440D-9686-759060E91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313C3-3450-4128-A58E-CB4C0906CB2A}" type="datetimeFigureOut">
              <a:rPr lang="ru-RU" smtClean="0"/>
              <a:pPr/>
              <a:t>09.10.2023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E28B0519-BD2E-4D58-97A1-B016AA51A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FD6C861-2DB8-487F-BA90-DF9613736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C550E-56B5-4200-AD1B-ECFFD51E79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6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4A8ECDE-0FD9-4F45-8F88-CFCD418B5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5721359-68C6-4F03-AEDD-1966606019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6EC872CD-0700-41BF-92B3-9565AB7BA2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6F9089F2-4764-4C05-AA9B-41EA8353F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313C3-3450-4128-A58E-CB4C0906CB2A}" type="datetimeFigureOut">
              <a:rPr lang="ru-RU" smtClean="0"/>
              <a:pPr/>
              <a:t>09.10.2023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2194839-64A5-4CB8-8059-275CE81DF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85C34452-A99B-4404-B8B2-473B7C9EC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C550E-56B5-4200-AD1B-ECFFD51E79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945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85CC2FD-209B-482C-AC8E-240F48734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8611C67B-52AC-4858-9691-04FABB245B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F3BDD6C-D1BC-4C20-B530-791094D061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CB5FFAB-A022-4841-9099-2482A9F23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313C3-3450-4128-A58E-CB4C0906CB2A}" type="datetimeFigureOut">
              <a:rPr lang="ru-RU" smtClean="0"/>
              <a:pPr/>
              <a:t>09.10.2023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AD0C8DF-E096-4816-B413-CAF5CBE51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C90A24E-6217-4A4B-9540-7CFAF85D7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C550E-56B5-4200-AD1B-ECFFD51E79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92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D703FFA-F6C2-4399-A346-FE2535824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A2835B2-0DC6-45A2-B75B-2FF9A40960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3979B62-A512-4CC7-89BC-5A4312A0D9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313C3-3450-4128-A58E-CB4C0906CB2A}" type="datetimeFigureOut">
              <a:rPr lang="ru-RU" smtClean="0"/>
              <a:pPr/>
              <a:t>09.10.2023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7D05FC2-B14D-45DA-A5E0-19C9210147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EC11039-137F-449C-AAF1-0B731CE74E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C550E-56B5-4200-AD1B-ECFFD51E79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4794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завантаження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49"/>
            <a:ext cx="12192000" cy="685675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1B39A9B-B949-41BE-8B3D-3A15893B07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6123" t="-1827" r="17315" b="-507"/>
          <a:stretch/>
        </p:blipFill>
        <p:spPr>
          <a:xfrm>
            <a:off x="10092984" y="179174"/>
            <a:ext cx="1768649" cy="2706129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837E345E-43D1-4854-9E81-1C74EE9ABF99}"/>
              </a:ext>
            </a:extLst>
          </p:cNvPr>
          <p:cNvSpPr/>
          <p:nvPr/>
        </p:nvSpPr>
        <p:spPr>
          <a:xfrm>
            <a:off x="729049" y="469557"/>
            <a:ext cx="8339177" cy="4831492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solidFill>
                  <a:srgbClr val="C00000"/>
                </a:solidFill>
                <a:latin typeface="Georgia" panose="02040502050405020303" pitchFamily="18" charset="0"/>
              </a:rPr>
              <a:t>«</a:t>
            </a:r>
            <a:r>
              <a:rPr lang="ru-RU" sz="6600" b="1" dirty="0" err="1">
                <a:solidFill>
                  <a:srgbClr val="C00000"/>
                </a:solidFill>
                <a:latin typeface="Georgia" panose="02040502050405020303" pitchFamily="18" charset="0"/>
              </a:rPr>
              <a:t>Гуманне</a:t>
            </a:r>
            <a:r>
              <a:rPr lang="ru-RU" sz="6600" b="1" dirty="0">
                <a:solidFill>
                  <a:srgbClr val="C00000"/>
                </a:solidFill>
                <a:latin typeface="Georgia" panose="02040502050405020303" pitchFamily="18" charset="0"/>
              </a:rPr>
              <a:t> та </a:t>
            </a:r>
            <a:r>
              <a:rPr lang="ru-RU" sz="6600" b="1" dirty="0" err="1">
                <a:solidFill>
                  <a:srgbClr val="C00000"/>
                </a:solidFill>
                <a:latin typeface="Georgia" panose="02040502050405020303" pitchFamily="18" charset="0"/>
              </a:rPr>
              <a:t>відповідальне</a:t>
            </a:r>
            <a:r>
              <a:rPr lang="ru-RU" sz="6600" b="1" dirty="0">
                <a:solidFill>
                  <a:srgbClr val="C00000"/>
                </a:solidFill>
                <a:latin typeface="Georgia" panose="02040502050405020303" pitchFamily="18" charset="0"/>
              </a:rPr>
              <a:t> </a:t>
            </a:r>
            <a:r>
              <a:rPr lang="ru-RU" sz="6600" b="1" dirty="0" err="1">
                <a:solidFill>
                  <a:srgbClr val="C00000"/>
                </a:solidFill>
                <a:latin typeface="Georgia" panose="02040502050405020303" pitchFamily="18" charset="0"/>
              </a:rPr>
              <a:t>ставлення</a:t>
            </a:r>
            <a:r>
              <a:rPr lang="ru-RU" sz="6600" b="1" dirty="0">
                <a:solidFill>
                  <a:srgbClr val="C00000"/>
                </a:solidFill>
                <a:latin typeface="Georgia" panose="02040502050405020303" pitchFamily="18" charset="0"/>
              </a:rPr>
              <a:t> до </a:t>
            </a:r>
            <a:r>
              <a:rPr lang="ru-RU" sz="6600" b="1" dirty="0" err="1">
                <a:solidFill>
                  <a:srgbClr val="C00000"/>
                </a:solidFill>
                <a:latin typeface="Georgia" panose="02040502050405020303" pitchFamily="18" charset="0"/>
              </a:rPr>
              <a:t>тварин</a:t>
            </a:r>
            <a:r>
              <a:rPr lang="ru-RU" sz="6600" b="1" dirty="0">
                <a:solidFill>
                  <a:srgbClr val="C00000"/>
                </a:solidFill>
                <a:latin typeface="Georgia" panose="02040502050405020303" pitchFamily="18" charset="0"/>
              </a:rPr>
              <a:t>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5288340"/>
            <a:ext cx="3836985" cy="156966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uk-UA" sz="3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Підготувала </a:t>
            </a:r>
          </a:p>
          <a:p>
            <a:r>
              <a:rPr lang="uk-UA" sz="3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вчитель 5-А класу</a:t>
            </a:r>
          </a:p>
          <a:p>
            <a:r>
              <a:rPr lang="uk-UA" sz="3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Різченко Я.В.</a:t>
            </a:r>
            <a:endParaRPr lang="uk-UA" sz="3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B1DEE38-F489-43C0-9576-4E30B68DEBF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99407" y="4499389"/>
            <a:ext cx="4492593" cy="235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47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Презентація до Всеукраїнського заняття доброти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1" b="868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52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Всесвітній день захисту тварин - це свято, покликаний допомогти братам нашим меншим знайти і відстояти своє право на захист. Справа стосується не тільки диких звірів, а й домашніх вихованців. Адже відомо величезна безліч випадків, коли кішки або собаки піддавалися насильству з боку господарів або виявлялися просто викинутими на вулицю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92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382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Розумній цивілізованій людині має бути дуже соромно викидати тварин на вулицю. Це далеко не та поведінка, якою слід відповідати на доброту і відданість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05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777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завантаження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837E345E-43D1-4854-9E81-1C74EE9ABF99}"/>
              </a:ext>
            </a:extLst>
          </p:cNvPr>
          <p:cNvSpPr/>
          <p:nvPr/>
        </p:nvSpPr>
        <p:spPr>
          <a:xfrm>
            <a:off x="729048" y="358344"/>
            <a:ext cx="10219037" cy="6104239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4000" b="1" dirty="0">
              <a:solidFill>
                <a:srgbClr val="008000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A8129B2-4323-4439-B7A2-8AE96EBA7E3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5060" y="855061"/>
            <a:ext cx="9345827" cy="542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10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завантаження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1210"/>
            <a:ext cx="12192000" cy="6796789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837E345E-43D1-4854-9E81-1C74EE9ABF99}"/>
              </a:ext>
            </a:extLst>
          </p:cNvPr>
          <p:cNvSpPr/>
          <p:nvPr/>
        </p:nvSpPr>
        <p:spPr>
          <a:xfrm>
            <a:off x="189187" y="61210"/>
            <a:ext cx="7367484" cy="2697756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rgbClr val="C00000"/>
                </a:solidFill>
                <a:latin typeface="Georgia" panose="02040502050405020303" pitchFamily="18" charset="0"/>
              </a:rPr>
              <a:t>4 жовтня</a:t>
            </a:r>
          </a:p>
          <a:p>
            <a:pPr algn="ctr"/>
            <a:r>
              <a:rPr lang="ru-RU" sz="4400" b="1" dirty="0">
                <a:solidFill>
                  <a:srgbClr val="C00000"/>
                </a:solidFill>
                <a:latin typeface="Georgia" panose="02040502050405020303" pitchFamily="18" charset="0"/>
              </a:rPr>
              <a:t>Відзначається</a:t>
            </a:r>
          </a:p>
          <a:p>
            <a:pPr algn="ctr"/>
            <a:r>
              <a:rPr lang="ru-RU" sz="4400" b="1" dirty="0">
                <a:solidFill>
                  <a:srgbClr val="C00000"/>
                </a:solidFill>
                <a:latin typeface="Georgia" panose="02040502050405020303" pitchFamily="18" charset="0"/>
              </a:rPr>
              <a:t>щороку Всесвітній день тварин.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A867DB7-C002-4F7A-9FC5-E3F4E41762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670" y="1"/>
            <a:ext cx="4635330" cy="2758966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837E345E-43D1-4854-9E81-1C74EE9ABF99}"/>
              </a:ext>
            </a:extLst>
          </p:cNvPr>
          <p:cNvSpPr/>
          <p:nvPr/>
        </p:nvSpPr>
        <p:spPr>
          <a:xfrm>
            <a:off x="189186" y="3011214"/>
            <a:ext cx="11824137" cy="3898343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Georgia" panose="02040502050405020303" pitchFamily="18" charset="0"/>
              </a:rPr>
              <a:t>Це свято привід не тільки </a:t>
            </a:r>
          </a:p>
          <a:p>
            <a:pPr algn="ctr"/>
            <a:r>
              <a:rPr lang="ru-RU" sz="3600" b="1" dirty="0">
                <a:solidFill>
                  <a:srgbClr val="C00000"/>
                </a:solidFill>
                <a:latin typeface="Georgia" panose="02040502050405020303" pitchFamily="18" charset="0"/>
              </a:rPr>
              <a:t>згадати про домашніх улюбленців та диких особин, а й замислитися про екологічну ситуацію у всьому світі. Адже через зміни клімату, вирубку лісів не тільки гинуть представники фауни, </a:t>
            </a:r>
          </a:p>
          <a:p>
            <a:pPr algn="ctr"/>
            <a:r>
              <a:rPr lang="ru-RU" sz="3600" b="1" dirty="0">
                <a:solidFill>
                  <a:srgbClr val="C00000"/>
                </a:solidFill>
                <a:latin typeface="Georgia" panose="02040502050405020303" pitchFamily="18" charset="0"/>
              </a:rPr>
              <a:t>а й зникають цілі види.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8" t="3194" r="36676" b="43050"/>
          <a:stretch/>
        </p:blipFill>
        <p:spPr bwMode="auto">
          <a:xfrm>
            <a:off x="10105697" y="2"/>
            <a:ext cx="2086303" cy="4960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82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завантаження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6220"/>
            <a:ext cx="12192000" cy="6811779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837E345E-43D1-4854-9E81-1C74EE9ABF99}"/>
              </a:ext>
            </a:extLst>
          </p:cNvPr>
          <p:cNvSpPr/>
          <p:nvPr/>
        </p:nvSpPr>
        <p:spPr>
          <a:xfrm>
            <a:off x="593125" y="383060"/>
            <a:ext cx="7834183" cy="5152768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800" b="1" dirty="0">
                <a:solidFill>
                  <a:srgbClr val="C00000"/>
                </a:solidFill>
                <a:latin typeface="Georgia" panose="02040502050405020303" pitchFamily="18" charset="0"/>
              </a:rPr>
              <a:t>Запровадив Всесвітній день тварин в Берліні у 1925 році німецький письменник і зоозахисник Генріх Ціммерманн. Спочатку свято відзначалося 24 березня, </a:t>
            </a:r>
          </a:p>
          <a:p>
            <a:pPr algn="ctr"/>
            <a:r>
              <a:rPr lang="ru-RU" sz="3800" b="1" dirty="0">
                <a:solidFill>
                  <a:srgbClr val="C00000"/>
                </a:solidFill>
                <a:latin typeface="Georgia" panose="02040502050405020303" pitchFamily="18" charset="0"/>
              </a:rPr>
              <a:t>але з 1929 року було </a:t>
            </a:r>
          </a:p>
          <a:p>
            <a:pPr algn="ctr"/>
            <a:r>
              <a:rPr lang="ru-RU" sz="3800" b="1" dirty="0">
                <a:solidFill>
                  <a:srgbClr val="C00000"/>
                </a:solidFill>
                <a:latin typeface="Georgia" panose="02040502050405020303" pitchFamily="18" charset="0"/>
              </a:rPr>
              <a:t>перенесене на 4 жовтня.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89ADD14-0F3F-4B77-805B-DEC2C95A002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35331" y="4066499"/>
            <a:ext cx="3348680" cy="2690107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11" t="10296" r="11978" b="14576"/>
          <a:stretch/>
        </p:blipFill>
        <p:spPr bwMode="auto">
          <a:xfrm>
            <a:off x="9735774" y="46220"/>
            <a:ext cx="2456226" cy="5061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303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завантаження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837E345E-43D1-4854-9E81-1C74EE9ABF99}"/>
              </a:ext>
            </a:extLst>
          </p:cNvPr>
          <p:cNvSpPr/>
          <p:nvPr/>
        </p:nvSpPr>
        <p:spPr>
          <a:xfrm>
            <a:off x="0" y="358344"/>
            <a:ext cx="10268465" cy="6326659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008000"/>
                </a:solidFill>
                <a:latin typeface="Georgia" panose="02040502050405020303" pitchFamily="18" charset="0"/>
              </a:rPr>
              <a:t> </a:t>
            </a:r>
            <a:r>
              <a:rPr lang="ru-RU" sz="3600" b="1" dirty="0">
                <a:solidFill>
                  <a:srgbClr val="C00000"/>
                </a:solidFill>
                <a:latin typeface="Georgia" panose="02040502050405020303" pitchFamily="18" charset="0"/>
              </a:rPr>
              <a:t>Ідею письменника спершу підтримали лише у Німеччині, Австрії, Швейцарії та Чехословаччині. Проте у травні </a:t>
            </a:r>
          </a:p>
          <a:p>
            <a:pPr algn="ctr"/>
            <a:r>
              <a:rPr lang="ru-RU" sz="3600" b="1" dirty="0">
                <a:solidFill>
                  <a:srgbClr val="C00000"/>
                </a:solidFill>
                <a:latin typeface="Georgia" panose="02040502050405020303" pitchFamily="18" charset="0"/>
              </a:rPr>
              <a:t>1931 року міжнародний конгрес прихильників руху офіційно затвердив 4 жовтня Всесвітнім днем тварин. </a:t>
            </a:r>
          </a:p>
          <a:p>
            <a:pPr algn="ctr"/>
            <a:r>
              <a:rPr lang="ru-RU" sz="3600" b="1" dirty="0">
                <a:solidFill>
                  <a:srgbClr val="C00000"/>
                </a:solidFill>
                <a:latin typeface="Georgia" panose="02040502050405020303" pitchFamily="18" charset="0"/>
              </a:rPr>
              <a:t>І відтоді щороку кількість країн, у яких його відзначають, зростає. </a:t>
            </a:r>
          </a:p>
          <a:p>
            <a:pPr algn="ctr"/>
            <a:r>
              <a:rPr lang="ru-RU" sz="3600" b="1" dirty="0">
                <a:solidFill>
                  <a:srgbClr val="C00000"/>
                </a:solidFill>
                <a:latin typeface="Georgia" panose="02040502050405020303" pitchFamily="18" charset="0"/>
              </a:rPr>
              <a:t>Так, у 2008 році заходи до цього дня проводилися  у 66 країнах.</a:t>
            </a:r>
            <a:endParaRPr lang="ru-RU" sz="4000" b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10" t="11838" r="8433" b="19742"/>
          <a:stretch/>
        </p:blipFill>
        <p:spPr bwMode="auto">
          <a:xfrm>
            <a:off x="10042635" y="-1"/>
            <a:ext cx="2094186" cy="5454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793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завантаження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837E345E-43D1-4854-9E81-1C74EE9ABF99}"/>
              </a:ext>
            </a:extLst>
          </p:cNvPr>
          <p:cNvSpPr/>
          <p:nvPr/>
        </p:nvSpPr>
        <p:spPr>
          <a:xfrm>
            <a:off x="481914" y="358345"/>
            <a:ext cx="8217243" cy="6326659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008000"/>
                </a:solidFill>
                <a:latin typeface="Georgia" panose="02040502050405020303" pitchFamily="18" charset="0"/>
              </a:rPr>
              <a:t> </a:t>
            </a:r>
            <a:r>
              <a:rPr lang="ru-RU" sz="3600" b="1" dirty="0">
                <a:solidFill>
                  <a:srgbClr val="C00000"/>
                </a:solidFill>
                <a:latin typeface="Georgia" panose="02040502050405020303" pitchFamily="18" charset="0"/>
              </a:rPr>
              <a:t>Мета свята полягає у:</a:t>
            </a:r>
          </a:p>
          <a:p>
            <a:pPr algn="ctr"/>
            <a:r>
              <a:rPr lang="ru-RU" sz="3600" b="1" dirty="0">
                <a:solidFill>
                  <a:srgbClr val="C00000"/>
                </a:solidFill>
                <a:latin typeface="Georgia" panose="02040502050405020303" pitchFamily="18" charset="0"/>
              </a:rPr>
              <a:t>* сприянні обізнаності людей про тварин, зокрема про загрози, з якими вони стикаються;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ru-RU" sz="3600" b="1" dirty="0">
                <a:solidFill>
                  <a:srgbClr val="C00000"/>
                </a:solidFill>
                <a:latin typeface="Georgia" panose="02040502050405020303" pitchFamily="18" charset="0"/>
              </a:rPr>
              <a:t>визнанні ролі представників фауни у житті людини;</a:t>
            </a:r>
          </a:p>
          <a:p>
            <a:pPr algn="ctr"/>
            <a:r>
              <a:rPr lang="ru-RU" sz="3600" b="1" dirty="0">
                <a:solidFill>
                  <a:srgbClr val="C00000"/>
                </a:solidFill>
                <a:latin typeface="Georgia" panose="02040502050405020303" pitchFamily="18" charset="0"/>
              </a:rPr>
              <a:t>* покращенні зв’язку між людиною та дикою природою;</a:t>
            </a:r>
          </a:p>
          <a:p>
            <a:pPr algn="ctr"/>
            <a:r>
              <a:rPr lang="ru-RU" sz="3600" b="1" dirty="0">
                <a:solidFill>
                  <a:srgbClr val="C00000"/>
                </a:solidFill>
                <a:latin typeface="Georgia" panose="02040502050405020303" pitchFamily="18" charset="0"/>
              </a:rPr>
              <a:t>* просуванні програми дій задля добробуту видів тварин.</a:t>
            </a:r>
            <a:endParaRPr lang="ru-RU" sz="4000" b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11D9C3A-106D-4F0E-9E42-E6B009D53BB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40592" y="3896611"/>
            <a:ext cx="2373956" cy="296138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9B8418A-ABE3-4B9B-A09B-24661728BD0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23283" y="0"/>
            <a:ext cx="3268717" cy="400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14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завантаження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837E345E-43D1-4854-9E81-1C74EE9ABF99}"/>
              </a:ext>
            </a:extLst>
          </p:cNvPr>
          <p:cNvSpPr/>
          <p:nvPr/>
        </p:nvSpPr>
        <p:spPr>
          <a:xfrm>
            <a:off x="729049" y="358345"/>
            <a:ext cx="8748584" cy="5857103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b="1" dirty="0">
                <a:solidFill>
                  <a:srgbClr val="C00000"/>
                </a:solidFill>
                <a:latin typeface="Georgia" panose="02040502050405020303" pitchFamily="18" charset="0"/>
              </a:rPr>
              <a:t>А захищати представників фауни дійсно необхідно, і, в першу чергу, захищати від діяльності людини.</a:t>
            </a:r>
          </a:p>
          <a:p>
            <a:r>
              <a:rPr lang="ru-RU" sz="3600" b="1" dirty="0">
                <a:solidFill>
                  <a:srgbClr val="C00000"/>
                </a:solidFill>
                <a:latin typeface="Georgia" panose="02040502050405020303" pitchFamily="18" charset="0"/>
              </a:rPr>
              <a:t>За даними дослідників Всесвітнього фонду дикої природи</a:t>
            </a:r>
            <a:r>
              <a:rPr lang="en-US" sz="3600" b="1" dirty="0">
                <a:solidFill>
                  <a:srgbClr val="C00000"/>
                </a:solidFill>
                <a:latin typeface="Georgia" panose="02040502050405020303" pitchFamily="18" charset="0"/>
              </a:rPr>
              <a:t>, </a:t>
            </a:r>
            <a:r>
              <a:rPr lang="ru-RU" sz="3600" b="1" dirty="0">
                <a:solidFill>
                  <a:srgbClr val="C00000"/>
                </a:solidFill>
                <a:latin typeface="Georgia" panose="02040502050405020303" pitchFamily="18" charset="0"/>
              </a:rPr>
              <a:t>за останні 50 років популяція тварин</a:t>
            </a:r>
          </a:p>
          <a:p>
            <a:r>
              <a:rPr lang="ru-RU" sz="3600" b="1" dirty="0">
                <a:solidFill>
                  <a:srgbClr val="C00000"/>
                </a:solidFill>
                <a:latin typeface="Georgia" panose="02040502050405020303" pitchFamily="18" charset="0"/>
              </a:rPr>
              <a:t>у лісах планети</a:t>
            </a:r>
          </a:p>
          <a:p>
            <a:r>
              <a:rPr lang="ru-RU" sz="3600" b="1" dirty="0">
                <a:solidFill>
                  <a:srgbClr val="C00000"/>
                </a:solidFill>
                <a:latin typeface="Georgia" panose="02040502050405020303" pitchFamily="18" charset="0"/>
              </a:rPr>
              <a:t>скоротилася більше </a:t>
            </a:r>
          </a:p>
          <a:p>
            <a:r>
              <a:rPr lang="ru-RU" sz="3600" b="1" dirty="0">
                <a:solidFill>
                  <a:srgbClr val="C00000"/>
                </a:solidFill>
                <a:latin typeface="Georgia" panose="02040502050405020303" pitchFamily="18" charset="0"/>
              </a:rPr>
              <a:t>ніж у двічі. </a:t>
            </a:r>
            <a:endParaRPr lang="ru-RU" sz="4000" b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1D9229F-0DBE-47FE-B14C-15A126B6A29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26659" y="3929199"/>
            <a:ext cx="4497859" cy="2766184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99" t="3182" r="14328" b="25923"/>
          <a:stretch/>
        </p:blipFill>
        <p:spPr bwMode="auto">
          <a:xfrm>
            <a:off x="10247586" y="39199"/>
            <a:ext cx="1944414" cy="527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471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Захист тварин - презентация онлайн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6" b="4138"/>
          <a:stretch/>
        </p:blipFill>
        <p:spPr bwMode="auto">
          <a:xfrm>
            <a:off x="126125" y="0"/>
            <a:ext cx="11871434" cy="679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336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завантаження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2050" name="Picture 2" descr="В сучасному світі людина все далі відходить від природи. Спілкування з нею поступово заміщується соціальними мережами, комп’ютерними іграми, віртуальним світом. Дуже часто ми забуваємо, що поряд з нами живуть вірні друзі – тварини. Вони відданими очима дивляться на нас, очікуючи уваги і любові. Наші домашні улюбленці так багато роблять для нас: охороняють, дарують радість спілкування, а іноді навіть рятують життя, чекаючи від нас лише уваги. Вони для нас лише сторінка життя, а ми для них і є все життя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3" b="3513"/>
          <a:stretch/>
        </p:blipFill>
        <p:spPr bwMode="auto">
          <a:xfrm>
            <a:off x="127710" y="-1"/>
            <a:ext cx="11936577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50" b="40404"/>
          <a:stretch/>
        </p:blipFill>
        <p:spPr bwMode="auto">
          <a:xfrm>
            <a:off x="1" y="5612525"/>
            <a:ext cx="7047185" cy="1245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038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завантаження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026" name="Picture 2" descr="При поводженні з домашньою твариною особа, яка її утримує, зобов’язана: - дбати про домашню тварину, забезпечити їй достатню кількість їжі та постійний доступ до води;  - надавати можливість домашній тварині здійснювати необхідні рухи, контактувати з собі подібними;  - забезпечити наявність намордника, повідка, що необхідні для здійснення вигулу домашньої тварини поза місцем її постійного утримання;  - забезпечити наявність на домашній тварині нашийника з ідентифікуючими позначками;  - забезпечувати своєчасне надання домашній тварині ветеринарних послуг (обстеження, лікування, щеплення тощо); - негайно повідомляти медичну або ветеринарну установу про випадки заподіяння домашньою твариною ушкоджень здоров’ю людині або іншим тваринам;      - запобігати неконтрольованому розмноженню домашніх тварин.  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0"/>
          <a:stretch/>
        </p:blipFill>
        <p:spPr bwMode="auto">
          <a:xfrm>
            <a:off x="228600" y="0"/>
            <a:ext cx="117348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244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245</Words>
  <Application>Microsoft Office PowerPoint</Application>
  <PresentationFormat>Произвольный</PresentationFormat>
  <Paragraphs>27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7</cp:revision>
  <dcterms:created xsi:type="dcterms:W3CDTF">2021-10-03T06:55:53Z</dcterms:created>
  <dcterms:modified xsi:type="dcterms:W3CDTF">2023-10-09T09:13:40Z</dcterms:modified>
</cp:coreProperties>
</file>