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5" r:id="rId8"/>
    <p:sldId id="262" r:id="rId9"/>
    <p:sldId id="263" r:id="rId10"/>
    <p:sldId id="264" r:id="rId11"/>
    <p:sldId id="266" r:id="rId12"/>
    <p:sldId id="267"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 d="1"/>
        <a:sy n="1" d="1"/>
      </p:scale>
      <p:origin x="0" y="0"/>
    </p:cViewPr>
  </p:notesTextViewPr>
  <p:sorterViewPr>
    <p:cViewPr>
      <p:scale>
        <a:sx n="100" d="100"/>
        <a:sy n="100" d="100"/>
      </p:scale>
      <p:origin x="0" y="6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1B6B6F09-B165-4DB5-9588-2B1909F513DD}" type="datetimeFigureOut">
              <a:rPr lang="ru-RU" smtClean="0"/>
              <a:t>08.12.2024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25A10D-42B4-4BA9-A23A-BC425CECE6FF}"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B6B6F09-B165-4DB5-9588-2B1909F513DD}" type="datetimeFigureOut">
              <a:rPr lang="ru-RU" smtClean="0"/>
              <a:t>08.12.2024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25A10D-42B4-4BA9-A23A-BC425CECE6FF}"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B6B6F09-B165-4DB5-9588-2B1909F513DD}" type="datetimeFigureOut">
              <a:rPr lang="ru-RU" smtClean="0"/>
              <a:t>08.12.2024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25A10D-42B4-4BA9-A23A-BC425CECE6FF}"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B6B6F09-B165-4DB5-9588-2B1909F513DD}" type="datetimeFigureOut">
              <a:rPr lang="ru-RU" smtClean="0"/>
              <a:t>08.12.2024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25A10D-42B4-4BA9-A23A-BC425CECE6FF}"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B6B6F09-B165-4DB5-9588-2B1909F513DD}" type="datetimeFigureOut">
              <a:rPr lang="ru-RU" smtClean="0"/>
              <a:t>08.12.2024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25A10D-42B4-4BA9-A23A-BC425CECE6FF}"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B6B6F09-B165-4DB5-9588-2B1909F513DD}" type="datetimeFigureOut">
              <a:rPr lang="ru-RU" smtClean="0"/>
              <a:t>08.12.2024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25A10D-42B4-4BA9-A23A-BC425CECE6FF}"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B6B6F09-B165-4DB5-9588-2B1909F513DD}" type="datetimeFigureOut">
              <a:rPr lang="ru-RU" smtClean="0"/>
              <a:t>08.12.2024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225A10D-42B4-4BA9-A23A-BC425CECE6FF}"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B6B6F09-B165-4DB5-9588-2B1909F513DD}" type="datetimeFigureOut">
              <a:rPr lang="ru-RU" smtClean="0"/>
              <a:t>08.12.2024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225A10D-42B4-4BA9-A23A-BC425CECE6FF}"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B6B6F09-B165-4DB5-9588-2B1909F513DD}" type="datetimeFigureOut">
              <a:rPr lang="ru-RU" smtClean="0"/>
              <a:t>08.12.2024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225A10D-42B4-4BA9-A23A-BC425CECE6FF}"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B6B6F09-B165-4DB5-9588-2B1909F513DD}" type="datetimeFigureOut">
              <a:rPr lang="ru-RU" smtClean="0"/>
              <a:t>08.12.2024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25A10D-42B4-4BA9-A23A-BC425CECE6FF}"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B6B6F09-B165-4DB5-9588-2B1909F513DD}" type="datetimeFigureOut">
              <a:rPr lang="ru-RU" smtClean="0"/>
              <a:t>08.12.2024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25A10D-42B4-4BA9-A23A-BC425CECE6FF}"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B6F09-B165-4DB5-9588-2B1909F513DD}" type="datetimeFigureOut">
              <a:rPr lang="ru-RU" smtClean="0"/>
              <a:t>08.12.2024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5A10D-42B4-4BA9-A23A-BC425CECE6FF}"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4544" y="-445740"/>
            <a:ext cx="7142644" cy="2276872"/>
          </a:xfrm>
        </p:spPr>
        <p:txBody>
          <a:bodyPr>
            <a:noAutofit/>
          </a:bodyPr>
          <a:lstStyle/>
          <a:p>
            <a:r>
              <a:rPr lang="ru-RU" sz="3200" b="1" dirty="0">
                <a:solidFill>
                  <a:schemeClr val="tx2"/>
                </a:solidFill>
                <a:latin typeface="Times New Roman" panose="02020603050405020304" pitchFamily="18" charset="0"/>
                <a:cs typeface="Times New Roman" panose="02020603050405020304" pitchFamily="18" charset="0"/>
              </a:rPr>
              <a:t>Урок </a:t>
            </a:r>
            <a:r>
              <a:rPr lang="ru-RU" sz="3200" b="1" dirty="0" err="1">
                <a:solidFill>
                  <a:schemeClr val="tx2"/>
                </a:solidFill>
                <a:latin typeface="Times New Roman" panose="02020603050405020304" pitchFamily="18" charset="0"/>
                <a:cs typeface="Times New Roman" panose="02020603050405020304" pitchFamily="18" charset="0"/>
              </a:rPr>
              <a:t>мужності</a:t>
            </a:r>
            <a:r>
              <a:rPr lang="ru-RU" sz="3200" b="1" dirty="0">
                <a:solidFill>
                  <a:schemeClr val="tx2"/>
                </a:solidFill>
                <a:latin typeface="Times New Roman" panose="02020603050405020304" pitchFamily="18" charset="0"/>
                <a:cs typeface="Times New Roman" panose="02020603050405020304" pitchFamily="18" charset="0"/>
              </a:rPr>
              <a:t> до Дня </a:t>
            </a:r>
            <a:r>
              <a:rPr lang="ru-RU" sz="3200" b="1" dirty="0" err="1">
                <a:solidFill>
                  <a:schemeClr val="tx2"/>
                </a:solidFill>
                <a:latin typeface="Times New Roman" panose="02020603050405020304" pitchFamily="18" charset="0"/>
                <a:cs typeface="Times New Roman" panose="02020603050405020304" pitchFamily="18" charset="0"/>
              </a:rPr>
              <a:t>Гідності</a:t>
            </a:r>
            <a:r>
              <a:rPr lang="ru-RU" sz="3200" b="1" dirty="0">
                <a:solidFill>
                  <a:schemeClr val="tx2"/>
                </a:solidFill>
                <a:latin typeface="Times New Roman" panose="02020603050405020304" pitchFamily="18" charset="0"/>
                <a:cs typeface="Times New Roman" panose="02020603050405020304" pitchFamily="18" charset="0"/>
              </a:rPr>
              <a:t> та </a:t>
            </a:r>
            <a:r>
              <a:rPr lang="ru-RU" sz="3200" b="1" dirty="0" err="1">
                <a:solidFill>
                  <a:schemeClr val="tx2"/>
                </a:solidFill>
                <a:latin typeface="Times New Roman" panose="02020603050405020304" pitchFamily="18" charset="0"/>
                <a:cs typeface="Times New Roman" panose="02020603050405020304" pitchFamily="18" charset="0"/>
              </a:rPr>
              <a:t>Свободи</a:t>
            </a:r>
            <a:r>
              <a:rPr lang="ru-RU" sz="3200" b="1" dirty="0">
                <a:solidFill>
                  <a:schemeClr val="tx2"/>
                </a:solidFill>
                <a:latin typeface="Times New Roman" panose="02020603050405020304" pitchFamily="18" charset="0"/>
                <a:cs typeface="Times New Roman" panose="02020603050405020304" pitchFamily="18" charset="0"/>
              </a:rPr>
              <a:t> «</a:t>
            </a:r>
            <a:r>
              <a:rPr lang="ru-RU" sz="3200" b="1" dirty="0" err="1">
                <a:solidFill>
                  <a:schemeClr val="tx2"/>
                </a:solidFill>
                <a:latin typeface="Times New Roman" panose="02020603050405020304" pitchFamily="18" charset="0"/>
                <a:cs typeface="Times New Roman" panose="02020603050405020304" pitchFamily="18" charset="0"/>
              </a:rPr>
              <a:t>Україна</a:t>
            </a:r>
            <a:r>
              <a:rPr lang="ru-RU" sz="3200" b="1" dirty="0">
                <a:solidFill>
                  <a:schemeClr val="tx2"/>
                </a:solidFill>
                <a:latin typeface="Times New Roman" panose="02020603050405020304" pitchFamily="18" charset="0"/>
                <a:cs typeface="Times New Roman" panose="02020603050405020304" pitchFamily="18" charset="0"/>
              </a:rPr>
              <a:t> – </a:t>
            </a:r>
            <a:r>
              <a:rPr lang="ru-RU" sz="3200" b="1" dirty="0" err="1">
                <a:solidFill>
                  <a:schemeClr val="tx2"/>
                </a:solidFill>
                <a:latin typeface="Times New Roman" panose="02020603050405020304" pitchFamily="18" charset="0"/>
                <a:cs typeface="Times New Roman" panose="02020603050405020304" pitchFamily="18" charset="0"/>
              </a:rPr>
              <a:t>країна</a:t>
            </a:r>
            <a:r>
              <a:rPr lang="ru-RU" sz="3200" b="1" dirty="0">
                <a:solidFill>
                  <a:schemeClr val="tx2"/>
                </a:solidFill>
                <a:latin typeface="Times New Roman" panose="02020603050405020304" pitchFamily="18" charset="0"/>
                <a:cs typeface="Times New Roman" panose="02020603050405020304" pitchFamily="18" charset="0"/>
              </a:rPr>
              <a:t> </a:t>
            </a:r>
            <a:r>
              <a:rPr lang="ru-RU" sz="3200" b="1" dirty="0" err="1">
                <a:solidFill>
                  <a:schemeClr val="tx2"/>
                </a:solidFill>
                <a:latin typeface="Times New Roman" panose="02020603050405020304" pitchFamily="18" charset="0"/>
                <a:cs typeface="Times New Roman" panose="02020603050405020304" pitchFamily="18" charset="0"/>
              </a:rPr>
              <a:t>нескорених</a:t>
            </a:r>
            <a:r>
              <a:rPr lang="ru-RU" sz="3200" b="1" dirty="0">
                <a:solidFill>
                  <a:schemeClr val="tx2"/>
                </a:solidFill>
                <a:latin typeface="Times New Roman" panose="02020603050405020304" pitchFamily="18" charset="0"/>
                <a:cs typeface="Times New Roman" panose="02020603050405020304" pitchFamily="18" charset="0"/>
              </a:rPr>
              <a:t>»</a:t>
            </a:r>
            <a:endParaRPr lang="ru-RU" sz="3200" dirty="0">
              <a:solidFill>
                <a:schemeClr val="tx2"/>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538690" y="6160368"/>
            <a:ext cx="6400800" cy="697632"/>
          </a:xfrm>
        </p:spPr>
        <p:txBody>
          <a:bodyPr>
            <a:normAutofit/>
          </a:bodyPr>
          <a:lstStyle/>
          <a:p>
            <a:r>
              <a:rPr lang="uk-UA" dirty="0"/>
              <a:t>«</a:t>
            </a:r>
            <a:endParaRPr lang="ru-RU" dirty="0"/>
          </a:p>
        </p:txBody>
      </p:sp>
      <p:pic>
        <p:nvPicPr>
          <p:cNvPr id="5" name="Picture 2" descr="День Гідності та Свободи на Буковині: програма заході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6" y="1412776"/>
            <a:ext cx="9136364" cy="5467215"/>
          </a:xfrm>
          <a:prstGeom prst="rect">
            <a:avLst/>
          </a:prstGeom>
          <a:noFill/>
          <a:extLst>
            <a:ext uri="{909E8E84-426E-40DD-AFC4-6F175D3DCCD1}">
              <a14:hiddenFill xmlns:a14="http://schemas.microsoft.com/office/drawing/2010/main">
                <a:solidFill>
                  <a:srgbClr val="FFFFFF"/>
                </a:solidFill>
              </a14:hiddenFill>
            </a:ext>
          </a:extLst>
        </p:spPr>
      </p:pic>
      <p:pic>
        <p:nvPicPr>
          <p:cNvPr id="4" name="Ukrainskie_-_Pline_kacha.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668344" y="692696"/>
            <a:ext cx="609600" cy="609600"/>
          </a:xfrm>
          <a:prstGeom prst="rect">
            <a:avLst/>
          </a:prstGeom>
        </p:spPr>
      </p:pic>
      <p:sp>
        <p:nvSpPr>
          <p:cNvPr id="6" name="TextBox 5">
            <a:extLst>
              <a:ext uri="{FF2B5EF4-FFF2-40B4-BE49-F238E27FC236}">
                <a16:creationId xmlns:a16="http://schemas.microsoft.com/office/drawing/2014/main" id="{A693B872-F609-466F-A3A4-005D6C1AECFF}"/>
              </a:ext>
            </a:extLst>
          </p:cNvPr>
          <p:cNvSpPr txBox="1"/>
          <p:nvPr/>
        </p:nvSpPr>
        <p:spPr>
          <a:xfrm>
            <a:off x="5652120" y="4869160"/>
            <a:ext cx="3384376" cy="707886"/>
          </a:xfrm>
          <a:prstGeom prst="rect">
            <a:avLst/>
          </a:prstGeom>
          <a:noFill/>
        </p:spPr>
        <p:txBody>
          <a:bodyPr wrap="square" rtlCol="0">
            <a:spAutoFit/>
          </a:bodyPr>
          <a:lstStyle/>
          <a:p>
            <a:r>
              <a:rPr lang="uk-UA" sz="2000" dirty="0">
                <a:latin typeface="Times New Roman" panose="02020603050405020304" pitchFamily="18" charset="0"/>
                <a:cs typeface="Times New Roman" panose="02020603050405020304" pitchFamily="18" charset="0"/>
              </a:rPr>
              <a:t>Урок підготувала вчитель-дефектолог : </a:t>
            </a:r>
            <a:r>
              <a:rPr lang="uk-UA" sz="2000" dirty="0" err="1">
                <a:latin typeface="Times New Roman" panose="02020603050405020304" pitchFamily="18" charset="0"/>
                <a:cs typeface="Times New Roman" panose="02020603050405020304" pitchFamily="18" charset="0"/>
              </a:rPr>
              <a:t>Красницька</a:t>
            </a:r>
            <a:r>
              <a:rPr lang="uk-UA" sz="2000" dirty="0">
                <a:latin typeface="Times New Roman" panose="02020603050405020304" pitchFamily="18" charset="0"/>
                <a:cs typeface="Times New Roman" panose="02020603050405020304" pitchFamily="18" charset="0"/>
              </a:rPr>
              <a:t> О.І.</a:t>
            </a:r>
            <a:endParaRPr lang="ru-RU" sz="20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advTm="7185">
        <p14:vortex dir="r"/>
      </p:transition>
    </mc:Choice>
    <mc:Fallback xmlns="">
      <p:transition spd="slow" advTm="71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17" repeatCount="indefinite" fill="remove"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92696"/>
            <a:ext cx="7236296" cy="1143000"/>
          </a:xfrm>
        </p:spPr>
        <p:txBody>
          <a:bodyPr>
            <a:noAutofit/>
          </a:bodyPr>
          <a:lstStyle/>
          <a:p>
            <a:r>
              <a:rPr lang="ru-RU" sz="2400" b="1" dirty="0"/>
              <a:t>Метою </a:t>
            </a:r>
            <a:r>
              <a:rPr lang="ru-RU" sz="2400" b="1" dirty="0" err="1"/>
              <a:t>запровадження</a:t>
            </a:r>
            <a:r>
              <a:rPr lang="ru-RU" sz="2400" b="1" dirty="0"/>
              <a:t> </a:t>
            </a:r>
            <a:r>
              <a:rPr lang="ru-RU" sz="2400" b="1" dirty="0" err="1"/>
              <a:t>пам’ятної</a:t>
            </a:r>
            <a:r>
              <a:rPr lang="ru-RU" sz="2400" b="1" dirty="0"/>
              <a:t> </a:t>
            </a:r>
            <a:r>
              <a:rPr lang="ru-RU" sz="2400" b="1" dirty="0" err="1"/>
              <a:t>дати</a:t>
            </a:r>
            <a:r>
              <a:rPr lang="ru-RU" sz="2400" b="1" dirty="0"/>
              <a:t> є </a:t>
            </a:r>
            <a:r>
              <a:rPr lang="ru-RU" sz="2400" b="1" dirty="0" err="1"/>
              <a:t>утвердження</a:t>
            </a:r>
            <a:r>
              <a:rPr lang="ru-RU" sz="2400" b="1" dirty="0"/>
              <a:t> в </a:t>
            </a:r>
            <a:r>
              <a:rPr lang="ru-RU" sz="2400" b="1" dirty="0" err="1"/>
              <a:t>Україні</a:t>
            </a:r>
            <a:r>
              <a:rPr lang="ru-RU" sz="2400" b="1" dirty="0"/>
              <a:t> </a:t>
            </a:r>
            <a:r>
              <a:rPr lang="ru-RU" sz="2400" b="1" dirty="0" err="1"/>
              <a:t>ідеалів</a:t>
            </a:r>
            <a:r>
              <a:rPr lang="ru-RU" sz="2400" b="1" dirty="0"/>
              <a:t> </a:t>
            </a:r>
            <a:r>
              <a:rPr lang="ru-RU" sz="2400" b="1" dirty="0" err="1"/>
              <a:t>свободи</a:t>
            </a:r>
            <a:r>
              <a:rPr lang="ru-RU" sz="2400" b="1" dirty="0"/>
              <a:t> і </a:t>
            </a:r>
            <a:r>
              <a:rPr lang="ru-RU" sz="2400" b="1" dirty="0" err="1"/>
              <a:t>демократії</a:t>
            </a:r>
            <a:r>
              <a:rPr lang="ru-RU" sz="2400" b="1" dirty="0"/>
              <a:t>, </a:t>
            </a:r>
            <a:r>
              <a:rPr lang="ru-RU" sz="2400" b="1" dirty="0" err="1"/>
              <a:t>вшанування</a:t>
            </a:r>
            <a:r>
              <a:rPr lang="ru-RU" sz="2400" b="1" dirty="0"/>
              <a:t> </a:t>
            </a:r>
            <a:r>
              <a:rPr lang="ru-RU" sz="2400" b="1" dirty="0" err="1"/>
              <a:t>патріотизму</a:t>
            </a:r>
            <a:r>
              <a:rPr lang="ru-RU" sz="2400" b="1" dirty="0"/>
              <a:t> й </a:t>
            </a:r>
            <a:r>
              <a:rPr lang="ru-RU" sz="2400" b="1" dirty="0" err="1"/>
              <a:t>мужності</a:t>
            </a:r>
            <a:r>
              <a:rPr lang="ru-RU" sz="2400" b="1" dirty="0"/>
              <a:t> </a:t>
            </a:r>
            <a:r>
              <a:rPr lang="ru-RU" sz="2400" b="1" dirty="0" err="1"/>
              <a:t>громадян</a:t>
            </a:r>
            <a:r>
              <a:rPr lang="ru-RU" sz="2400" b="1" dirty="0"/>
              <a:t>, </a:t>
            </a:r>
            <a:r>
              <a:rPr lang="ru-RU" sz="2400" b="1" dirty="0" err="1"/>
              <a:t>які</a:t>
            </a:r>
            <a:r>
              <a:rPr lang="ru-RU" sz="2400" b="1" dirty="0"/>
              <a:t> стали на </a:t>
            </a:r>
            <a:r>
              <a:rPr lang="ru-RU" sz="2400" b="1" dirty="0" err="1"/>
              <a:t>захист</a:t>
            </a:r>
            <a:r>
              <a:rPr lang="ru-RU" sz="2400" b="1" dirty="0"/>
              <a:t> </a:t>
            </a:r>
            <a:r>
              <a:rPr lang="ru-RU" sz="2400" b="1" dirty="0" err="1"/>
              <a:t>демократичних</a:t>
            </a:r>
            <a:r>
              <a:rPr lang="ru-RU" sz="2400" b="1" dirty="0"/>
              <a:t> </a:t>
            </a:r>
            <a:r>
              <a:rPr lang="ru-RU" sz="2400" b="1" dirty="0" err="1"/>
              <a:t>цінностей</a:t>
            </a:r>
            <a:r>
              <a:rPr lang="ru-RU" sz="2400" b="1" dirty="0"/>
              <a:t>, прав і свобод </a:t>
            </a:r>
            <a:r>
              <a:rPr lang="ru-RU" sz="2400" b="1" dirty="0" err="1"/>
              <a:t>людини</a:t>
            </a:r>
            <a:r>
              <a:rPr lang="ru-RU" sz="2400" b="1" dirty="0"/>
              <a:t>, </a:t>
            </a:r>
            <a:r>
              <a:rPr lang="ru-RU" sz="2400" b="1" dirty="0" err="1"/>
              <a:t>національних</a:t>
            </a:r>
            <a:r>
              <a:rPr lang="ru-RU" sz="2400" b="1" dirty="0"/>
              <a:t> </a:t>
            </a:r>
            <a:r>
              <a:rPr lang="ru-RU" sz="2400" b="1" dirty="0" err="1"/>
              <a:t>інтересів</a:t>
            </a:r>
            <a:r>
              <a:rPr lang="ru-RU" sz="2400" b="1" dirty="0"/>
              <a:t> </a:t>
            </a:r>
            <a:r>
              <a:rPr lang="ru-RU" sz="2400" b="1" dirty="0" err="1"/>
              <a:t>держави</a:t>
            </a:r>
            <a:r>
              <a:rPr lang="ru-RU" sz="2400" b="1" dirty="0"/>
              <a:t> та </a:t>
            </a:r>
            <a:r>
              <a:rPr lang="ru-RU" sz="2400" b="1" dirty="0" err="1"/>
              <a:t>її</a:t>
            </a:r>
            <a:r>
              <a:rPr lang="ru-RU" sz="2400" b="1" dirty="0"/>
              <a:t> </a:t>
            </a:r>
            <a:r>
              <a:rPr lang="ru-RU" sz="2400" b="1" dirty="0" err="1"/>
              <a:t>європейського</a:t>
            </a:r>
            <a:r>
              <a:rPr lang="ru-RU" sz="2400" b="1" dirty="0"/>
              <a:t> </a:t>
            </a:r>
            <a:r>
              <a:rPr lang="ru-RU" sz="2400" b="1" dirty="0" err="1"/>
              <a:t>вибору</a:t>
            </a:r>
            <a:r>
              <a:rPr lang="ru-RU" sz="2400" b="1" dirty="0"/>
              <a:t>. </a:t>
            </a:r>
          </a:p>
        </p:txBody>
      </p:sp>
      <p:pic>
        <p:nvPicPr>
          <p:cNvPr id="4" name="Picture 2" descr="21 листопада День Гідності та Свободи » Слово і Діл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518255"/>
            <a:ext cx="6552728" cy="43397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1095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21 листопада 2020 року – день Гідності і Свободи в Україні | Відокремлений  структурний підрозділ &amp;quot;Хорольський агропромисловий фаховий коледж  Полтавської державної аграрної академії&amp;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3622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Tm="17502">
        <p:split orient="vert"/>
      </p:transition>
    </mc:Choice>
    <mc:Fallback xmlns="">
      <p:transition spd="slow" advTm="1750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fltVal val="0"/>
                                          </p:val>
                                        </p:tav>
                                        <p:tav tm="100000">
                                          <p:val>
                                            <p:strVal val="#ppt_w"/>
                                          </p:val>
                                        </p:tav>
                                      </p:tavLst>
                                    </p:anim>
                                    <p:anim calcmode="lin" valueType="num">
                                      <p:cBhvr>
                                        <p:cTn id="8" dur="1000" fill="hold"/>
                                        <p:tgtEl>
                                          <p:spTgt spid="11268"/>
                                        </p:tgtEl>
                                        <p:attrNameLst>
                                          <p:attrName>ppt_h</p:attrName>
                                        </p:attrNameLst>
                                      </p:cBhvr>
                                      <p:tavLst>
                                        <p:tav tm="0">
                                          <p:val>
                                            <p:fltVal val="0"/>
                                          </p:val>
                                        </p:tav>
                                        <p:tav tm="100000">
                                          <p:val>
                                            <p:strVal val="#ppt_h"/>
                                          </p:val>
                                        </p:tav>
                                      </p:tavLst>
                                    </p:anim>
                                    <p:anim calcmode="lin" valueType="num">
                                      <p:cBhvr>
                                        <p:cTn id="9" dur="1000" fill="hold"/>
                                        <p:tgtEl>
                                          <p:spTgt spid="11268"/>
                                        </p:tgtEl>
                                        <p:attrNameLst>
                                          <p:attrName>style.rotation</p:attrName>
                                        </p:attrNameLst>
                                      </p:cBhvr>
                                      <p:tavLst>
                                        <p:tav tm="0">
                                          <p:val>
                                            <p:fltVal val="90"/>
                                          </p:val>
                                        </p:tav>
                                        <p:tav tm="100000">
                                          <p:val>
                                            <p:fltVal val="0"/>
                                          </p:val>
                                        </p:tav>
                                      </p:tavLst>
                                    </p:anim>
                                    <p:animEffect transition="in" filter="fade">
                                      <p:cBhvr>
                                        <p:cTn id="10" dur="1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45F6DC-95AB-4AEC-B5D8-FE67697AE3B0}"/>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407D13EE-5B0E-47CB-8570-F7567C16E8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237"/>
            <a:ext cx="9143999" cy="6860628"/>
          </a:xfrm>
        </p:spPr>
      </p:pic>
      <p:pic>
        <p:nvPicPr>
          <p:cNvPr id="7" name="Рисунок 6">
            <a:extLst>
              <a:ext uri="{FF2B5EF4-FFF2-40B4-BE49-F238E27FC236}">
                <a16:creationId xmlns:a16="http://schemas.microsoft.com/office/drawing/2014/main" id="{EE87CD78-2F76-4169-8677-BC92B2238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996952"/>
            <a:ext cx="4932040" cy="3699030"/>
          </a:xfrm>
          <a:prstGeom prst="rect">
            <a:avLst/>
          </a:prstGeom>
        </p:spPr>
      </p:pic>
    </p:spTree>
    <p:extLst>
      <p:ext uri="{BB962C8B-B14F-4D97-AF65-F5344CB8AC3E}">
        <p14:creationId xmlns:p14="http://schemas.microsoft.com/office/powerpoint/2010/main" val="2722540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457" y="980728"/>
            <a:ext cx="7056784" cy="1143000"/>
          </a:xfrm>
        </p:spPr>
        <p:txBody>
          <a:bodyPr>
            <a:noAutofit/>
          </a:bodyPr>
          <a:lstStyle/>
          <a:p>
            <a:r>
              <a:rPr lang="ru-RU" sz="2800" b="1" dirty="0"/>
              <a:t>    21 листопада в </a:t>
            </a:r>
            <a:r>
              <a:rPr lang="ru-RU" sz="2800" b="1" dirty="0" err="1"/>
              <a:t>Україні</a:t>
            </a:r>
            <a:r>
              <a:rPr lang="ru-RU" sz="2800" b="1" dirty="0"/>
              <a:t> </a:t>
            </a:r>
            <a:r>
              <a:rPr lang="ru-RU" sz="2800" b="1" dirty="0" err="1"/>
              <a:t>відзначається</a:t>
            </a:r>
            <a:r>
              <a:rPr lang="ru-RU" sz="2800" b="1" dirty="0"/>
              <a:t> День </a:t>
            </a:r>
            <a:r>
              <a:rPr lang="ru-RU" sz="2800" b="1" dirty="0" err="1"/>
              <a:t>Гідності</a:t>
            </a:r>
            <a:r>
              <a:rPr lang="ru-RU" sz="2800" b="1" dirty="0"/>
              <a:t> та </a:t>
            </a:r>
            <a:r>
              <a:rPr lang="ru-RU" sz="2800" b="1" dirty="0" err="1"/>
              <a:t>Свободи</a:t>
            </a:r>
            <a:r>
              <a:rPr lang="ru-RU" sz="2800" b="1" dirty="0"/>
              <a:t>. </a:t>
            </a:r>
            <a:r>
              <a:rPr lang="ru-RU" sz="2800" b="1" dirty="0" err="1"/>
              <a:t>Цього</a:t>
            </a:r>
            <a:r>
              <a:rPr lang="ru-RU" sz="2800" b="1" dirty="0"/>
              <a:t> дня, з </a:t>
            </a:r>
            <a:r>
              <a:rPr lang="ru-RU" sz="2800" b="1" dirty="0" err="1"/>
              <a:t>інтервалом</a:t>
            </a:r>
            <a:r>
              <a:rPr lang="ru-RU" sz="2800" b="1" dirty="0"/>
              <a:t> у </a:t>
            </a:r>
            <a:r>
              <a:rPr lang="ru-RU" sz="2800" b="1" dirty="0" err="1"/>
              <a:t>дев’ять</a:t>
            </a:r>
            <a:r>
              <a:rPr lang="ru-RU" sz="2800" b="1" dirty="0"/>
              <a:t> </a:t>
            </a:r>
            <a:r>
              <a:rPr lang="ru-RU" sz="2800" b="1" dirty="0" err="1"/>
              <a:t>років</a:t>
            </a:r>
            <a:r>
              <a:rPr lang="ru-RU" sz="2800" b="1" dirty="0"/>
              <a:t>, </a:t>
            </a:r>
            <a:r>
              <a:rPr lang="ru-RU" sz="2800" b="1" dirty="0" err="1"/>
              <a:t>розпочалися</a:t>
            </a:r>
            <a:r>
              <a:rPr lang="ru-RU" sz="2800" b="1" dirty="0"/>
              <a:t> </a:t>
            </a:r>
            <a:r>
              <a:rPr lang="ru-RU" sz="2800" b="1" dirty="0" err="1"/>
              <a:t>дві</a:t>
            </a:r>
            <a:r>
              <a:rPr lang="ru-RU" sz="2800" b="1" dirty="0"/>
              <a:t> </a:t>
            </a:r>
            <a:r>
              <a:rPr lang="ru-RU" sz="2800" b="1" dirty="0" err="1"/>
              <a:t>доленосні</a:t>
            </a:r>
            <a:r>
              <a:rPr lang="ru-RU" sz="2800" b="1" dirty="0"/>
              <a:t> для </a:t>
            </a:r>
            <a:r>
              <a:rPr lang="ru-RU" sz="2800" b="1" dirty="0" err="1"/>
              <a:t>сучасної</a:t>
            </a:r>
            <a:r>
              <a:rPr lang="ru-RU" sz="2800" b="1" dirty="0"/>
              <a:t> </a:t>
            </a:r>
            <a:r>
              <a:rPr lang="ru-RU" sz="2800" b="1" dirty="0" err="1"/>
              <a:t>України</a:t>
            </a:r>
            <a:r>
              <a:rPr lang="ru-RU" sz="2800" b="1" dirty="0"/>
              <a:t> </a:t>
            </a:r>
            <a:r>
              <a:rPr lang="ru-RU" sz="2800" b="1" dirty="0" err="1"/>
              <a:t>події</a:t>
            </a:r>
            <a:r>
              <a:rPr lang="ru-RU" sz="2800" b="1" dirty="0"/>
              <a:t>: </a:t>
            </a:r>
            <a:r>
              <a:rPr lang="ru-RU" sz="2800" b="1" dirty="0" err="1"/>
              <a:t>Помаранчева</a:t>
            </a:r>
            <a:r>
              <a:rPr lang="ru-RU" sz="2800" b="1" dirty="0"/>
              <a:t> </a:t>
            </a:r>
            <a:r>
              <a:rPr lang="ru-RU" sz="2800" b="1" dirty="0" err="1"/>
              <a:t>революція</a:t>
            </a:r>
            <a:r>
              <a:rPr lang="ru-RU" sz="2800" b="1" dirty="0"/>
              <a:t> 2004-го та </a:t>
            </a:r>
            <a:r>
              <a:rPr lang="ru-RU" sz="2800" b="1" dirty="0" err="1"/>
              <a:t>революція</a:t>
            </a:r>
            <a:r>
              <a:rPr lang="ru-RU" sz="2800" b="1" dirty="0"/>
              <a:t> </a:t>
            </a:r>
            <a:r>
              <a:rPr lang="ru-RU" sz="2800" b="1" dirty="0" err="1"/>
              <a:t>Гідності</a:t>
            </a:r>
            <a:r>
              <a:rPr lang="ru-RU" sz="2800" b="1" dirty="0"/>
              <a:t> 2013-го. </a:t>
            </a:r>
            <a:endParaRPr lang="ru-RU" sz="2800" dirty="0"/>
          </a:p>
        </p:txBody>
      </p:sp>
      <p:pic>
        <p:nvPicPr>
          <p:cNvPr id="1026" name="Picture 2" descr="https://uinp.gov.ua/storage/app/public/uploads/2019-11-20/12/rJ315742448754Wp.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212976"/>
            <a:ext cx="6865132" cy="34325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10116">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916832"/>
            <a:ext cx="7128792" cy="1143000"/>
          </a:xfrm>
        </p:spPr>
        <p:txBody>
          <a:bodyPr>
            <a:normAutofit fontScale="90000"/>
          </a:bodyPr>
          <a:lstStyle/>
          <a:p>
            <a:r>
              <a:rPr lang="ru-RU" sz="2700" b="1" dirty="0" err="1"/>
              <a:t>Під</a:t>
            </a:r>
            <a:r>
              <a:rPr lang="ru-RU" sz="2700" b="1" dirty="0"/>
              <a:t> час </a:t>
            </a:r>
            <a:r>
              <a:rPr lang="ru-RU" sz="2700" b="1" dirty="0" err="1"/>
              <a:t>президентських</a:t>
            </a:r>
            <a:r>
              <a:rPr lang="ru-RU" sz="2700" b="1" dirty="0"/>
              <a:t> </a:t>
            </a:r>
            <a:r>
              <a:rPr lang="ru-RU" sz="2700" b="1" dirty="0" err="1"/>
              <a:t>виборів</a:t>
            </a:r>
            <a:r>
              <a:rPr lang="ru-RU" sz="2700" b="1" dirty="0"/>
              <a:t> 2004-го року </a:t>
            </a:r>
            <a:r>
              <a:rPr lang="ru-RU" sz="2700" b="1" dirty="0" err="1"/>
              <a:t>здійнялися</a:t>
            </a:r>
            <a:r>
              <a:rPr lang="ru-RU" sz="2700" b="1" dirty="0"/>
              <a:t> </a:t>
            </a:r>
            <a:r>
              <a:rPr lang="ru-RU" sz="2700" b="1" dirty="0" err="1"/>
              <a:t>акції</a:t>
            </a:r>
            <a:r>
              <a:rPr lang="ru-RU" sz="2700" b="1" dirty="0"/>
              <a:t> протесту. За </a:t>
            </a:r>
            <a:r>
              <a:rPr lang="ru-RU" sz="2700" b="1" dirty="0" err="1"/>
              <a:t>попередніми</a:t>
            </a:r>
            <a:r>
              <a:rPr lang="ru-RU" sz="2700" b="1" dirty="0"/>
              <a:t> результатами другого туру, </a:t>
            </a:r>
            <a:r>
              <a:rPr lang="ru-RU" sz="2700" b="1" dirty="0" err="1"/>
              <a:t>оголошеними</a:t>
            </a:r>
            <a:r>
              <a:rPr lang="ru-RU" sz="2700" b="1" dirty="0"/>
              <a:t> 21 листопада Центральною </a:t>
            </a:r>
            <a:r>
              <a:rPr lang="ru-RU" sz="2700" b="1" dirty="0" err="1"/>
              <a:t>виборчою</a:t>
            </a:r>
            <a:r>
              <a:rPr lang="ru-RU" sz="2700" b="1" dirty="0"/>
              <a:t> </a:t>
            </a:r>
            <a:r>
              <a:rPr lang="ru-RU" sz="2700" b="1" dirty="0" err="1"/>
              <a:t>комісією</a:t>
            </a:r>
            <a:r>
              <a:rPr lang="ru-RU" sz="2700" b="1" dirty="0"/>
              <a:t>, перемогу в </a:t>
            </a:r>
            <a:r>
              <a:rPr lang="ru-RU" sz="2700" b="1" dirty="0" err="1"/>
              <a:t>президентських</a:t>
            </a:r>
            <a:r>
              <a:rPr lang="ru-RU" sz="2700" b="1" dirty="0"/>
              <a:t> перегонах </a:t>
            </a:r>
            <a:r>
              <a:rPr lang="ru-RU" sz="2700" b="1" dirty="0" err="1"/>
              <a:t>здобув</a:t>
            </a:r>
            <a:r>
              <a:rPr lang="ru-RU" sz="2700" b="1" dirty="0"/>
              <a:t> </a:t>
            </a:r>
            <a:r>
              <a:rPr lang="ru-RU" sz="2700" b="1" dirty="0" err="1"/>
              <a:t>Віктор</a:t>
            </a:r>
            <a:r>
              <a:rPr lang="ru-RU" sz="2700" b="1" dirty="0"/>
              <a:t> Янукович. </a:t>
            </a:r>
            <a:r>
              <a:rPr lang="ru-RU" sz="2700" b="1" dirty="0" err="1"/>
              <a:t>Масові</a:t>
            </a:r>
            <a:r>
              <a:rPr lang="ru-RU" sz="2700" b="1" dirty="0"/>
              <a:t> та </a:t>
            </a:r>
            <a:r>
              <a:rPr lang="ru-RU" sz="2700" b="1" dirty="0" err="1"/>
              <a:t>брутальні</a:t>
            </a:r>
            <a:r>
              <a:rPr lang="ru-RU" sz="2700" b="1" dirty="0"/>
              <a:t> </a:t>
            </a:r>
            <a:r>
              <a:rPr lang="ru-RU" sz="2700" b="1" dirty="0" err="1"/>
              <a:t>фальсифікації</a:t>
            </a:r>
            <a:r>
              <a:rPr lang="ru-RU" sz="2700" b="1" dirty="0"/>
              <a:t> </a:t>
            </a:r>
            <a:r>
              <a:rPr lang="ru-RU" sz="2700" b="1" dirty="0" err="1"/>
              <a:t>під</a:t>
            </a:r>
            <a:r>
              <a:rPr lang="ru-RU" sz="2700" b="1" dirty="0"/>
              <a:t> час </a:t>
            </a:r>
            <a:r>
              <a:rPr lang="ru-RU" sz="2700" b="1" dirty="0" err="1"/>
              <a:t>голосування</a:t>
            </a:r>
            <a:r>
              <a:rPr lang="ru-RU" sz="2700" b="1" dirty="0"/>
              <a:t> та </a:t>
            </a:r>
            <a:r>
              <a:rPr lang="ru-RU" sz="2700" b="1" dirty="0" err="1"/>
              <a:t>підрахунку</a:t>
            </a:r>
            <a:r>
              <a:rPr lang="ru-RU" sz="2700" b="1" dirty="0"/>
              <a:t> </a:t>
            </a:r>
            <a:r>
              <a:rPr lang="ru-RU" sz="2700" b="1" dirty="0" err="1"/>
              <a:t>голосів</a:t>
            </a:r>
            <a:r>
              <a:rPr lang="ru-RU" sz="2700" b="1" dirty="0"/>
              <a:t> </a:t>
            </a:r>
            <a:r>
              <a:rPr lang="ru-RU" sz="2700" b="1" dirty="0" err="1"/>
              <a:t>збурили</a:t>
            </a:r>
            <a:r>
              <a:rPr lang="ru-RU" sz="2700" b="1" dirty="0"/>
              <a:t> </a:t>
            </a:r>
            <a:r>
              <a:rPr lang="ru-RU" sz="2700" b="1" dirty="0" err="1"/>
              <a:t>українське</a:t>
            </a:r>
            <a:r>
              <a:rPr lang="ru-RU" sz="2700" b="1" dirty="0"/>
              <a:t> </a:t>
            </a:r>
            <a:r>
              <a:rPr lang="ru-RU" sz="2700" b="1" dirty="0" err="1"/>
              <a:t>суспільство</a:t>
            </a:r>
            <a:r>
              <a:rPr lang="ru-RU" sz="2700" b="1" dirty="0"/>
              <a:t>.</a:t>
            </a:r>
            <a:r>
              <a:rPr lang="ru-RU" sz="3100" dirty="0"/>
              <a:t>  </a:t>
            </a:r>
            <a:r>
              <a:rPr lang="ru-RU" dirty="0"/>
              <a:t/>
            </a:r>
            <a:br>
              <a:rPr lang="ru-RU" dirty="0"/>
            </a:br>
            <a:r>
              <a:rPr lang="ru-RU" dirty="0"/>
              <a:t/>
            </a:r>
            <a:br>
              <a:rPr lang="ru-RU" dirty="0"/>
            </a:br>
            <a:endParaRPr lang="ru-RU" dirty="0"/>
          </a:p>
        </p:txBody>
      </p:sp>
      <p:pic>
        <p:nvPicPr>
          <p:cNvPr id="2052" name="Picture 4" descr="Україна відзначає День Гідності та Свобод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428999"/>
            <a:ext cx="6000750" cy="3429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1313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68760"/>
            <a:ext cx="7380312" cy="1143000"/>
          </a:xfrm>
        </p:spPr>
        <p:txBody>
          <a:bodyPr>
            <a:noAutofit/>
          </a:bodyPr>
          <a:lstStyle/>
          <a:p>
            <a:r>
              <a:rPr lang="ru-RU" sz="2400" b="1" dirty="0" err="1"/>
              <a:t>Прихильники</a:t>
            </a:r>
            <a:r>
              <a:rPr lang="ru-RU" sz="2400" b="1" dirty="0"/>
              <a:t> </a:t>
            </a:r>
            <a:r>
              <a:rPr lang="ru-RU" sz="2400" b="1" dirty="0" err="1"/>
              <a:t>опозиційного</a:t>
            </a:r>
            <a:r>
              <a:rPr lang="ru-RU" sz="2400" b="1" dirty="0"/>
              <a:t> кандидата – </a:t>
            </a:r>
            <a:r>
              <a:rPr lang="ru-RU" sz="2400" b="1" dirty="0" err="1"/>
              <a:t>Віктора</a:t>
            </a:r>
            <a:r>
              <a:rPr lang="ru-RU" sz="2400" b="1" dirty="0"/>
              <a:t> </a:t>
            </a:r>
            <a:r>
              <a:rPr lang="ru-RU" sz="2400" b="1" dirty="0" err="1"/>
              <a:t>Ющенка</a:t>
            </a:r>
            <a:r>
              <a:rPr lang="ru-RU" sz="2400" b="1" dirty="0"/>
              <a:t>, 22 листопада </a:t>
            </a:r>
            <a:r>
              <a:rPr lang="ru-RU" sz="2400" b="1" dirty="0" err="1"/>
              <a:t>вийшли</a:t>
            </a:r>
            <a:r>
              <a:rPr lang="ru-RU" sz="2400" b="1" dirty="0"/>
              <a:t> на </a:t>
            </a:r>
            <a:r>
              <a:rPr lang="ru-RU" sz="2400" b="1" dirty="0" err="1"/>
              <a:t>мітинги</a:t>
            </a:r>
            <a:r>
              <a:rPr lang="ru-RU" sz="2400" b="1" dirty="0"/>
              <a:t> </a:t>
            </a:r>
            <a:r>
              <a:rPr lang="ru-RU" sz="2400" b="1" dirty="0" err="1"/>
              <a:t>незгоди</a:t>
            </a:r>
            <a:r>
              <a:rPr lang="ru-RU" sz="2400" b="1" dirty="0"/>
              <a:t>. </a:t>
            </a:r>
            <a:r>
              <a:rPr lang="ru-RU" sz="2400" b="1" dirty="0" err="1"/>
              <a:t>Протестний</a:t>
            </a:r>
            <a:r>
              <a:rPr lang="ru-RU" sz="2400" b="1" dirty="0"/>
              <a:t> </a:t>
            </a:r>
            <a:r>
              <a:rPr lang="ru-RU" sz="2400" b="1" dirty="0" err="1"/>
              <a:t>рух</a:t>
            </a:r>
            <a:r>
              <a:rPr lang="ru-RU" sz="2400" b="1" dirty="0"/>
              <a:t> </a:t>
            </a:r>
            <a:r>
              <a:rPr lang="ru-RU" sz="2400" b="1" dirty="0" err="1"/>
              <a:t>охопив</a:t>
            </a:r>
            <a:r>
              <a:rPr lang="ru-RU" sz="2400" b="1" dirty="0"/>
              <a:t> </a:t>
            </a:r>
            <a:r>
              <a:rPr lang="ru-RU" sz="2400" b="1" dirty="0" err="1"/>
              <a:t>найбільші</a:t>
            </a:r>
            <a:r>
              <a:rPr lang="ru-RU" sz="2400" b="1" dirty="0"/>
              <a:t> </a:t>
            </a:r>
            <a:r>
              <a:rPr lang="ru-RU" sz="2400" b="1" dirty="0" err="1"/>
              <a:t>міста</a:t>
            </a:r>
            <a:r>
              <a:rPr lang="ru-RU" sz="2400" b="1" dirty="0"/>
              <a:t> </a:t>
            </a:r>
            <a:r>
              <a:rPr lang="ru-RU" sz="2400" b="1" dirty="0" err="1"/>
              <a:t>України</a:t>
            </a:r>
            <a:r>
              <a:rPr lang="ru-RU" sz="2400" b="1" dirty="0"/>
              <a:t>, а центром став Майдан </a:t>
            </a:r>
            <a:r>
              <a:rPr lang="ru-RU" sz="2400" b="1" dirty="0" err="1"/>
              <a:t>Незалежності</a:t>
            </a:r>
            <a:r>
              <a:rPr lang="ru-RU" sz="2400" b="1" dirty="0"/>
              <a:t> у </a:t>
            </a:r>
            <a:r>
              <a:rPr lang="ru-RU" sz="2400" b="1" dirty="0" err="1"/>
              <a:t>Києві</a:t>
            </a:r>
            <a:r>
              <a:rPr lang="ru-RU" sz="2400" b="1" dirty="0"/>
              <a:t>. </a:t>
            </a:r>
            <a:r>
              <a:rPr lang="ru-RU" sz="2400" b="1" dirty="0" err="1"/>
              <a:t>Внаслідок</a:t>
            </a:r>
            <a:r>
              <a:rPr lang="ru-RU" sz="2400" b="1" dirty="0"/>
              <a:t> </a:t>
            </a:r>
            <a:r>
              <a:rPr lang="ru-RU" sz="2400" b="1" dirty="0" err="1"/>
              <a:t>цих</a:t>
            </a:r>
            <a:r>
              <a:rPr lang="ru-RU" sz="2400" b="1" dirty="0"/>
              <a:t> </a:t>
            </a:r>
            <a:r>
              <a:rPr lang="ru-RU" sz="2400" b="1" dirty="0" err="1"/>
              <a:t>подій</a:t>
            </a:r>
            <a:r>
              <a:rPr lang="ru-RU" sz="2400" b="1" dirty="0"/>
              <a:t> </a:t>
            </a:r>
            <a:r>
              <a:rPr lang="ru-RU" sz="2400" b="1" dirty="0" err="1"/>
              <a:t>відбувся</a:t>
            </a:r>
            <a:r>
              <a:rPr lang="ru-RU" sz="2400" b="1" dirty="0"/>
              <a:t> </a:t>
            </a:r>
            <a:r>
              <a:rPr lang="ru-RU" sz="2400" b="1" dirty="0" err="1"/>
              <a:t>повторний</a:t>
            </a:r>
            <a:r>
              <a:rPr lang="ru-RU" sz="2400" b="1" dirty="0"/>
              <a:t> </a:t>
            </a:r>
            <a:r>
              <a:rPr lang="ru-RU" sz="2400" b="1" dirty="0" err="1"/>
              <a:t>другий</a:t>
            </a:r>
            <a:r>
              <a:rPr lang="ru-RU" sz="2400" b="1" dirty="0"/>
              <a:t> тур </a:t>
            </a:r>
            <a:r>
              <a:rPr lang="ru-RU" sz="2400" b="1" dirty="0" err="1"/>
              <a:t>президентських</a:t>
            </a:r>
            <a:r>
              <a:rPr lang="ru-RU" sz="2400" b="1" dirty="0"/>
              <a:t> </a:t>
            </a:r>
            <a:r>
              <a:rPr lang="ru-RU" sz="2400" b="1" dirty="0" err="1"/>
              <a:t>виборів</a:t>
            </a:r>
            <a:r>
              <a:rPr lang="ru-RU" sz="2400" b="1" dirty="0"/>
              <a:t> за результатами </a:t>
            </a:r>
            <a:r>
              <a:rPr lang="ru-RU" sz="2400" b="1" dirty="0" err="1"/>
              <a:t>якого</a:t>
            </a:r>
            <a:r>
              <a:rPr lang="ru-RU" sz="2400" b="1" dirty="0"/>
              <a:t> </a:t>
            </a:r>
            <a:r>
              <a:rPr lang="ru-RU" sz="2400" b="1" dirty="0" err="1"/>
              <a:t>переміг</a:t>
            </a:r>
            <a:r>
              <a:rPr lang="ru-RU" sz="2400" b="1" dirty="0"/>
              <a:t> Ющенко.</a:t>
            </a:r>
            <a:r>
              <a:rPr lang="ru-RU" sz="2400" dirty="0"/>
              <a:t> </a:t>
            </a:r>
            <a:r>
              <a:rPr lang="ru-RU" sz="2400" b="1" dirty="0"/>
              <a:t>У </a:t>
            </a:r>
            <a:r>
              <a:rPr lang="ru-RU" sz="2400" b="1" dirty="0" err="1"/>
              <a:t>листопаді</a:t>
            </a:r>
            <a:r>
              <a:rPr lang="ru-RU" sz="2400" b="1" dirty="0"/>
              <a:t> 2005 року </a:t>
            </a:r>
            <a:r>
              <a:rPr lang="ru-RU" sz="2400" b="1" dirty="0" err="1"/>
              <a:t>новообраний</a:t>
            </a:r>
            <a:r>
              <a:rPr lang="ru-RU" sz="2400" b="1" dirty="0"/>
              <a:t> Президент </a:t>
            </a:r>
            <a:r>
              <a:rPr lang="ru-RU" sz="2400" b="1" dirty="0" err="1"/>
              <a:t>заснував</a:t>
            </a:r>
            <a:r>
              <a:rPr lang="ru-RU" sz="2400" b="1" dirty="0"/>
              <a:t> свято – </a:t>
            </a:r>
            <a:r>
              <a:rPr lang="ru-RU" sz="2400" b="1" dirty="0">
                <a:solidFill>
                  <a:srgbClr val="C00000"/>
                </a:solidFill>
              </a:rPr>
              <a:t>День </a:t>
            </a:r>
            <a:r>
              <a:rPr lang="ru-RU" sz="2400" b="1" dirty="0" err="1">
                <a:solidFill>
                  <a:srgbClr val="C00000"/>
                </a:solidFill>
              </a:rPr>
              <a:t>Свободи</a:t>
            </a:r>
            <a:r>
              <a:rPr lang="ru-RU" sz="2400" b="1" dirty="0"/>
              <a:t>.</a:t>
            </a:r>
          </a:p>
        </p:txBody>
      </p:sp>
      <p:pic>
        <p:nvPicPr>
          <p:cNvPr id="3" name="Picture 2" descr="https://uinp.gov.ua/storage/app/public/uploads/2019-11-20/12/js315742446642qp.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848" y="3356992"/>
            <a:ext cx="4816640" cy="35071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1469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980728"/>
            <a:ext cx="7200800" cy="1143000"/>
          </a:xfrm>
        </p:spPr>
        <p:txBody>
          <a:bodyPr>
            <a:noAutofit/>
          </a:bodyPr>
          <a:lstStyle/>
          <a:p>
            <a:r>
              <a:rPr lang="ru-RU" sz="2400" b="1" dirty="0"/>
              <a:t>1 листопада 2013-го року на </a:t>
            </a:r>
            <a:r>
              <a:rPr lang="ru-RU" sz="2400" b="1" dirty="0" err="1"/>
              <a:t>Майдані</a:t>
            </a:r>
            <a:r>
              <a:rPr lang="ru-RU" sz="2400" b="1" dirty="0"/>
              <a:t> </a:t>
            </a:r>
            <a:r>
              <a:rPr lang="ru-RU" sz="2400" b="1" dirty="0" err="1"/>
              <a:t>Незалежності</a:t>
            </a:r>
            <a:r>
              <a:rPr lang="ru-RU" sz="2400" b="1" dirty="0"/>
              <a:t> у </a:t>
            </a:r>
            <a:r>
              <a:rPr lang="ru-RU" sz="2400" b="1" dirty="0" err="1"/>
              <a:t>Києві</a:t>
            </a:r>
            <a:r>
              <a:rPr lang="ru-RU" sz="2400" b="1" dirty="0"/>
              <a:t> </a:t>
            </a:r>
            <a:r>
              <a:rPr lang="ru-RU" sz="2400" b="1" dirty="0" err="1"/>
              <a:t>розпочалася</a:t>
            </a:r>
            <a:r>
              <a:rPr lang="ru-RU" sz="2400" b="1" dirty="0"/>
              <a:t> </a:t>
            </a:r>
            <a:r>
              <a:rPr lang="ru-RU" sz="2400" b="1" dirty="0" err="1"/>
              <a:t>акція</a:t>
            </a:r>
            <a:r>
              <a:rPr lang="ru-RU" sz="2400" b="1" dirty="0"/>
              <a:t> протесту </a:t>
            </a:r>
            <a:r>
              <a:rPr lang="ru-RU" sz="2400" b="1" dirty="0" err="1"/>
              <a:t>проти</a:t>
            </a:r>
            <a:r>
              <a:rPr lang="ru-RU" sz="2400" b="1" dirty="0"/>
              <a:t> </a:t>
            </a:r>
            <a:r>
              <a:rPr lang="ru-RU" sz="2400" b="1" dirty="0" err="1"/>
              <a:t>рішення</a:t>
            </a:r>
            <a:r>
              <a:rPr lang="ru-RU" sz="2400" b="1" dirty="0"/>
              <a:t> </a:t>
            </a:r>
            <a:r>
              <a:rPr lang="ru-RU" sz="2400" b="1" dirty="0" err="1"/>
              <a:t>Кабінету</a:t>
            </a:r>
            <a:r>
              <a:rPr lang="ru-RU" sz="2400" b="1" dirty="0"/>
              <a:t> </a:t>
            </a:r>
            <a:r>
              <a:rPr lang="ru-RU" sz="2400" b="1" dirty="0" err="1"/>
              <a:t>Міністрів</a:t>
            </a:r>
            <a:r>
              <a:rPr lang="ru-RU" sz="2400" b="1" dirty="0"/>
              <a:t> </a:t>
            </a:r>
            <a:r>
              <a:rPr lang="ru-RU" sz="2400" b="1" dirty="0" err="1"/>
              <a:t>України</a:t>
            </a:r>
            <a:r>
              <a:rPr lang="ru-RU" sz="2400" b="1" dirty="0"/>
              <a:t> </a:t>
            </a:r>
            <a:r>
              <a:rPr lang="ru-RU" sz="2400" b="1" dirty="0" err="1"/>
              <a:t>призупинити</a:t>
            </a:r>
            <a:r>
              <a:rPr lang="ru-RU" sz="2400" b="1" dirty="0"/>
              <a:t> </a:t>
            </a:r>
            <a:r>
              <a:rPr lang="ru-RU" sz="2400" b="1" dirty="0" err="1"/>
              <a:t>підготовку</a:t>
            </a:r>
            <a:r>
              <a:rPr lang="ru-RU" sz="2400" b="1" dirty="0"/>
              <a:t> до </a:t>
            </a:r>
            <a:r>
              <a:rPr lang="ru-RU" sz="2400" b="1" dirty="0" err="1"/>
              <a:t>підписання</a:t>
            </a:r>
            <a:r>
              <a:rPr lang="ru-RU" sz="2400" b="1" dirty="0"/>
              <a:t> Угоди про </a:t>
            </a:r>
            <a:r>
              <a:rPr lang="ru-RU" sz="2400" b="1" dirty="0" err="1"/>
              <a:t>асоціацію</a:t>
            </a:r>
            <a:r>
              <a:rPr lang="ru-RU" sz="2400" b="1" dirty="0"/>
              <a:t> з </a:t>
            </a:r>
            <a:r>
              <a:rPr lang="ru-RU" sz="2400" b="1" dirty="0" err="1"/>
              <a:t>Євросоюзом</a:t>
            </a:r>
            <a:r>
              <a:rPr lang="ru-RU" sz="2400" b="1" dirty="0"/>
              <a:t>. </a:t>
            </a:r>
            <a:r>
              <a:rPr lang="ru-RU" sz="2400" b="1" dirty="0" err="1"/>
              <a:t>Спочатку</a:t>
            </a:r>
            <a:r>
              <a:rPr lang="ru-RU" sz="2400" b="1" dirty="0"/>
              <a:t> </a:t>
            </a:r>
            <a:r>
              <a:rPr lang="ru-RU" sz="2400" b="1" dirty="0" err="1"/>
              <a:t>зібралося</a:t>
            </a:r>
            <a:r>
              <a:rPr lang="ru-RU" sz="2400" b="1" dirty="0"/>
              <a:t> </a:t>
            </a:r>
            <a:r>
              <a:rPr lang="ru-RU" sz="2400" b="1" dirty="0" err="1"/>
              <a:t>декілька</a:t>
            </a:r>
            <a:r>
              <a:rPr lang="ru-RU" sz="2400" b="1" dirty="0"/>
              <a:t> </a:t>
            </a:r>
            <a:r>
              <a:rPr lang="ru-RU" sz="2400" b="1" dirty="0" err="1"/>
              <a:t>сотень</a:t>
            </a:r>
            <a:r>
              <a:rPr lang="ru-RU" sz="2400" b="1" dirty="0"/>
              <a:t>, а </a:t>
            </a:r>
            <a:r>
              <a:rPr lang="ru-RU" sz="2400" b="1" dirty="0" err="1"/>
              <a:t>вже</a:t>
            </a:r>
            <a:r>
              <a:rPr lang="ru-RU" sz="2400" b="1" dirty="0"/>
              <a:t> 24 листопада – </a:t>
            </a:r>
            <a:r>
              <a:rPr lang="ru-RU" sz="2400" b="1" dirty="0" err="1"/>
              <a:t>понад</a:t>
            </a:r>
            <a:r>
              <a:rPr lang="ru-RU" sz="2400" b="1" dirty="0"/>
              <a:t> сто </a:t>
            </a:r>
            <a:r>
              <a:rPr lang="ru-RU" sz="2400" b="1" dirty="0" err="1"/>
              <a:t>тисяч</a:t>
            </a:r>
            <a:r>
              <a:rPr lang="ru-RU" sz="2400" b="1" dirty="0"/>
              <a:t> </a:t>
            </a:r>
            <a:r>
              <a:rPr lang="ru-RU" sz="2400" b="1" dirty="0" err="1"/>
              <a:t>прихильників</a:t>
            </a:r>
            <a:r>
              <a:rPr lang="ru-RU" sz="2400" b="1" dirty="0"/>
              <a:t> </a:t>
            </a:r>
            <a:r>
              <a:rPr lang="ru-RU" sz="2400" b="1" dirty="0" err="1"/>
              <a:t>євроінтеграції</a:t>
            </a:r>
            <a:r>
              <a:rPr lang="ru-RU" sz="2400" b="1" dirty="0"/>
              <a:t>.</a:t>
            </a:r>
          </a:p>
        </p:txBody>
      </p:sp>
      <p:pic>
        <p:nvPicPr>
          <p:cNvPr id="3074" name="Picture 2" descr="https://uinp.gov.ua/storage/app/public/uploads/2019-11-20/12/v8i1574244695icf.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906359"/>
            <a:ext cx="5905500" cy="39433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1291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560" y="2492782"/>
            <a:ext cx="7380312" cy="1143000"/>
          </a:xfrm>
        </p:spPr>
        <p:txBody>
          <a:bodyPr>
            <a:noAutofit/>
          </a:bodyPr>
          <a:lstStyle/>
          <a:p>
            <a:pPr algn="l"/>
            <a:r>
              <a:rPr lang="ru-RU" sz="2400" b="1" dirty="0" err="1"/>
              <a:t>Після</a:t>
            </a:r>
            <a:r>
              <a:rPr lang="ru-RU" sz="2400" b="1" dirty="0"/>
              <a:t> того як 29 листопада на </a:t>
            </a:r>
            <a:r>
              <a:rPr lang="ru-RU" sz="2400" b="1" dirty="0" err="1"/>
              <a:t>Євромайдані</a:t>
            </a:r>
            <a:r>
              <a:rPr lang="ru-RU" sz="2400" b="1" dirty="0"/>
              <a:t> </a:t>
            </a:r>
            <a:r>
              <a:rPr lang="ru-RU" sz="2400" b="1" dirty="0" err="1"/>
              <a:t>відбувся</a:t>
            </a:r>
            <a:r>
              <a:rPr lang="ru-RU" sz="2400" b="1" dirty="0"/>
              <a:t> </a:t>
            </a:r>
            <a:r>
              <a:rPr lang="ru-RU" sz="2400" b="1" dirty="0" err="1"/>
              <a:t>мітинг</a:t>
            </a:r>
            <a:r>
              <a:rPr lang="ru-RU" sz="2400" b="1" dirty="0"/>
              <a:t> </a:t>
            </a:r>
            <a:r>
              <a:rPr lang="ru-RU" sz="2400" b="1" dirty="0" err="1"/>
              <a:t>із</a:t>
            </a:r>
            <a:r>
              <a:rPr lang="ru-RU" sz="2400" b="1" dirty="0"/>
              <a:t> </a:t>
            </a:r>
            <a:r>
              <a:rPr lang="ru-RU" sz="2400" b="1" dirty="0" err="1"/>
              <a:t>закликом</a:t>
            </a:r>
            <a:r>
              <a:rPr lang="ru-RU" sz="2400" b="1" dirty="0"/>
              <a:t> до </a:t>
            </a:r>
            <a:r>
              <a:rPr lang="ru-RU" sz="2400" b="1" dirty="0" err="1"/>
              <a:t>відставки</a:t>
            </a:r>
            <a:r>
              <a:rPr lang="ru-RU" sz="2400" b="1" dirty="0"/>
              <a:t> уряду та </a:t>
            </a:r>
            <a:r>
              <a:rPr lang="ru-RU" sz="2400" b="1" dirty="0" err="1"/>
              <a:t>дострокових</a:t>
            </a:r>
            <a:r>
              <a:rPr lang="ru-RU" sz="2400" b="1" dirty="0"/>
              <a:t> </a:t>
            </a:r>
            <a:r>
              <a:rPr lang="ru-RU" sz="2400" b="1" dirty="0" err="1"/>
              <a:t>парламентських</a:t>
            </a:r>
            <a:r>
              <a:rPr lang="ru-RU" sz="2400" b="1" dirty="0"/>
              <a:t> </a:t>
            </a:r>
            <a:r>
              <a:rPr lang="ru-RU" sz="2400" b="1" dirty="0" err="1"/>
              <a:t>виборів</a:t>
            </a:r>
            <a:r>
              <a:rPr lang="ru-RU" sz="2400" b="1" dirty="0"/>
              <a:t>, </a:t>
            </a:r>
            <a:r>
              <a:rPr lang="ru-RU" sz="2400" b="1" dirty="0" err="1"/>
              <a:t>влада</a:t>
            </a:r>
            <a:r>
              <a:rPr lang="ru-RU" sz="2400" b="1" dirty="0"/>
              <a:t> </a:t>
            </a:r>
            <a:r>
              <a:rPr lang="ru-RU" sz="2400" b="1" dirty="0" err="1"/>
              <a:t>застосувала</a:t>
            </a:r>
            <a:r>
              <a:rPr lang="ru-RU" sz="2400" b="1" dirty="0"/>
              <a:t> силу.     30 листопада </a:t>
            </a:r>
            <a:r>
              <a:rPr lang="ru-RU" sz="2400" b="1" dirty="0" err="1"/>
              <a:t>вночі</a:t>
            </a:r>
            <a:r>
              <a:rPr lang="ru-RU" sz="2400" b="1" dirty="0"/>
              <a:t> </a:t>
            </a:r>
            <a:r>
              <a:rPr lang="ru-RU" sz="2400" b="1" dirty="0" err="1"/>
              <a:t>відбувся</a:t>
            </a:r>
            <a:r>
              <a:rPr lang="ru-RU" sz="2400" b="1" dirty="0"/>
              <a:t> </a:t>
            </a:r>
            <a:r>
              <a:rPr lang="ru-RU" sz="2400" b="1" dirty="0" err="1"/>
              <a:t>кривавий</a:t>
            </a:r>
            <a:r>
              <a:rPr lang="ru-RU" sz="2400" b="1" dirty="0"/>
              <a:t> </a:t>
            </a:r>
            <a:r>
              <a:rPr lang="ru-RU" sz="2400" b="1" dirty="0" err="1"/>
              <a:t>розгін</a:t>
            </a:r>
            <a:r>
              <a:rPr lang="ru-RU" sz="2400" b="1" dirty="0"/>
              <a:t> </a:t>
            </a:r>
            <a:r>
              <a:rPr lang="ru-RU" sz="2400" b="1" dirty="0" err="1"/>
              <a:t>майданівців</a:t>
            </a:r>
            <a:r>
              <a:rPr lang="ru-RU" sz="2400" b="1" dirty="0"/>
              <a:t>. Стало </a:t>
            </a:r>
            <a:r>
              <a:rPr lang="ru-RU" sz="2400" b="1" dirty="0" err="1"/>
              <a:t>зрозуміло</a:t>
            </a:r>
            <a:r>
              <a:rPr lang="ru-RU" sz="2400" b="1" dirty="0"/>
              <a:t>, </a:t>
            </a:r>
            <a:r>
              <a:rPr lang="ru-RU" sz="2400" b="1" dirty="0" err="1"/>
              <a:t>що</a:t>
            </a:r>
            <a:r>
              <a:rPr lang="ru-RU" sz="2400" b="1" dirty="0"/>
              <a:t> </a:t>
            </a:r>
            <a:r>
              <a:rPr lang="ru-RU" sz="2400" b="1" dirty="0" err="1"/>
              <a:t>країна</a:t>
            </a:r>
            <a:r>
              <a:rPr lang="ru-RU" sz="2400" b="1" dirty="0"/>
              <a:t> </a:t>
            </a:r>
            <a:r>
              <a:rPr lang="ru-RU" sz="2400" b="1" dirty="0" err="1"/>
              <a:t>рухається</a:t>
            </a:r>
            <a:r>
              <a:rPr lang="ru-RU" sz="2400" b="1" dirty="0"/>
              <a:t> до  авторитаризму, </a:t>
            </a:r>
            <a:r>
              <a:rPr lang="ru-RU" sz="2400" b="1" dirty="0" err="1"/>
              <a:t>засадничі</a:t>
            </a:r>
            <a:r>
              <a:rPr lang="ru-RU" sz="2400" b="1" dirty="0"/>
              <a:t> </a:t>
            </a:r>
            <a:r>
              <a:rPr lang="ru-RU" sz="2400" b="1" dirty="0" err="1"/>
              <a:t>принципи</a:t>
            </a:r>
            <a:r>
              <a:rPr lang="ru-RU" sz="2400" b="1" dirty="0"/>
              <a:t> </a:t>
            </a:r>
            <a:r>
              <a:rPr lang="ru-RU" sz="2400" b="1" dirty="0" err="1"/>
              <a:t>якого</a:t>
            </a:r>
            <a:r>
              <a:rPr lang="ru-RU" sz="2400" b="1" dirty="0"/>
              <a:t> </a:t>
            </a:r>
            <a:r>
              <a:rPr lang="ru-RU" sz="2400" b="1" dirty="0" err="1"/>
              <a:t>відчуло</a:t>
            </a:r>
            <a:r>
              <a:rPr lang="ru-RU" sz="2400" b="1" dirty="0"/>
              <a:t> на </a:t>
            </a:r>
            <a:r>
              <a:rPr lang="ru-RU" sz="2400" b="1" dirty="0" err="1"/>
              <a:t>собі</a:t>
            </a:r>
            <a:r>
              <a:rPr lang="ru-RU" sz="2400" b="1" dirty="0"/>
              <a:t> </a:t>
            </a:r>
            <a:r>
              <a:rPr lang="ru-RU" sz="2400" b="1" dirty="0" err="1"/>
              <a:t>українське</a:t>
            </a:r>
            <a:r>
              <a:rPr lang="ru-RU" sz="2400" b="1" dirty="0"/>
              <a:t> </a:t>
            </a:r>
            <a:r>
              <a:rPr lang="ru-RU" sz="2400" b="1" dirty="0" err="1"/>
              <a:t>суспільство</a:t>
            </a:r>
            <a:r>
              <a:rPr lang="ru-RU" sz="2400" b="1" dirty="0"/>
              <a:t>: </a:t>
            </a:r>
            <a:r>
              <a:rPr lang="ru-RU" sz="2400" b="1" dirty="0" err="1"/>
              <a:t>зневага</a:t>
            </a:r>
            <a:r>
              <a:rPr lang="ru-RU" sz="2400" b="1" dirty="0"/>
              <a:t> до прав </a:t>
            </a:r>
            <a:r>
              <a:rPr lang="ru-RU" sz="2400" b="1" dirty="0" err="1"/>
              <a:t>людини</a:t>
            </a:r>
            <a:r>
              <a:rPr lang="ru-RU" sz="2400" b="1" dirty="0"/>
              <a:t>, </a:t>
            </a:r>
            <a:r>
              <a:rPr lang="ru-RU" sz="2400" b="1" dirty="0" err="1"/>
              <a:t>корупція</a:t>
            </a:r>
            <a:r>
              <a:rPr lang="ru-RU" sz="2400" b="1" dirty="0"/>
              <a:t>, </a:t>
            </a:r>
            <a:r>
              <a:rPr lang="ru-RU" sz="2400" b="1" dirty="0" err="1"/>
              <a:t>свавілля</a:t>
            </a:r>
            <a:r>
              <a:rPr lang="ru-RU" sz="2400" b="1" dirty="0"/>
              <a:t> </a:t>
            </a:r>
            <a:r>
              <a:rPr lang="ru-RU" sz="2400" b="1" dirty="0" err="1"/>
              <a:t>правоохоронних</a:t>
            </a:r>
            <a:r>
              <a:rPr lang="ru-RU" sz="2400" b="1" dirty="0"/>
              <a:t> </a:t>
            </a:r>
            <a:r>
              <a:rPr lang="ru-RU" sz="2400" b="1" dirty="0" err="1"/>
              <a:t>органів</a:t>
            </a:r>
            <a:r>
              <a:rPr lang="ru-RU" sz="2400" b="1" dirty="0"/>
              <a:t>, </a:t>
            </a:r>
            <a:r>
              <a:rPr lang="ru-RU" sz="2400" b="1" dirty="0" err="1"/>
              <a:t>репресії</a:t>
            </a:r>
            <a:r>
              <a:rPr lang="ru-RU" sz="2400" b="1" dirty="0"/>
              <a:t> </a:t>
            </a:r>
            <a:r>
              <a:rPr lang="ru-RU" sz="2400" b="1" dirty="0" err="1"/>
              <a:t>проти</a:t>
            </a:r>
            <a:r>
              <a:rPr lang="ru-RU" sz="2400" b="1" dirty="0"/>
              <a:t> </a:t>
            </a:r>
            <a:br>
              <a:rPr lang="ru-RU" sz="2400" b="1" dirty="0"/>
            </a:br>
            <a:r>
              <a:rPr lang="ru-RU" sz="2400" b="1" dirty="0" err="1"/>
              <a:t>незгодних</a:t>
            </a:r>
            <a:r>
              <a:rPr lang="ru-RU" sz="2400" b="1" dirty="0"/>
              <a:t>. </a:t>
            </a:r>
            <a:r>
              <a:rPr lang="ru-RU" sz="2400" b="1" dirty="0" err="1"/>
              <a:t>Протести</a:t>
            </a:r>
            <a:r>
              <a:rPr lang="ru-RU" sz="2400" b="1" dirty="0"/>
              <a:t> </a:t>
            </a:r>
            <a:br>
              <a:rPr lang="ru-RU" sz="2400" b="1" dirty="0"/>
            </a:br>
            <a:r>
              <a:rPr lang="ru-RU" sz="2400" b="1" dirty="0" err="1"/>
              <a:t>перетворилися</a:t>
            </a:r>
            <a:r>
              <a:rPr lang="ru-RU" sz="2400" b="1" dirty="0"/>
              <a:t> з </a:t>
            </a:r>
            <a:br>
              <a:rPr lang="ru-RU" sz="2400" b="1" dirty="0"/>
            </a:br>
            <a:r>
              <a:rPr lang="ru-RU" sz="2400" b="1" dirty="0" err="1"/>
              <a:t>проєвропейських</a:t>
            </a:r>
            <a:r>
              <a:rPr lang="ru-RU" sz="2400" b="1" dirty="0"/>
              <a:t> на </a:t>
            </a:r>
            <a:br>
              <a:rPr lang="ru-RU" sz="2400" b="1" dirty="0"/>
            </a:br>
            <a:r>
              <a:rPr lang="ru-RU" sz="2400" b="1" dirty="0" err="1"/>
              <a:t>антиурядові</a:t>
            </a:r>
            <a:r>
              <a:rPr lang="ru-RU" sz="2400" b="1" dirty="0"/>
              <a:t> та стали </a:t>
            </a:r>
            <a:br>
              <a:rPr lang="ru-RU" sz="2400" b="1" dirty="0"/>
            </a:br>
            <a:r>
              <a:rPr lang="ru-RU" sz="2400" b="1" dirty="0" err="1"/>
              <a:t>значно</a:t>
            </a:r>
            <a:r>
              <a:rPr lang="ru-RU" sz="2400" b="1" dirty="0"/>
              <a:t> </a:t>
            </a:r>
            <a:br>
              <a:rPr lang="ru-RU" sz="2400" b="1" dirty="0"/>
            </a:br>
            <a:r>
              <a:rPr lang="ru-RU" sz="2400" b="1" dirty="0" err="1"/>
              <a:t>масштабнішими</a:t>
            </a:r>
            <a:r>
              <a:rPr lang="ru-RU" sz="2400" b="1" dirty="0"/>
              <a:t>.</a:t>
            </a:r>
          </a:p>
        </p:txBody>
      </p:sp>
      <p:pic>
        <p:nvPicPr>
          <p:cNvPr id="6146" name="Picture 2" descr="Сьогодні знакове свято новітньої історії України – День Гідності та Свободи  – АрміяInf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2169" y="3573016"/>
            <a:ext cx="5839771" cy="32849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2024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68" y="764704"/>
            <a:ext cx="7276236" cy="1143000"/>
          </a:xfrm>
        </p:spPr>
        <p:txBody>
          <a:bodyPr>
            <a:noAutofit/>
          </a:bodyPr>
          <a:lstStyle/>
          <a:p>
            <a:r>
              <a:rPr lang="ru-RU" sz="2400" b="1" dirty="0"/>
              <a:t>18-20 лютого – в </a:t>
            </a:r>
            <a:r>
              <a:rPr lang="ru-RU" sz="2400" b="1" dirty="0" err="1"/>
              <a:t>найтрагічніші</a:t>
            </a:r>
            <a:r>
              <a:rPr lang="ru-RU" sz="2400" b="1" dirty="0"/>
              <a:t> </a:t>
            </a:r>
            <a:r>
              <a:rPr lang="ru-RU" sz="2400" b="1" dirty="0" err="1"/>
              <a:t>дні</a:t>
            </a:r>
            <a:r>
              <a:rPr lang="ru-RU" sz="2400" b="1" dirty="0"/>
              <a:t> </a:t>
            </a:r>
            <a:r>
              <a:rPr lang="ru-RU" sz="2400" b="1" dirty="0" err="1"/>
              <a:t>Революції</a:t>
            </a:r>
            <a:r>
              <a:rPr lang="ru-RU" sz="2400" b="1" dirty="0"/>
              <a:t>, </a:t>
            </a:r>
            <a:r>
              <a:rPr lang="ru-RU" sz="2400" b="1" dirty="0" err="1"/>
              <a:t>сталися</a:t>
            </a:r>
            <a:r>
              <a:rPr lang="ru-RU" sz="2400" b="1" dirty="0"/>
              <a:t> </a:t>
            </a:r>
            <a:r>
              <a:rPr lang="ru-RU" sz="2400" b="1" dirty="0" err="1"/>
              <a:t>сутички</a:t>
            </a:r>
            <a:r>
              <a:rPr lang="ru-RU" sz="2400" b="1" dirty="0"/>
              <a:t> в </a:t>
            </a:r>
            <a:r>
              <a:rPr lang="ru-RU" sz="2400" b="1" dirty="0" err="1"/>
              <a:t>центрі</a:t>
            </a:r>
            <a:r>
              <a:rPr lang="ru-RU" sz="2400" b="1" dirty="0"/>
              <a:t> </a:t>
            </a:r>
            <a:r>
              <a:rPr lang="ru-RU" sz="2400" b="1" dirty="0" err="1"/>
              <a:t>Києва</a:t>
            </a:r>
            <a:r>
              <a:rPr lang="ru-RU" sz="2400" b="1" dirty="0"/>
              <a:t>, </a:t>
            </a:r>
            <a:r>
              <a:rPr lang="ru-RU" sz="2400" b="1" dirty="0" err="1"/>
              <a:t>підпалено</a:t>
            </a:r>
            <a:r>
              <a:rPr lang="ru-RU" sz="2400" b="1" dirty="0"/>
              <a:t> </a:t>
            </a:r>
            <a:r>
              <a:rPr lang="ru-RU" sz="2400" b="1" dirty="0" err="1"/>
              <a:t>Будинок</a:t>
            </a:r>
            <a:r>
              <a:rPr lang="ru-RU" sz="2400" b="1" dirty="0"/>
              <a:t> </a:t>
            </a:r>
            <a:r>
              <a:rPr lang="ru-RU" sz="2400" b="1" dirty="0" err="1"/>
              <a:t>профспілок</a:t>
            </a:r>
            <a:r>
              <a:rPr lang="ru-RU" sz="2400" b="1" dirty="0"/>
              <a:t>, </a:t>
            </a:r>
            <a:r>
              <a:rPr lang="ru-RU" sz="2400" b="1" dirty="0" err="1"/>
              <a:t>снайпери</a:t>
            </a:r>
            <a:r>
              <a:rPr lang="ru-RU" sz="2400" b="1" dirty="0"/>
              <a:t> вбили </a:t>
            </a:r>
            <a:r>
              <a:rPr lang="ru-RU" sz="2400" b="1" dirty="0" err="1"/>
              <a:t>понад</a:t>
            </a:r>
            <a:r>
              <a:rPr lang="ru-RU" sz="2400" b="1" dirty="0"/>
              <a:t> 70 </a:t>
            </a:r>
            <a:r>
              <a:rPr lang="ru-RU" sz="2400" b="1" dirty="0" err="1"/>
              <a:t>євромайданівців</a:t>
            </a:r>
            <a:r>
              <a:rPr lang="ru-RU" sz="2400" b="1" dirty="0"/>
              <a:t>, </a:t>
            </a:r>
            <a:r>
              <a:rPr lang="ru-RU" sz="2400" b="1" dirty="0" err="1"/>
              <a:t>які</a:t>
            </a:r>
            <a:r>
              <a:rPr lang="ru-RU" sz="2400" b="1" dirty="0"/>
              <a:t> стали Героями </a:t>
            </a:r>
            <a:r>
              <a:rPr lang="ru-RU" sz="2400" b="1" dirty="0" err="1"/>
              <a:t>Небесної</a:t>
            </a:r>
            <a:r>
              <a:rPr lang="ru-RU" sz="2400" b="1" dirty="0"/>
              <a:t> </a:t>
            </a:r>
            <a:r>
              <a:rPr lang="ru-RU" sz="2400" b="1" dirty="0" err="1"/>
              <a:t>сотні</a:t>
            </a:r>
            <a:r>
              <a:rPr lang="ru-RU" sz="2400" b="1" dirty="0"/>
              <a:t>. </a:t>
            </a:r>
            <a:br>
              <a:rPr lang="ru-RU" sz="2400" b="1" dirty="0"/>
            </a:br>
            <a:r>
              <a:rPr lang="ru-RU" sz="2400" b="1" dirty="0" err="1"/>
              <a:t>Вночі</a:t>
            </a:r>
            <a:r>
              <a:rPr lang="ru-RU" sz="2400" b="1" dirty="0"/>
              <a:t> на 22 лютого </a:t>
            </a:r>
            <a:r>
              <a:rPr lang="ru-RU" sz="2400" b="1" dirty="0" err="1"/>
              <a:t>тодішній</a:t>
            </a:r>
            <a:r>
              <a:rPr lang="ru-RU" sz="2400" b="1" dirty="0"/>
              <a:t> президент Янукович </a:t>
            </a:r>
            <a:r>
              <a:rPr lang="ru-RU" sz="2400" b="1" dirty="0" err="1"/>
              <a:t>втік</a:t>
            </a:r>
            <a:r>
              <a:rPr lang="ru-RU" sz="2400" b="1" dirty="0"/>
              <a:t> з </a:t>
            </a:r>
            <a:r>
              <a:rPr lang="ru-RU" sz="2400" b="1" dirty="0" err="1"/>
              <a:t>України</a:t>
            </a:r>
            <a:r>
              <a:rPr lang="ru-RU" sz="2400" b="1" dirty="0"/>
              <a:t>.</a:t>
            </a:r>
            <a:endParaRPr lang="ru-RU" sz="2400" dirty="0"/>
          </a:p>
        </p:txBody>
      </p:sp>
      <p:pic>
        <p:nvPicPr>
          <p:cNvPr id="10242" name="Picture 2" descr="Володимир Зеленський: Українці не на словах знають, як захищати свою  гідність і виборювати свободу — Офіційне інтернет-представництво Президента  Україн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20" y="2420888"/>
            <a:ext cx="6407115" cy="42693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10529">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up)">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18" y="1196752"/>
            <a:ext cx="7380312" cy="1143000"/>
          </a:xfrm>
        </p:spPr>
        <p:txBody>
          <a:bodyPr>
            <a:normAutofit fontScale="90000"/>
          </a:bodyPr>
          <a:lstStyle/>
          <a:p>
            <a:r>
              <a:rPr lang="ru-RU" sz="2700" b="1" dirty="0" err="1"/>
              <a:t>Відбулися</a:t>
            </a:r>
            <a:r>
              <a:rPr lang="ru-RU" sz="2700" b="1" dirty="0"/>
              <a:t>  </a:t>
            </a:r>
            <a:r>
              <a:rPr lang="ru-RU" sz="2700" b="1" dirty="0" err="1"/>
              <a:t>позачергові</a:t>
            </a:r>
            <a:r>
              <a:rPr lang="ru-RU" sz="2700" b="1" dirty="0"/>
              <a:t> </a:t>
            </a:r>
            <a:r>
              <a:rPr lang="ru-RU" sz="2700" b="1" dirty="0" err="1"/>
              <a:t>президентські</a:t>
            </a:r>
            <a:r>
              <a:rPr lang="ru-RU" sz="2700" b="1" dirty="0"/>
              <a:t> </a:t>
            </a:r>
            <a:r>
              <a:rPr lang="ru-RU" sz="2700" b="1" dirty="0" err="1"/>
              <a:t>вибори</a:t>
            </a:r>
            <a:r>
              <a:rPr lang="ru-RU" sz="2700" b="1" dirty="0"/>
              <a:t>, </a:t>
            </a:r>
            <a:r>
              <a:rPr lang="ru-RU" sz="2700" b="1" dirty="0" err="1"/>
              <a:t>які</a:t>
            </a:r>
            <a:r>
              <a:rPr lang="ru-RU" sz="2700" b="1" dirty="0"/>
              <a:t> </a:t>
            </a:r>
            <a:r>
              <a:rPr lang="ru-RU" sz="2700" b="1" dirty="0" err="1"/>
              <a:t>засвідчили</a:t>
            </a:r>
            <a:r>
              <a:rPr lang="ru-RU" sz="2700" b="1" dirty="0"/>
              <a:t> </a:t>
            </a:r>
            <a:r>
              <a:rPr lang="ru-RU" sz="2700" b="1" dirty="0" err="1"/>
              <a:t>європейський</a:t>
            </a:r>
            <a:r>
              <a:rPr lang="ru-RU" sz="2700" b="1" dirty="0"/>
              <a:t> вектор </a:t>
            </a:r>
            <a:r>
              <a:rPr lang="ru-RU" sz="2700" b="1" dirty="0" err="1"/>
              <a:t>орієнтації</a:t>
            </a:r>
            <a:r>
              <a:rPr lang="ru-RU" sz="2700" b="1" dirty="0"/>
              <a:t>. </a:t>
            </a:r>
            <a:r>
              <a:rPr lang="ru-RU" sz="2700" b="1" dirty="0" err="1"/>
              <a:t>Україна</a:t>
            </a:r>
            <a:r>
              <a:rPr lang="ru-RU" sz="2700" b="1" dirty="0"/>
              <a:t> </a:t>
            </a:r>
            <a:r>
              <a:rPr lang="ru-RU" sz="2700" b="1" dirty="0" err="1"/>
              <a:t>вдруге</a:t>
            </a:r>
            <a:r>
              <a:rPr lang="ru-RU" sz="2700" b="1" dirty="0"/>
              <a:t> </a:t>
            </a:r>
            <a:r>
              <a:rPr lang="ru-RU" sz="2700" b="1" dirty="0" err="1"/>
              <a:t>отримала</a:t>
            </a:r>
            <a:r>
              <a:rPr lang="ru-RU" sz="2700" b="1" dirty="0"/>
              <a:t> шанс для </a:t>
            </a:r>
            <a:r>
              <a:rPr lang="ru-RU" sz="2700" b="1" dirty="0" err="1"/>
              <a:t>цивілізаційного</a:t>
            </a:r>
            <a:r>
              <a:rPr lang="ru-RU" sz="2700" b="1" dirty="0"/>
              <a:t> </a:t>
            </a:r>
            <a:r>
              <a:rPr lang="ru-RU" sz="2700" b="1" dirty="0" err="1"/>
              <a:t>вибору</a:t>
            </a:r>
            <a:r>
              <a:rPr lang="ru-RU" sz="2700" b="1" dirty="0"/>
              <a:t>, </a:t>
            </a:r>
            <a:r>
              <a:rPr lang="ru-RU" sz="2700" b="1" dirty="0" err="1"/>
              <a:t>демократії</a:t>
            </a:r>
            <a:r>
              <a:rPr lang="ru-RU" sz="2700" b="1" dirty="0"/>
              <a:t>,  </a:t>
            </a:r>
            <a:r>
              <a:rPr lang="ru-RU" sz="2700" b="1" dirty="0" err="1"/>
              <a:t>очищення</a:t>
            </a:r>
            <a:r>
              <a:rPr lang="ru-RU" sz="2700" b="1" dirty="0"/>
              <a:t> </a:t>
            </a:r>
            <a:r>
              <a:rPr lang="ru-RU" sz="2700" b="1" dirty="0" err="1"/>
              <a:t>від</a:t>
            </a:r>
            <a:r>
              <a:rPr lang="ru-RU" sz="2700" b="1" dirty="0"/>
              <a:t> </a:t>
            </a:r>
            <a:r>
              <a:rPr lang="ru-RU" sz="2700" b="1" dirty="0" err="1"/>
              <a:t>впливу</a:t>
            </a:r>
            <a:r>
              <a:rPr lang="ru-RU" sz="2700" b="1" dirty="0"/>
              <a:t> </a:t>
            </a:r>
            <a:r>
              <a:rPr lang="ru-RU" sz="2700" b="1" dirty="0" err="1"/>
              <a:t>тоталітарного</a:t>
            </a:r>
            <a:r>
              <a:rPr lang="ru-RU" sz="2700" b="1" dirty="0"/>
              <a:t>,  </a:t>
            </a:r>
            <a:r>
              <a:rPr lang="ru-RU" sz="2700" b="1" dirty="0" err="1"/>
              <a:t>комуністичного</a:t>
            </a:r>
            <a:r>
              <a:rPr lang="ru-RU" sz="2700" b="1" dirty="0"/>
              <a:t> </a:t>
            </a:r>
            <a:r>
              <a:rPr lang="ru-RU" sz="2700" b="1" dirty="0" err="1"/>
              <a:t>минулого</a:t>
            </a:r>
            <a:r>
              <a:rPr lang="ru-RU" sz="2700" b="1" dirty="0"/>
              <a:t>. </a:t>
            </a:r>
            <a:br>
              <a:rPr lang="ru-RU" sz="2700" b="1" dirty="0"/>
            </a:br>
            <a:r>
              <a:rPr lang="ru-RU" dirty="0"/>
              <a:t> </a:t>
            </a:r>
            <a:br>
              <a:rPr lang="ru-RU" dirty="0"/>
            </a:br>
            <a:endParaRPr lang="ru-RU" dirty="0"/>
          </a:p>
        </p:txBody>
      </p:sp>
      <p:pic>
        <p:nvPicPr>
          <p:cNvPr id="7170" name="Picture 2" descr="Україна відзначає День Гідності та Свободи. Які заходи відбудуться | ZM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92896"/>
            <a:ext cx="7125531" cy="40050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8722">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92696"/>
            <a:ext cx="7234602" cy="1143000"/>
          </a:xfrm>
        </p:spPr>
        <p:txBody>
          <a:bodyPr>
            <a:noAutofit/>
          </a:bodyPr>
          <a:lstStyle/>
          <a:p>
            <a:r>
              <a:rPr lang="ru-RU" sz="2400" b="1" dirty="0"/>
              <a:t>На </a:t>
            </a:r>
            <a:r>
              <a:rPr lang="ru-RU" sz="2400" b="1" dirty="0" err="1"/>
              <a:t>відміну</a:t>
            </a:r>
            <a:r>
              <a:rPr lang="ru-RU" sz="2400" b="1" dirty="0"/>
              <a:t> </a:t>
            </a:r>
            <a:r>
              <a:rPr lang="ru-RU" sz="2400" b="1" dirty="0" err="1"/>
              <a:t>від</a:t>
            </a:r>
            <a:r>
              <a:rPr lang="ru-RU" sz="2400" b="1" dirty="0"/>
              <a:t> </a:t>
            </a:r>
            <a:r>
              <a:rPr lang="ru-RU" sz="2400" b="1" dirty="0" err="1"/>
              <a:t>подій</a:t>
            </a:r>
            <a:r>
              <a:rPr lang="ru-RU" sz="2400" b="1" dirty="0"/>
              <a:t> </a:t>
            </a:r>
            <a:r>
              <a:rPr lang="ru-RU" sz="2400" b="1" dirty="0" err="1"/>
              <a:t>Помаранчевої</a:t>
            </a:r>
            <a:r>
              <a:rPr lang="ru-RU" sz="2400" b="1" dirty="0"/>
              <a:t> </a:t>
            </a:r>
            <a:r>
              <a:rPr lang="ru-RU" sz="2400" b="1" dirty="0" err="1"/>
              <a:t>революції</a:t>
            </a:r>
            <a:r>
              <a:rPr lang="ru-RU" sz="2400" b="1" dirty="0"/>
              <a:t>, </a:t>
            </a:r>
            <a:r>
              <a:rPr lang="ru-RU" sz="2400" b="1" dirty="0" err="1"/>
              <a:t>відстоювання</a:t>
            </a:r>
            <a:r>
              <a:rPr lang="ru-RU" sz="2400" b="1" dirty="0"/>
              <a:t> </a:t>
            </a:r>
            <a:r>
              <a:rPr lang="ru-RU" sz="2400" b="1" dirty="0" err="1"/>
              <a:t>власної</a:t>
            </a:r>
            <a:r>
              <a:rPr lang="ru-RU" sz="2400" b="1" dirty="0"/>
              <a:t> </a:t>
            </a:r>
            <a:r>
              <a:rPr lang="ru-RU" sz="2400" b="1" dirty="0" err="1"/>
              <a:t>гідності</a:t>
            </a:r>
            <a:r>
              <a:rPr lang="ru-RU" sz="2400" b="1" dirty="0"/>
              <a:t> та </a:t>
            </a:r>
            <a:r>
              <a:rPr lang="ru-RU" sz="2400" b="1" dirty="0" err="1"/>
              <a:t>свободи</a:t>
            </a:r>
            <a:r>
              <a:rPr lang="ru-RU" sz="2400" b="1" dirty="0"/>
              <a:t> </a:t>
            </a:r>
            <a:r>
              <a:rPr lang="ru-RU" sz="2400" b="1" dirty="0" err="1"/>
              <a:t>коштувало</a:t>
            </a:r>
            <a:r>
              <a:rPr lang="ru-RU" sz="2400" b="1" dirty="0"/>
              <a:t> </a:t>
            </a:r>
            <a:r>
              <a:rPr lang="ru-RU" sz="2400" b="1" dirty="0" err="1"/>
              <a:t>Україні</a:t>
            </a:r>
            <a:r>
              <a:rPr lang="ru-RU" sz="2400" b="1" dirty="0"/>
              <a:t> </a:t>
            </a:r>
            <a:r>
              <a:rPr lang="ru-RU" sz="2400" b="1" dirty="0" err="1"/>
              <a:t>багатьох</a:t>
            </a:r>
            <a:r>
              <a:rPr lang="ru-RU" sz="2400" b="1" dirty="0"/>
              <a:t> </a:t>
            </a:r>
            <a:r>
              <a:rPr lang="ru-RU" sz="2400" b="1" dirty="0" err="1"/>
              <a:t>життів</a:t>
            </a:r>
            <a:r>
              <a:rPr lang="ru-RU" sz="2400" b="1" dirty="0"/>
              <a:t> </a:t>
            </a:r>
            <a:r>
              <a:rPr lang="ru-RU" sz="2400" b="1" dirty="0" err="1"/>
              <a:t>патріотів</a:t>
            </a:r>
            <a:r>
              <a:rPr lang="ru-RU" sz="2400" b="1" dirty="0"/>
              <a:t>.</a:t>
            </a:r>
            <a:br>
              <a:rPr lang="ru-RU" sz="2400" b="1" dirty="0"/>
            </a:br>
            <a:r>
              <a:rPr lang="ru-RU" sz="2400" b="1" dirty="0"/>
              <a:t>13 листопада 2014 року Президент </a:t>
            </a:r>
            <a:r>
              <a:rPr lang="ru-RU" sz="2400" b="1" dirty="0" err="1"/>
              <a:t>України</a:t>
            </a:r>
            <a:r>
              <a:rPr lang="ru-RU" sz="2400" b="1" dirty="0"/>
              <a:t> Петро Порошенко </a:t>
            </a:r>
            <a:r>
              <a:rPr lang="ru-RU" sz="2400" b="1" dirty="0" err="1"/>
              <a:t>підписав</a:t>
            </a:r>
            <a:r>
              <a:rPr lang="ru-RU" sz="2400" b="1" dirty="0"/>
              <a:t> Указ </a:t>
            </a:r>
            <a:r>
              <a:rPr lang="ru-RU" sz="2400" b="1" dirty="0">
                <a:solidFill>
                  <a:srgbClr val="C00000"/>
                </a:solidFill>
              </a:rPr>
              <a:t>«Про День </a:t>
            </a:r>
            <a:r>
              <a:rPr lang="ru-RU" sz="2400" b="1" dirty="0" err="1">
                <a:solidFill>
                  <a:srgbClr val="C00000"/>
                </a:solidFill>
              </a:rPr>
              <a:t>Гідності</a:t>
            </a:r>
            <a:r>
              <a:rPr lang="ru-RU" sz="2400" b="1" dirty="0">
                <a:solidFill>
                  <a:srgbClr val="C00000"/>
                </a:solidFill>
              </a:rPr>
              <a:t> та </a:t>
            </a:r>
            <a:r>
              <a:rPr lang="ru-RU" sz="2400" b="1" dirty="0" err="1">
                <a:solidFill>
                  <a:srgbClr val="C00000"/>
                </a:solidFill>
              </a:rPr>
              <a:t>Свободи</a:t>
            </a:r>
            <a:r>
              <a:rPr lang="ru-RU" sz="2400" b="1" dirty="0">
                <a:solidFill>
                  <a:srgbClr val="C00000"/>
                </a:solidFill>
              </a:rPr>
              <a:t>»</a:t>
            </a:r>
            <a:r>
              <a:rPr lang="ru-RU" sz="2400" b="1" dirty="0"/>
              <a:t>.</a:t>
            </a:r>
          </a:p>
        </p:txBody>
      </p:sp>
      <p:sp>
        <p:nvSpPr>
          <p:cNvPr id="3" name="AutoShape 4" descr="Верховна Рада визнала Революцію Гідності одним із ключових моментів  державотворення України – Новини Полтавщин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4" name="AutoShape 6" descr="Верховна Рада визнала Революцію Гідності одним із ключових моментів  державотворення України – Новини Полтавщини"/>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sp>
        <p:nvSpPr>
          <p:cNvPr id="5" name="AutoShape 8" descr="Верховна Рада визнала Революцію Гідності одним із ключових моментів  державотворення України – Новини Полтавщини"/>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ru-RU"/>
          </a:p>
        </p:txBody>
      </p:sp>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46" y="2420888"/>
            <a:ext cx="6667794" cy="443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spd="slow" advTm="12919">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1.9"/>
</p:tagLst>
</file>

<file path=ppt/tags/tag10.xml><?xml version="1.0" encoding="utf-8"?>
<p:tagLst xmlns:a="http://schemas.openxmlformats.org/drawingml/2006/main" xmlns:r="http://schemas.openxmlformats.org/officeDocument/2006/relationships" xmlns:p="http://schemas.openxmlformats.org/presentationml/2006/main">
  <p:tag name="TIMING" val="|4.6"/>
</p:tagLst>
</file>

<file path=ppt/tags/tag2.xml><?xml version="1.0" encoding="utf-8"?>
<p:tagLst xmlns:a="http://schemas.openxmlformats.org/drawingml/2006/main" xmlns:r="http://schemas.openxmlformats.org/officeDocument/2006/relationships" xmlns:p="http://schemas.openxmlformats.org/presentationml/2006/main">
  <p:tag name="TIMING" val="|5.3"/>
</p:tagLst>
</file>

<file path=ppt/tags/tag3.xml><?xml version="1.0" encoding="utf-8"?>
<p:tagLst xmlns:a="http://schemas.openxmlformats.org/drawingml/2006/main" xmlns:r="http://schemas.openxmlformats.org/officeDocument/2006/relationships" xmlns:p="http://schemas.openxmlformats.org/presentationml/2006/main">
  <p:tag name="TIMING" val="|7.7"/>
</p:tagLst>
</file>

<file path=ppt/tags/tag4.xml><?xml version="1.0" encoding="utf-8"?>
<p:tagLst xmlns:a="http://schemas.openxmlformats.org/drawingml/2006/main" xmlns:r="http://schemas.openxmlformats.org/officeDocument/2006/relationships" xmlns:p="http://schemas.openxmlformats.org/presentationml/2006/main">
  <p:tag name="TIMING" val="|7.9"/>
</p:tagLst>
</file>

<file path=ppt/tags/tag5.xml><?xml version="1.0" encoding="utf-8"?>
<p:tagLst xmlns:a="http://schemas.openxmlformats.org/drawingml/2006/main" xmlns:r="http://schemas.openxmlformats.org/officeDocument/2006/relationships" xmlns:p="http://schemas.openxmlformats.org/presentationml/2006/main">
  <p:tag name="TIMING" val="|5.5"/>
</p:tagLst>
</file>

<file path=ppt/tags/tag6.xml><?xml version="1.0" encoding="utf-8"?>
<p:tagLst xmlns:a="http://schemas.openxmlformats.org/drawingml/2006/main" xmlns:r="http://schemas.openxmlformats.org/officeDocument/2006/relationships" xmlns:p="http://schemas.openxmlformats.org/presentationml/2006/main">
  <p:tag name="TIMING" val="|6.4"/>
</p:tagLst>
</file>

<file path=ppt/tags/tag7.xml><?xml version="1.0" encoding="utf-8"?>
<p:tagLst xmlns:a="http://schemas.openxmlformats.org/drawingml/2006/main" xmlns:r="http://schemas.openxmlformats.org/officeDocument/2006/relationships" xmlns:p="http://schemas.openxmlformats.org/presentationml/2006/main">
  <p:tag name="TIMING" val="|2.5"/>
</p:tagLst>
</file>

<file path=ppt/tags/tag8.xml><?xml version="1.0" encoding="utf-8"?>
<p:tagLst xmlns:a="http://schemas.openxmlformats.org/drawingml/2006/main" xmlns:r="http://schemas.openxmlformats.org/officeDocument/2006/relationships" xmlns:p="http://schemas.openxmlformats.org/presentationml/2006/main">
  <p:tag name="TIMING" val="|3.1"/>
</p:tagLst>
</file>

<file path=ppt/tags/tag9.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327</Words>
  <Application>Microsoft Office PowerPoint</Application>
  <PresentationFormat>Экран (4:3)</PresentationFormat>
  <Paragraphs>12</Paragraphs>
  <Slides>12</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12</vt:i4>
      </vt:variant>
    </vt:vector>
  </HeadingPairs>
  <TitlesOfParts>
    <vt:vector size="16" baseType="lpstr">
      <vt:lpstr>Arial</vt:lpstr>
      <vt:lpstr>Calibri</vt:lpstr>
      <vt:lpstr>Times New Roman</vt:lpstr>
      <vt:lpstr>Тема Office</vt:lpstr>
      <vt:lpstr>Урок мужності до Дня Гідності та Свободи «Україна – країна нескорених»</vt:lpstr>
      <vt:lpstr>    21 листопада в Україні відзначається День Гідності та Свободи. Цього дня, з інтервалом у дев’ять років, розпочалися дві доленосні для сучасної України події: Помаранчева революція 2004-го та революція Гідності 2013-го. </vt:lpstr>
      <vt:lpstr>Під час президентських виборів 2004-го року здійнялися акції протесту. За попередніми результатами другого туру, оголошеними 21 листопада Центральною виборчою комісією, перемогу в президентських перегонах здобув Віктор Янукович. Масові та брутальні фальсифікації під час голосування та підрахунку голосів збурили українське суспільство.    </vt:lpstr>
      <vt:lpstr>Прихильники опозиційного кандидата – Віктора Ющенка, 22 листопада вийшли на мітинги незгоди. Протестний рух охопив найбільші міста України, а центром став Майдан Незалежності у Києві. Внаслідок цих подій відбувся повторний другий тур президентських виборів за результатами якого переміг Ющенко. У листопаді 2005 року новообраний Президент заснував свято – День Свободи.</vt:lpstr>
      <vt:lpstr>1 листопада 2013-го року на Майдані Незалежності у Києві розпочалася акція протесту проти рішення Кабінету Міністрів України призупинити підготовку до підписання Угоди про асоціацію з Євросоюзом. Спочатку зібралося декілька сотень, а вже 24 листопада – понад сто тисяч прихильників євроінтеграції.</vt:lpstr>
      <vt:lpstr>Після того як 29 листопада на Євромайдані відбувся мітинг із закликом до відставки уряду та дострокових парламентських виборів, влада застосувала силу.     30 листопада вночі відбувся кривавий розгін майданівців. Стало зрозуміло, що країна рухається до  авторитаризму, засадничі принципи якого відчуло на собі українське суспільство: зневага до прав людини, корупція, свавілля правоохоронних органів, репресії проти  незгодних. Протести  перетворилися з  проєвропейських на  антиурядові та стали  значно  масштабнішими.</vt:lpstr>
      <vt:lpstr>18-20 лютого – в найтрагічніші дні Революції, сталися сутички в центрі Києва, підпалено Будинок профспілок, снайпери вбили понад 70 євромайданівців, які стали Героями Небесної сотні.  Вночі на 22 лютого тодішній президент Янукович втік з України.</vt:lpstr>
      <vt:lpstr>Відбулися  позачергові президентські вибори, які засвідчили європейський вектор орієнтації. Україна вдруге отримала шанс для цивілізаційного вибору, демократії,  очищення від впливу тоталітарного,  комуністичного минулого.    </vt:lpstr>
      <vt:lpstr>На відміну від подій Помаранчевої революції, відстоювання власної гідності та свободи коштувало Україні багатьох життів патріотів. 13 листопада 2014 року Президент України Петро Порошенко підписав Указ «Про День Гідності та Свободи».</vt:lpstr>
      <vt:lpstr>Метою запровадження пам’ятної дати є утвердження в Україні ідеалів свободи і демократії, вшанування патріотизму й мужності громадян, які стали на захист демократичних цінностей, прав і свобод людини, національних інтересів держави та її європейського вибору. </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День Гідності та Свободи</dc:title>
  <dc:creator>Sveta</dc:creator>
  <cp:lastModifiedBy>Вікторія</cp:lastModifiedBy>
  <cp:revision>15</cp:revision>
  <dcterms:created xsi:type="dcterms:W3CDTF">2021-11-04T18:07:00Z</dcterms:created>
  <dcterms:modified xsi:type="dcterms:W3CDTF">2024-12-08T11:27:33Z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0874B68E27B74F858E2908E332A4AEB0</vt:lpwstr>
  </property>
  <property fmtid="{D5CDD505-2E9C-101B-9397-08002B2CF9AE}" pid="3" name="KSOProductBuildVer">
    <vt:lpwstr>1033-11.2.0.10382</vt:lpwstr>
  </property>
</Properties>
</file>