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309" r:id="rId2"/>
    <p:sldId id="303" r:id="rId3"/>
    <p:sldId id="304" r:id="rId4"/>
    <p:sldId id="298" r:id="rId5"/>
    <p:sldId id="270" r:id="rId6"/>
    <p:sldId id="299" r:id="rId7"/>
    <p:sldId id="261" r:id="rId8"/>
    <p:sldId id="262" r:id="rId9"/>
    <p:sldId id="263" r:id="rId10"/>
    <p:sldId id="265" r:id="rId11"/>
    <p:sldId id="267" r:id="rId12"/>
    <p:sldId id="307" r:id="rId13"/>
    <p:sldId id="297" r:id="rId14"/>
    <p:sldId id="266" r:id="rId15"/>
    <p:sldId id="268" r:id="rId16"/>
    <p:sldId id="284" r:id="rId17"/>
    <p:sldId id="296" r:id="rId18"/>
    <p:sldId id="294" r:id="rId19"/>
    <p:sldId id="283" r:id="rId20"/>
    <p:sldId id="269" r:id="rId21"/>
    <p:sldId id="278" r:id="rId22"/>
    <p:sldId id="275" r:id="rId23"/>
    <p:sldId id="292" r:id="rId24"/>
    <p:sldId id="291" r:id="rId25"/>
    <p:sldId id="305" r:id="rId26"/>
    <p:sldId id="300" r:id="rId27"/>
    <p:sldId id="306" r:id="rId28"/>
    <p:sldId id="301" r:id="rId29"/>
    <p:sldId id="308" r:id="rId30"/>
    <p:sldId id="31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CC"/>
    <a:srgbClr val="006CFF"/>
    <a:srgbClr val="97000B"/>
    <a:srgbClr val="0041B6"/>
    <a:srgbClr val="F9D600"/>
    <a:srgbClr val="324057"/>
    <a:srgbClr val="007CCE"/>
    <a:srgbClr val="2A1255"/>
    <a:srgbClr val="A58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32" autoAdjust="0"/>
    <p:restoredTop sz="92634" autoAdjust="0"/>
  </p:normalViewPr>
  <p:slideViewPr>
    <p:cSldViewPr snapToGrid="0">
      <p:cViewPr varScale="1">
        <p:scale>
          <a:sx n="67" d="100"/>
          <a:sy n="67" d="100"/>
        </p:scale>
        <p:origin x="426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3893C-D64C-4C47-8813-326DD2B089E7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70000-4D6F-4F90-9B6F-EA5ECAB7576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09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70000-4D6F-4F90-9B6F-EA5ECAB7576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320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AD711-3B34-485E-9798-4FDCDD18132B}" type="slidenum">
              <a:rPr lang="uk-UA" smtClean="0"/>
              <a:t>4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82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3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5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10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6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3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49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6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0A0FF2-64CF-F4C7-8CD7-1CC11428395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0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Tm="6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Ð ÐµÐ·ÑÐ»ÑÑÐ°Ñ Ð¿Ð¾ÑÑÐºÑ Ð·Ð¾Ð±ÑÐ°Ð¶ÐµÐ½Ñ Ð·Ð° Ð·Ð°Ð¿Ð¸ÑÐ¾Ð¼ &quot;Ð´ÐµÐ½Ñ ÑÐ¾Ð±Ð¾ÑÐ½Ð¾ÑÑÑ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7" t="-3526" b="1"/>
          <a:stretch/>
        </p:blipFill>
        <p:spPr bwMode="auto">
          <a:xfrm>
            <a:off x="0" y="-227444"/>
            <a:ext cx="12192000" cy="708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49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Tm="61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library.hneu.edu.ua/files/imgnews/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3242937"/>
            <a:ext cx="521970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5687" y="155544"/>
            <a:ext cx="7869891" cy="4711234"/>
          </a:xfrm>
        </p:spPr>
        <p:txBody>
          <a:bodyPr/>
          <a:lstStyle/>
          <a:p>
            <a:pPr marL="0" indent="0" algn="just">
              <a:buNone/>
            </a:pPr>
            <a:r>
              <a:rPr lang="uk-UA" i="1" dirty="0">
                <a:latin typeface="Arial" pitchFamily="34" charset="0"/>
                <a:cs typeface="Arial" pitchFamily="34" charset="0"/>
              </a:rPr>
              <a:t>     22 січня 1919 року на Софійському майдані Акт про об'єднання України офіційно зачитав народу член Директорії Федір Швець. Були керівники країни, парадні війська, депутати, представники церкви. </a:t>
            </a:r>
          </a:p>
        </p:txBody>
      </p:sp>
      <p:pic>
        <p:nvPicPr>
          <p:cNvPr id="21506" name="Picture 2" descr="http://library.hneu.edu.ua/files/imgnews/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4" y="2532251"/>
            <a:ext cx="4648438" cy="339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55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Tm="61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6013" y="6181086"/>
            <a:ext cx="8720919" cy="67691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i="1" dirty="0" err="1"/>
              <a:t>Мітинг</a:t>
            </a:r>
            <a:r>
              <a:rPr lang="ru-RU" i="1" dirty="0"/>
              <a:t> з </a:t>
            </a:r>
            <a:r>
              <a:rPr lang="ru-RU" i="1" dirty="0" err="1"/>
              <a:t>нагоди</a:t>
            </a:r>
            <a:r>
              <a:rPr lang="ru-RU" i="1" dirty="0"/>
              <a:t> </a:t>
            </a:r>
            <a:r>
              <a:rPr lang="ru-RU" i="1" dirty="0" err="1"/>
              <a:t>підписання</a:t>
            </a:r>
            <a:r>
              <a:rPr lang="ru-RU" i="1" dirty="0"/>
              <a:t> Акту </a:t>
            </a:r>
            <a:r>
              <a:rPr lang="ru-RU" i="1" dirty="0" err="1"/>
              <a:t>Злуки</a:t>
            </a:r>
            <a:r>
              <a:rPr lang="ru-RU" i="1" dirty="0"/>
              <a:t> </a:t>
            </a:r>
            <a:r>
              <a:rPr lang="ru-RU" i="1" dirty="0" err="1"/>
              <a:t>між</a:t>
            </a:r>
            <a:r>
              <a:rPr lang="ru-RU" i="1" dirty="0"/>
              <a:t> ЗУНР та УНР в </a:t>
            </a:r>
            <a:r>
              <a:rPr lang="ru-RU" i="1" dirty="0" err="1"/>
              <a:t>Києві</a:t>
            </a:r>
            <a:r>
              <a:rPr lang="ru-RU" i="1" dirty="0"/>
              <a:t>. Фото 1919 року</a:t>
            </a:r>
            <a:endParaRPr lang="uk-UA" dirty="0"/>
          </a:p>
        </p:txBody>
      </p:sp>
      <p:pic>
        <p:nvPicPr>
          <p:cNvPr id="1026" name="Picture 2" descr="https://i1.wp.com/photo-lviv.in.ua/wp-content/uploads/2016/01/1919_akt_zlu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038" y="151240"/>
            <a:ext cx="8470653" cy="594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40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Tm="61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https://porokhivnytsya.com.ua/wp-content/uploads/2017/01/1919-%D0%A3%D0%9D%D0%A0-%D1%96-%D0%97%D0%A3%D0%9D%D0%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33350"/>
            <a:ext cx="9020175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04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Tm="61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1221" y="6209732"/>
            <a:ext cx="7869891" cy="40396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i="1" dirty="0"/>
              <a:t>Музей-вагон в </a:t>
            </a:r>
            <a:r>
              <a:rPr lang="ru-RU" i="1" dirty="0" err="1"/>
              <a:t>Фастові</a:t>
            </a:r>
            <a:endParaRPr lang="uk-UA" i="1" dirty="0"/>
          </a:p>
        </p:txBody>
      </p:sp>
      <p:pic>
        <p:nvPicPr>
          <p:cNvPr id="30722" name="Picture 2" descr="Музей-вагон в Фастов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1" y="54593"/>
            <a:ext cx="8921967" cy="597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27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Tm="61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6756" y="524034"/>
            <a:ext cx="7869891" cy="4711234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За два тижні після того Київ захопили більшовики. Тоді Україна не витримала військової агресії одразу кількох держав. Але Злука збереглася, як кажуть історики, в генетичній пам'яті народу. В наші часи ця пам'ять прокинулася ще до проголошення Незалежності. 21 січня 1990 року між Києвом та Львовом влаштували живий ланцюг. Тепер саме так щороку відзначають День Соборності. </a:t>
            </a:r>
          </a:p>
        </p:txBody>
      </p:sp>
      <p:pic>
        <p:nvPicPr>
          <p:cNvPr id="26626" name="Picture 2" descr="Київ, 22 січня 1919 року. Софіївська площ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821" y="3899672"/>
            <a:ext cx="4730323" cy="295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89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Tm="61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4711234"/>
          </a:xfrm>
        </p:spPr>
        <p:txBody>
          <a:bodyPr/>
          <a:lstStyle/>
          <a:p>
            <a:pPr marL="0" indent="0" algn="ctr">
              <a:buNone/>
            </a:pPr>
            <a:r>
              <a:rPr lang="uk-UA" i="1" dirty="0">
                <a:latin typeface="Arial" pitchFamily="34" charset="0"/>
                <a:cs typeface="Arial" pitchFamily="34" charset="0"/>
              </a:rPr>
              <a:t>Перше ж офіційне святкування дня Соборності відбулося не у 1990 році, а ще в 1939-му. Святкували тоді 20 річницю знакової події в Карпатській Україні. 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://zakarpattya.net.ua/postimages/pub/2013/01/%20%D0%B2%D0%B5%D1%81%D0%B5%D0%BB%D0%B8%D0%B9%20%D0%B3%D0%BE%D0%BC%D1%96%D0%BD-%D1%81%D0%BF%D1%96%D0%B2%20%D0%BD%D0%B0%D0%B9%20%D0%BD%D0%B5%D1%81%D0%B5%D1%82%D1%8C%D1%81%D1%8F%20%D0%B2%20%D0%9A%D0%B8%D1%97%D0%B2%20-%20%D0%9B%D1%8C%D0%B2%D1%96%D0%B2.%20%D0%9A%D0%B0%D1%80%D0%BF%D0%B0%D1%82%D1%81%D1%8C%D0%BA%D0%B0%20%D0%A3%D0%BA%D1%80%D0%B0%D1%97%D0%BD%D0%B0,%2022%20%D1%81%D1%96%D1%87%D0%BD%D1%8F%201939%20%D1%80%D0%BE%D0%BA%D1%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8"/>
          <a:stretch/>
        </p:blipFill>
        <p:spPr bwMode="auto">
          <a:xfrm>
            <a:off x="1564945" y="1269238"/>
            <a:ext cx="9039225" cy="553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46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Tm="61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8877" y="5800301"/>
            <a:ext cx="7886700" cy="464023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err="1">
                <a:latin typeface="+mn-lt"/>
              </a:rPr>
              <a:t>Святковий</a:t>
            </a:r>
            <a:r>
              <a:rPr lang="ru-RU" sz="2800" i="1" dirty="0">
                <a:latin typeface="+mn-lt"/>
              </a:rPr>
              <a:t> </a:t>
            </a:r>
            <a:r>
              <a:rPr lang="ru-RU" sz="2800" i="1" dirty="0" err="1">
                <a:latin typeface="+mn-lt"/>
              </a:rPr>
              <a:t>мітинг</a:t>
            </a:r>
            <a:r>
              <a:rPr lang="ru-RU" sz="2800" i="1" dirty="0">
                <a:latin typeface="+mn-lt"/>
              </a:rPr>
              <a:t> на День </a:t>
            </a:r>
            <a:r>
              <a:rPr lang="ru-RU" sz="2800" i="1" dirty="0" err="1">
                <a:latin typeface="+mn-lt"/>
              </a:rPr>
              <a:t>Злуки</a:t>
            </a:r>
            <a:r>
              <a:rPr lang="ru-RU" sz="2800" i="1" dirty="0">
                <a:latin typeface="+mn-lt"/>
              </a:rPr>
              <a:t>.</a:t>
            </a:r>
            <a:br>
              <a:rPr lang="ru-RU" sz="2800" i="1" dirty="0">
                <a:latin typeface="+mn-lt"/>
              </a:rPr>
            </a:br>
            <a:r>
              <a:rPr lang="ru-RU" sz="2800" i="1" dirty="0">
                <a:latin typeface="+mn-lt"/>
              </a:rPr>
              <a:t> Хуст, 22 </a:t>
            </a:r>
            <a:r>
              <a:rPr lang="ru-RU" sz="2800" i="1" dirty="0" err="1">
                <a:latin typeface="+mn-lt"/>
              </a:rPr>
              <a:t>січня</a:t>
            </a:r>
            <a:r>
              <a:rPr lang="ru-RU" sz="2800" i="1" dirty="0">
                <a:latin typeface="+mn-lt"/>
              </a:rPr>
              <a:t> 1939 року</a:t>
            </a:r>
            <a:endParaRPr lang="uk-UA" sz="2800" dirty="0">
              <a:latin typeface="+mn-lt"/>
            </a:endParaRPr>
          </a:p>
        </p:txBody>
      </p:sp>
      <p:pic>
        <p:nvPicPr>
          <p:cNvPr id="17410" name="Picture 2" descr="http://zakarpattya.net.ua/postimages/pub/2013/01/%20%D0%BC%D1%96%D1%82%D0%B8%D0%BD%D0%B3%20%D0%BD%D0%B0%20%D0%94%D0%B5%D0%BD%D1%8C%20%D0%97%D0%BB%D1%83%D0%BA%D0%B8.%20%D0%A5%D1%83%D1%81%D1%82,%2022%20%D1%81%D1%96%D1%87%D0%BD%D1%8F%201939%20%D1%80%D0%BE%D0%BA%D1%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2713"/>
            <a:ext cx="9144000" cy="546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22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Tm="61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6045959"/>
            <a:ext cx="9021170" cy="81204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i="1" dirty="0" err="1">
                <a:latin typeface="Arial" pitchFamily="34" charset="0"/>
                <a:cs typeface="Arial" pitchFamily="34" charset="0"/>
              </a:rPr>
              <a:t>Повідомлення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 «22 </a:t>
            </a:r>
            <a:r>
              <a:rPr lang="ru-RU" sz="1800" i="1" dirty="0" err="1">
                <a:latin typeface="Arial" pitchFamily="34" charset="0"/>
                <a:cs typeface="Arial" pitchFamily="34" charset="0"/>
              </a:rPr>
              <a:t>січня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 1919 року» </a:t>
            </a:r>
            <a:br>
              <a:rPr lang="ru-RU" sz="1800" i="1" dirty="0">
                <a:latin typeface="Arial" pitchFamily="34" charset="0"/>
                <a:cs typeface="Arial" pitchFamily="34" charset="0"/>
              </a:rPr>
            </a:br>
            <a:r>
              <a:rPr lang="ru-RU" sz="1800" i="1" dirty="0">
                <a:latin typeface="Arial" pitchFamily="34" charset="0"/>
                <a:cs typeface="Arial" pitchFamily="34" charset="0"/>
              </a:rPr>
              <a:t>(«</a:t>
            </a:r>
            <a:r>
              <a:rPr lang="ru-RU" sz="1800" i="1" dirty="0" err="1">
                <a:latin typeface="Arial" pitchFamily="34" charset="0"/>
                <a:cs typeface="Arial" pitchFamily="34" charset="0"/>
              </a:rPr>
              <a:t>Незалежність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i="1" dirty="0" err="1">
                <a:latin typeface="Arial" pitchFamily="34" charset="0"/>
                <a:cs typeface="Arial" pitchFamily="34" charset="0"/>
              </a:rPr>
              <a:t>Український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err="1">
                <a:latin typeface="Arial" pitchFamily="34" charset="0"/>
                <a:cs typeface="Arial" pitchFamily="34" charset="0"/>
              </a:rPr>
              <a:t>двохтижневик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1800" i="1" dirty="0" err="1">
                <a:latin typeface="Arial" pitchFamily="34" charset="0"/>
                <a:cs typeface="Arial" pitchFamily="34" charset="0"/>
              </a:rPr>
              <a:t>Парижі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», 1 лютого 1931 р.) </a:t>
            </a:r>
            <a:endParaRPr lang="uk-UA" sz="1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 descr="http://tsdazu.gov.ua/files/online/soborn22_01_14/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66" y="0"/>
            <a:ext cx="9263319" cy="60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60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Tm="61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tsdazu.gov.ua/files/online/soborn22_01_14/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t="7161" r="5448" b="21035"/>
          <a:stretch/>
        </p:blipFill>
        <p:spPr bwMode="auto">
          <a:xfrm>
            <a:off x="2902424" y="27294"/>
            <a:ext cx="5627234" cy="674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24000" y="652257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b="1" dirty="0" err="1"/>
              <a:t>Вірш</a:t>
            </a:r>
            <a:r>
              <a:rPr lang="ru-RU" b="1" dirty="0"/>
              <a:t> М. Ореста «</a:t>
            </a:r>
            <a:r>
              <a:rPr lang="ru-RU" b="1" dirty="0" err="1"/>
              <a:t>Видіння</a:t>
            </a:r>
            <a:r>
              <a:rPr lang="ru-RU" b="1" dirty="0"/>
              <a:t> </a:t>
            </a:r>
            <a:r>
              <a:rPr lang="ru-RU" b="1" dirty="0" err="1"/>
              <a:t>минулого</a:t>
            </a:r>
            <a:r>
              <a:rPr lang="ru-RU" b="1" dirty="0"/>
              <a:t>» (</a:t>
            </a:r>
            <a:r>
              <a:rPr lang="ru-RU" b="1" dirty="0" err="1"/>
              <a:t>Додаток</a:t>
            </a:r>
            <a:r>
              <a:rPr lang="ru-RU" b="1" dirty="0"/>
              <a:t> до </a:t>
            </a:r>
            <a:r>
              <a:rPr lang="ru-RU" b="1" dirty="0" err="1"/>
              <a:t>часопису</a:t>
            </a:r>
            <a:r>
              <a:rPr lang="ru-RU" b="1" dirty="0"/>
              <a:t> «Наше </a:t>
            </a:r>
            <a:r>
              <a:rPr lang="ru-RU" b="1" dirty="0" err="1"/>
              <a:t>життя</a:t>
            </a:r>
            <a:r>
              <a:rPr lang="ru-RU" b="1" dirty="0"/>
              <a:t>», Ч.5, 1946 р.)</a:t>
            </a:r>
            <a:endParaRPr lang="uk-UA" sz="1600" b="1" dirty="0"/>
          </a:p>
        </p:txBody>
      </p:sp>
    </p:spTree>
    <p:extLst>
      <p:ext uri="{BB962C8B-B14F-4D97-AF65-F5344CB8AC3E}">
        <p14:creationId xmlns:p14="http://schemas.microsoft.com/office/powerpoint/2010/main" val="1080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Tm="61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1421" y="114601"/>
            <a:ext cx="8679976" cy="4711234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i="1" dirty="0">
                <a:latin typeface="Arial" pitchFamily="34" charset="0"/>
                <a:cs typeface="Arial" pitchFamily="34" charset="0"/>
              </a:rPr>
              <a:t>А от в 1990 році відбулося перше масове святкування. 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uk-UA" sz="2400" i="1" dirty="0">
                <a:latin typeface="Arial" pitchFamily="34" charset="0"/>
                <a:cs typeface="Arial" pitchFamily="34" charset="0"/>
              </a:rPr>
              <a:t>І передував цьому святкуванню «Живий ланцюг».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9458" name="Picture 2" descr="http://www.memory.gov.ua/sites/default/files/userupload/soborn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656" y="1417523"/>
            <a:ext cx="7992138" cy="534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31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Tm="6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03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Tm="61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9083" y="6018663"/>
            <a:ext cx="8553132" cy="73150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i="1" dirty="0" err="1">
                <a:latin typeface="Arial" pitchFamily="34" charset="0"/>
                <a:cs typeface="Arial" pitchFamily="34" charset="0"/>
              </a:rPr>
              <a:t>Учасники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“Живого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ланцюга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” на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вул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Стрийській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Львові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. Фото 1990 року. Взято з “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Історична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Правда”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Учасники &quot;Живого ланцюга&quot; на вул. Стрийській у Львові. Фото 1990 року. Взято з &quot;Історична Правд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405" y="92075"/>
            <a:ext cx="8762288" cy="580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0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Tm="61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7573" y="5800298"/>
            <a:ext cx="7869891" cy="799745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>
                <a:latin typeface="Arial" pitchFamily="34" charset="0"/>
                <a:cs typeface="Arial" pitchFamily="34" charset="0"/>
              </a:rPr>
              <a:t>21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січня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1990 року.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Софіївська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площа</a:t>
            </a:r>
            <a:r>
              <a:rPr lang="ru-RU" dirty="0"/>
              <a:t> </a:t>
            </a:r>
            <a:endParaRPr lang="uk-UA" dirty="0"/>
          </a:p>
        </p:txBody>
      </p:sp>
      <p:pic>
        <p:nvPicPr>
          <p:cNvPr id="11266" name="Picture 2" descr="http://his.img.pravda.com/images/doc/1/1/11cd3bb-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259308"/>
            <a:ext cx="8669998" cy="540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25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Tm="61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his.img.pravda.com/images/doc/a/4/a4c1052-a-mykolayiv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677" y="118257"/>
            <a:ext cx="8492115" cy="573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28716" y="5991365"/>
            <a:ext cx="8939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Залучені</a:t>
            </a:r>
            <a:r>
              <a:rPr lang="ru-RU" sz="2800" dirty="0"/>
              <a:t> </a:t>
            </a:r>
            <a:r>
              <a:rPr lang="ru-RU" sz="2800" dirty="0" err="1"/>
              <a:t>траспортні</a:t>
            </a:r>
            <a:r>
              <a:rPr lang="ru-RU" sz="2800" dirty="0"/>
              <a:t> </a:t>
            </a:r>
            <a:r>
              <a:rPr lang="ru-RU" sz="2800" dirty="0" err="1"/>
              <a:t>засоби</a:t>
            </a:r>
            <a:r>
              <a:rPr lang="ru-RU" sz="2800" dirty="0"/>
              <a:t> </a:t>
            </a:r>
            <a:r>
              <a:rPr lang="ru-RU" sz="2800" dirty="0" err="1"/>
              <a:t>дають</a:t>
            </a:r>
            <a:r>
              <a:rPr lang="ru-RU" sz="2800" dirty="0"/>
              <a:t> </a:t>
            </a:r>
            <a:r>
              <a:rPr lang="ru-RU" sz="2800" dirty="0" err="1"/>
              <a:t>можливість</a:t>
            </a:r>
            <a:r>
              <a:rPr lang="ru-RU" sz="2800" dirty="0"/>
              <a:t> </a:t>
            </a:r>
          </a:p>
          <a:p>
            <a:pPr algn="ctr"/>
            <a:r>
              <a:rPr lang="ru-RU" sz="2800" dirty="0" err="1"/>
              <a:t>оцінити</a:t>
            </a:r>
            <a:r>
              <a:rPr lang="ru-RU" sz="2800" dirty="0"/>
              <a:t> </a:t>
            </a:r>
            <a:r>
              <a:rPr lang="ru-RU" sz="2800" dirty="0" err="1"/>
              <a:t>розмах</a:t>
            </a:r>
            <a:r>
              <a:rPr lang="ru-RU" sz="2800" dirty="0"/>
              <a:t> </a:t>
            </a:r>
            <a:r>
              <a:rPr lang="ru-RU" sz="2800" dirty="0" err="1"/>
              <a:t>події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975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Tm="61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4742" y="60008"/>
            <a:ext cx="8321120" cy="4711234"/>
          </a:xfrm>
        </p:spPr>
        <p:txBody>
          <a:bodyPr/>
          <a:lstStyle/>
          <a:p>
            <a:pPr marL="0" indent="0" algn="ctr">
              <a:buNone/>
            </a:pPr>
            <a:r>
              <a:rPr lang="uk-UA" i="1" dirty="0">
                <a:latin typeface="Arial" pitchFamily="34" charset="0"/>
                <a:cs typeface="Arial" pitchFamily="34" charset="0"/>
              </a:rPr>
              <a:t>Акція 1990 року стала наймасовішою, люди створили безперервний ланцюг від Львова до Києва; в прагненні до відродження незалежної України в акції взяло участь від 1 млн. до 3 млн. осіб.</a:t>
            </a:r>
          </a:p>
          <a:p>
            <a:pPr marL="0" indent="0" algn="ctr">
              <a:buNone/>
            </a:pPr>
            <a:endParaRPr lang="uk-UA" dirty="0"/>
          </a:p>
        </p:txBody>
      </p:sp>
      <p:pic>
        <p:nvPicPr>
          <p:cNvPr id="32770" name="Picture 2" descr="http://his.img.pravda.com/images/doc/6/7/678c875-a-lviv-strysk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4"/>
          <a:stretch/>
        </p:blipFill>
        <p:spPr bwMode="auto">
          <a:xfrm>
            <a:off x="1769661" y="1678044"/>
            <a:ext cx="8748215" cy="517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87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Tm="61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6630" y="5854890"/>
            <a:ext cx="7869891" cy="799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 err="1"/>
              <a:t>Святкування</a:t>
            </a:r>
            <a:r>
              <a:rPr lang="ru-RU" i="1" dirty="0"/>
              <a:t> Дня </a:t>
            </a:r>
            <a:r>
              <a:rPr lang="ru-RU" i="1" dirty="0" err="1"/>
              <a:t>Соборності</a:t>
            </a:r>
            <a:r>
              <a:rPr lang="ru-RU" i="1" dirty="0"/>
              <a:t> </a:t>
            </a:r>
            <a:r>
              <a:rPr lang="ru-RU" i="1" dirty="0" err="1"/>
              <a:t>сьогодні</a:t>
            </a:r>
            <a:endParaRPr lang="uk-UA" i="1" dirty="0"/>
          </a:p>
        </p:txBody>
      </p:sp>
      <p:pic>
        <p:nvPicPr>
          <p:cNvPr id="31746" name="Picture 2" descr="Празднования Дня Собор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053" y="696036"/>
            <a:ext cx="8603776" cy="483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22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Tm="61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462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Tm="61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2490" y="414105"/>
            <a:ext cx="8346882" cy="609397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Ми віримо, що територіальна цілісність України, скріплена кров’ю мільйонів незламних борців, навіки залишатиметься непорушною. Ми свідомі того, що лише в єдності дій та соборності душ можемо досягти величної мети – розбудови економічно й духовно багатої, вільної й демократичної України, забезпечення добробуту нинішніх і наступних поколінь українців. </a:t>
            </a:r>
          </a:p>
          <a:p>
            <a:pPr algn="ctr"/>
            <a:r>
              <a:rPr lang="uk-UA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Ми переконані, що відзначення Дня Соборності, вшанування творців Акту Злуки – це не тільки суспільна потреба, а й прагнення зберегти світлу пам’ять незліченних жертв, протягом віків принесених українським народом на вівтар незалежності, соборності, державності.</a:t>
            </a:r>
          </a:p>
        </p:txBody>
      </p:sp>
    </p:spTree>
    <p:extLst>
      <p:ext uri="{BB962C8B-B14F-4D97-AF65-F5344CB8AC3E}">
        <p14:creationId xmlns:p14="http://schemas.microsoft.com/office/powerpoint/2010/main" val="15012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Tm="6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 ÐµÐ·ÑÐ»ÑÑÐ°Ñ Ð¿Ð¾ÑÑÐºÑ Ð·Ð¾Ð±ÑÐ°Ð¶ÐµÐ½Ñ Ð·Ð° Ð·Ð°Ð¿Ð¸ÑÐ¾Ð¼ &quot;ÑÐ¾Ð±Ð¾ÑÐ½ÑÑÑÑ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486" y="366143"/>
            <a:ext cx="7765138" cy="582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4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Tm="61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791255"/>
            <a:ext cx="7463951" cy="413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91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Tm="61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 ÐµÐ·ÑÐ»ÑÑÐ°Ñ Ð¿Ð¾ÑÑÐºÑ Ð·Ð¾Ð±ÑÐ°Ð¶ÐµÐ½Ñ Ð·Ð° Ð·Ð°Ð¿Ð¸ÑÐ¾Ð¼ &quot;Ð´ÐµÐ½Ñ ÑÐ¾Ð±Ð¾ÑÐ½Ð¾ÑÑÑ Ð¿ÑÐµÐ·ÐµÐ½ÑÐ°ÑÑÑ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437" y="451578"/>
            <a:ext cx="8491712" cy="585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10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Tm="6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40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Tm="61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BB8918FA-A844-D7FF-A907-CEBFCBD75C69}"/>
              </a:ext>
            </a:extLst>
          </p:cNvPr>
          <p:cNvGrpSpPr/>
          <p:nvPr/>
        </p:nvGrpSpPr>
        <p:grpSpPr>
          <a:xfrm>
            <a:off x="23812" y="0"/>
            <a:ext cx="12144375" cy="6858000"/>
            <a:chOff x="23812" y="0"/>
            <a:chExt cx="12144375" cy="68580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69F22BF8-5649-E7FC-27E4-ADFA0EA0A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812" y="0"/>
              <a:ext cx="12144375" cy="6858000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E16BEAB8-C294-9C0B-42B5-1C31725E5C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822" t="50000" r="33745" b="18333"/>
            <a:stretch/>
          </p:blipFill>
          <p:spPr>
            <a:xfrm>
              <a:off x="9496049" y="328613"/>
              <a:ext cx="2672138" cy="1471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5642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2596" y="285728"/>
            <a:ext cx="8143932" cy="2308324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День </a:t>
            </a:r>
            <a:r>
              <a:rPr lang="ru-RU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Соборності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це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нагадування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про те, </a:t>
            </a:r>
            <a:r>
              <a:rPr lang="ru-RU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що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сила </a:t>
            </a:r>
            <a:r>
              <a:rPr lang="ru-RU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нашої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держави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– в </a:t>
            </a:r>
            <a:r>
              <a:rPr lang="ru-RU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єдності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українських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земель.</a:t>
            </a:r>
            <a:endParaRPr lang="uk-UA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24100" y="4214818"/>
            <a:ext cx="7429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Соборність України - основа державності!</a:t>
            </a:r>
          </a:p>
        </p:txBody>
      </p:sp>
    </p:spTree>
    <p:extLst>
      <p:ext uri="{BB962C8B-B14F-4D97-AF65-F5344CB8AC3E}">
        <p14:creationId xmlns:p14="http://schemas.microsoft.com/office/powerpoint/2010/main" val="364430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Tm="6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emory.gov.ua/sites/default/files/userupload/sobornist_m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" r="3091" b="9015"/>
          <a:stretch/>
        </p:blipFill>
        <p:spPr bwMode="auto">
          <a:xfrm>
            <a:off x="1633183" y="95535"/>
            <a:ext cx="8932155" cy="440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9660" y="5008729"/>
            <a:ext cx="8898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22 січня 2019 року – 100 річниця Акту Злуки Української Народної Республіки і </a:t>
            </a:r>
            <a:r>
              <a:rPr lang="uk-UA" sz="2800" dirty="0" err="1"/>
              <a:t>Західно-Української</a:t>
            </a:r>
            <a:r>
              <a:rPr lang="uk-UA" sz="2800" dirty="0"/>
              <a:t> Народної Республіки</a:t>
            </a:r>
          </a:p>
        </p:txBody>
      </p:sp>
    </p:spTree>
    <p:extLst>
      <p:ext uri="{BB962C8B-B14F-4D97-AF65-F5344CB8AC3E}">
        <p14:creationId xmlns:p14="http://schemas.microsoft.com/office/powerpoint/2010/main" val="24204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Tm="61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214291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Соборність</a:t>
            </a:r>
            <a:r>
              <a:rPr lang="uk-UA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uk-UA" sz="2800" b="1" spc="50" dirty="0">
                <a:ln w="11430"/>
                <a:solidFill>
                  <a:srgbClr val="FF3300"/>
                </a:solidFill>
                <a:latin typeface="Monotype Corsiva" pitchFamily="66" charset="0"/>
              </a:rPr>
              <a:t>– це органічна ознака будь-якої нації, – неодмінна умова її розвитку й процвітання. </a:t>
            </a:r>
          </a:p>
          <a:p>
            <a:pPr algn="ctr"/>
            <a:r>
              <a:rPr lang="uk-UA" sz="2800" b="1" spc="50" dirty="0">
                <a:ln w="11430"/>
                <a:solidFill>
                  <a:srgbClr val="FF3300"/>
                </a:solidFill>
                <a:latin typeface="Monotype Corsiva" pitchFamily="66" charset="0"/>
              </a:rPr>
              <a:t>Вона означає, по-перше, об’єднання в одне державне ціле всіх земель, які заселяє конкретна нація на суцільній території. Це – один з найзаповітніших ідеалів багатьох народів світу. </a:t>
            </a:r>
          </a:p>
          <a:p>
            <a:pPr algn="ctr"/>
            <a:endParaRPr lang="uk-UA" sz="2800" b="1" spc="50" dirty="0">
              <a:ln w="11430"/>
              <a:solidFill>
                <a:srgbClr val="FF3300"/>
              </a:solidFill>
              <a:latin typeface="Monotype Corsiva" pitchFamily="66" charset="0"/>
            </a:endParaRPr>
          </a:p>
          <a:p>
            <a:pPr algn="ctr"/>
            <a:r>
              <a:rPr lang="uk-UA" sz="2800" b="1" spc="50" dirty="0">
                <a:ln w="11430"/>
                <a:solidFill>
                  <a:srgbClr val="FF3300"/>
                </a:solidFill>
                <a:latin typeface="Monotype Corsiva" pitchFamily="66" charset="0"/>
              </a:rPr>
              <a:t>По-друге, соборність не обмежується лише ідеєю збирання етнічних земель у рамках національної держави, а передбачає також духовну консолідацію всього населення країни, єдність усіх її громадян, незалежно від їхньої національності. </a:t>
            </a:r>
          </a:p>
          <a:p>
            <a:pPr algn="ctr"/>
            <a:endParaRPr lang="uk-UA" sz="2800" b="1" spc="50" dirty="0">
              <a:ln w="11430"/>
              <a:solidFill>
                <a:srgbClr val="FF3300"/>
              </a:solidFill>
              <a:latin typeface="Monotype Corsiva" pitchFamily="66" charset="0"/>
            </a:endParaRPr>
          </a:p>
          <a:p>
            <a:pPr algn="ctr"/>
            <a:r>
              <a:rPr lang="uk-UA" sz="2800" b="1" spc="50" dirty="0">
                <a:ln w="11430"/>
                <a:solidFill>
                  <a:srgbClr val="FF3300"/>
                </a:solidFill>
                <a:latin typeface="Monotype Corsiva" pitchFamily="66" charset="0"/>
              </a:rPr>
              <a:t>Нарешті, соборність невіддільна від досягнення реальної державності, забезпечення справжнього суверенітету і незалежності народу, побудови процвітаючої демократичної національної держави.</a:t>
            </a:r>
          </a:p>
        </p:txBody>
      </p:sp>
    </p:spTree>
    <p:extLst>
      <p:ext uri="{BB962C8B-B14F-4D97-AF65-F5344CB8AC3E}">
        <p14:creationId xmlns:p14="http://schemas.microsoft.com/office/powerpoint/2010/main" val="102396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Tm="6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ibrary.hneu.edu.ua/files/imgnews/1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857" y="191565"/>
            <a:ext cx="4137718" cy="627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08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Tm="61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6125" y="1351130"/>
            <a:ext cx="4216305" cy="5063571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err="1">
                <a:latin typeface="Arial" pitchFamily="34" charset="0"/>
                <a:cs typeface="Arial" pitchFamily="34" charset="0"/>
              </a:rPr>
              <a:t>Оригінал</a:t>
            </a:r>
            <a:r>
              <a:rPr lang="ru-RU" sz="3600" i="1" dirty="0">
                <a:latin typeface="Arial" pitchFamily="34" charset="0"/>
                <a:cs typeface="Arial" pitchFamily="34" charset="0"/>
              </a:rPr>
              <a:t> Акту </a:t>
            </a:r>
            <a:r>
              <a:rPr lang="ru-RU" sz="3600" i="1" dirty="0" err="1">
                <a:latin typeface="Arial" pitchFamily="34" charset="0"/>
                <a:cs typeface="Arial" pitchFamily="34" charset="0"/>
              </a:rPr>
              <a:t>Злуки</a:t>
            </a:r>
            <a:r>
              <a:rPr lang="ru-RU" sz="3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i="1" dirty="0" err="1">
                <a:latin typeface="Arial" pitchFamily="34" charset="0"/>
                <a:cs typeface="Arial" pitchFamily="34" charset="0"/>
              </a:rPr>
              <a:t>зберігають</a:t>
            </a:r>
            <a:r>
              <a:rPr lang="ru-RU" sz="3600" i="1" dirty="0">
                <a:latin typeface="Arial" pitchFamily="34" charset="0"/>
                <a:cs typeface="Arial" pitchFamily="34" charset="0"/>
              </a:rPr>
              <a:t> у Центральному державному </a:t>
            </a:r>
            <a:r>
              <a:rPr lang="ru-RU" sz="3600" i="1" dirty="0" err="1">
                <a:latin typeface="Arial" pitchFamily="34" charset="0"/>
                <a:cs typeface="Arial" pitchFamily="34" charset="0"/>
              </a:rPr>
              <a:t>архіві</a:t>
            </a:r>
            <a:r>
              <a:rPr lang="ru-RU" sz="3600" i="1" dirty="0">
                <a:latin typeface="Arial" pitchFamily="34" charset="0"/>
                <a:cs typeface="Arial" pitchFamily="34" charset="0"/>
              </a:rPr>
              <a:t>. </a:t>
            </a:r>
            <a:endParaRPr lang="uk-UA" sz="36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4" name="Picture 6" descr="Світлина від Державний Архів Львівської Області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22996"/>
            <a:ext cx="4566550" cy="68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52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Tm="61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9459" y="191070"/>
            <a:ext cx="7979926" cy="59858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i="1" dirty="0"/>
              <a:t>Універсал Злуки підписали в броньованому петлюрівському вагоні у Фастові на Київщині. </a:t>
            </a:r>
          </a:p>
        </p:txBody>
      </p:sp>
      <p:pic>
        <p:nvPicPr>
          <p:cNvPr id="24578" name="Picture 2" descr="http://novadoba.com.ua/uploads/posts/2014-01/1390327071_novyy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95" y="1790197"/>
            <a:ext cx="5475733" cy="372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38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Tm="61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494</TotalTime>
  <Words>555</Words>
  <Application>Microsoft Office PowerPoint</Application>
  <PresentationFormat>Широкий екран</PresentationFormat>
  <Paragraphs>31</Paragraphs>
  <Slides>30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Monotype Corsiva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Оригінал Акту Злуки зберігають у Центральному державному архіві.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Святковий мітинг на День Злуки.  Хуст, 22 січня 1939 року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Аня Уманська</cp:lastModifiedBy>
  <cp:revision>104</cp:revision>
  <dcterms:created xsi:type="dcterms:W3CDTF">2016-11-18T14:12:19Z</dcterms:created>
  <dcterms:modified xsi:type="dcterms:W3CDTF">2024-01-26T16:30:11Z</dcterms:modified>
</cp:coreProperties>
</file>