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54" d="100"/>
          <a:sy n="54" d="100"/>
        </p:scale>
        <p:origin x="74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8F34F6-1EAE-9DA6-057C-630052607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AC94D6D-E2EC-74CA-BD22-FED249E77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EF4F105-F693-EF6A-7EDB-17E445E3D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CA8A-2BAF-462D-AF06-2D07CC98DBCB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BC21870-81AF-160B-C253-DAC5070A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26E409E-5BF5-05B7-4788-87CCD682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6E8-9820-4240-A6FB-0C9FDB666FB1}" type="slidenum">
              <a:rPr lang="aa-ET" smtClean="0"/>
              <a:t>‹№›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92872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3FEC35-0084-BC84-266A-3EC0E613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AA5DD03-DEC6-AB49-514B-264901A79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985C4B2-4829-B43E-3DA5-3F09AF8C9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CA8A-2BAF-462D-AF06-2D07CC98DBCB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003ABAE-15A9-3592-9617-791CFA8B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6CDA64C-D9AF-E81A-31D3-4028D050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6E8-9820-4240-A6FB-0C9FDB666FB1}" type="slidenum">
              <a:rPr lang="aa-ET" smtClean="0"/>
              <a:t>‹№›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44655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2423258-4E1D-92E4-AE4C-68B303C02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F9FDDED-7CAD-1198-C710-BA2A321ED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1F7A921-E0F3-23D0-0B6E-D4FBBF6A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CA8A-2BAF-462D-AF06-2D07CC98DBCB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1C5A5AE-1392-BE2C-6E75-E7D61442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7858B0E-D353-7789-BA12-4AF8F278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6E8-9820-4240-A6FB-0C9FDB666FB1}" type="slidenum">
              <a:rPr lang="aa-ET" smtClean="0"/>
              <a:t>‹№›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51278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787C68-7402-958B-B224-D6C9566B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0362F53-CCF7-E1A3-D478-564078D13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0E4DA0-D68D-8962-1EB4-1B4BE8C8C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CA8A-2BAF-462D-AF06-2D07CC98DBCB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52C3483-7CF9-E49C-6889-7FEA16A52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5D71B2E-B561-C039-4904-2DE8A915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6E8-9820-4240-A6FB-0C9FDB666FB1}" type="slidenum">
              <a:rPr lang="aa-ET" smtClean="0"/>
              <a:t>‹№›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7404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17FACD-CDBA-423C-7ED5-9C237A5B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E01FF9A-BE39-5F85-CCB4-E8DD654D1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C676764-97FE-5B9F-7CB6-3F6C6B33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CA8A-2BAF-462D-AF06-2D07CC98DBCB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904E15A-1CA9-A1C4-3753-DBEBAE4FF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0FDB53A-B87B-44ED-FA82-DF3801D8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6E8-9820-4240-A6FB-0C9FDB666FB1}" type="slidenum">
              <a:rPr lang="aa-ET" smtClean="0"/>
              <a:t>‹№›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1472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6D66C9-B27D-C581-4B31-43590CE15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014719-8D1D-9889-F232-05681E86B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4687851-2BB4-79BF-623A-AABF32875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4434BCA-DF3D-7F0B-2BBD-02B19468A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CA8A-2BAF-462D-AF06-2D07CC98DBCB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3A45BE6-53B4-A2D8-04B3-73EF5CEC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A96024-4606-217F-6886-90B7A894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6E8-9820-4240-A6FB-0C9FDB666FB1}" type="slidenum">
              <a:rPr lang="aa-ET" smtClean="0"/>
              <a:t>‹№›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0815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D6BA8A-7A27-C681-D8B5-DD7C9B229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6C2E1E2-8C93-7D27-FE34-5A8CE0031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254F19B-F649-D2A5-6F84-935B1964B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AD1C99A-F09E-5E26-74B0-0C2BF3ED5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9F048A5-BCCA-876A-F0E7-B7117A278F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97BF9EE-0B98-5FE5-993E-9744575FB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CA8A-2BAF-462D-AF06-2D07CC98DBCB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17143F0-0F59-0CA7-D954-5F7940D4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4AE76CA-26C3-A9BB-8474-056E572B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6E8-9820-4240-A6FB-0C9FDB666FB1}" type="slidenum">
              <a:rPr lang="aa-ET" smtClean="0"/>
              <a:t>‹№›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7515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BCB567-FCE7-A41A-1AB9-40743214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EBE154A-BE63-4666-0E37-72042F3EE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CA8A-2BAF-462D-AF06-2D07CC98DBCB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4D69184-F3EE-5A06-B874-B767AD242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2166F66-8AB9-294A-9576-B0945483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6E8-9820-4240-A6FB-0C9FDB666FB1}" type="slidenum">
              <a:rPr lang="aa-ET" smtClean="0"/>
              <a:t>‹№›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12411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4482D72-DDEA-2747-2333-89053FFF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CA8A-2BAF-462D-AF06-2D07CC98DBCB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B4846E1-45AC-70B0-E92B-D40B714A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170D1F8-5674-F94D-4F6A-78B3FCCA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6E8-9820-4240-A6FB-0C9FDB666FB1}" type="slidenum">
              <a:rPr lang="aa-ET" smtClean="0"/>
              <a:t>‹№›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84701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6D18CE-1766-744B-F4AB-C26D460D6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9E8154-370E-657B-4511-505648DF6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2EE4D63-15C9-E439-A258-889AD288F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45D56C6-2C4E-BF33-9EE3-00093C11B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CA8A-2BAF-462D-AF06-2D07CC98DBCB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B2746A1-3A58-27EC-1EC8-6BD82D47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B116A66-7C8A-D16D-F408-B12C0AA4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6E8-9820-4240-A6FB-0C9FDB666FB1}" type="slidenum">
              <a:rPr lang="aa-ET" smtClean="0"/>
              <a:t>‹№›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9706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CEBB36-17C1-F85A-17C5-FAEA44ADC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DA61248-AFF1-1883-6CB8-A0FFF2889C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E31FBEC-4940-A47B-3DF7-35148EF99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AD40551-100D-7BDD-8B1B-10D4F3D84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CA8A-2BAF-462D-AF06-2D07CC98DBCB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FB95D1B-0003-8658-3060-5D966A5CA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C98111C-ED8F-8A71-9F92-6C9A1E70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6E8-9820-4240-A6FB-0C9FDB666FB1}" type="slidenum">
              <a:rPr lang="aa-ET" smtClean="0"/>
              <a:t>‹№›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1706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3645CE-AA57-054F-9606-380D5B5F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35C2302-7A20-F50B-34A9-79C79E34C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DC85B49-8AA3-B343-2704-2425879D9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CCA8A-2BAF-462D-AF06-2D07CC98DBCB}" type="datetimeFigureOut">
              <a:rPr lang="aa-ET" smtClean="0"/>
              <a:t>02/09/2023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6D86C7B-65D0-AE52-7B0F-26D569923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55ED29-BCCC-2FA4-DA76-2DE7A2892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9E6E8-9820-4240-A6FB-0C9FDB666FB1}" type="slidenum">
              <a:rPr lang="aa-ET" smtClean="0"/>
              <a:t>‹№›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4657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B0DF67FE-F74D-5B96-529A-61F9FA19FE27}"/>
              </a:ext>
            </a:extLst>
          </p:cNvPr>
          <p:cNvGrpSpPr/>
          <p:nvPr/>
        </p:nvGrpSpPr>
        <p:grpSpPr>
          <a:xfrm>
            <a:off x="-79899" y="0"/>
            <a:ext cx="12271899" cy="6858001"/>
            <a:chOff x="-79899" y="0"/>
            <a:chExt cx="12271899" cy="6858001"/>
          </a:xfrm>
        </p:grpSpPr>
        <p:pic>
          <p:nvPicPr>
            <p:cNvPr id="1028" name="Picture 4" descr="Желто голубой фон - 43 фото">
              <a:extLst>
                <a:ext uri="{FF2B5EF4-FFF2-40B4-BE49-F238E27FC236}">
                  <a16:creationId xmlns="" xmlns:a16="http://schemas.microsoft.com/office/drawing/2014/main" id="{4F7A8631-51D1-F7E6-D3A0-836537850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3723B12-0D57-85B5-FE0E-5E8FD8AE974D}"/>
                </a:ext>
              </a:extLst>
            </p:cNvPr>
            <p:cNvSpPr txBox="1"/>
            <p:nvPr/>
          </p:nvSpPr>
          <p:spPr>
            <a:xfrm>
              <a:off x="-79899" y="6604085"/>
              <a:ext cx="1749287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aa-ET" sz="105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30EBBA-CBC8-F039-3ADE-D0C85E5B10DD}"/>
              </a:ext>
            </a:extLst>
          </p:cNvPr>
          <p:cNvSpPr txBox="1"/>
          <p:nvPr/>
        </p:nvSpPr>
        <p:spPr>
          <a:xfrm>
            <a:off x="686205" y="2743345"/>
            <a:ext cx="11032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okman Old Style" panose="02050604050505020204" pitchFamily="18" charset="0"/>
              </a:rPr>
              <a:t>УКРАЇНА</a:t>
            </a:r>
            <a:r>
              <a:rPr lang="uk-UA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okman Old Style" panose="02050604050505020204" pitchFamily="18" charset="0"/>
              </a:rPr>
              <a:t>У МОЄМУ СЕРЦІ</a:t>
            </a:r>
            <a:endParaRPr lang="ru-RU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8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расивый деловой фон для презентации - 62 фото для презентаций и картинок  на рабочий стол">
            <a:extLst>
              <a:ext uri="{FF2B5EF4-FFF2-40B4-BE49-F238E27FC236}">
                <a16:creationId xmlns="" xmlns:a16="http://schemas.microsoft.com/office/drawing/2014/main" id="{CE9D2594-9074-1E91-8DE0-DB79E57D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D86D8C6-AC1D-6BA9-FBC9-6E141F9C99CB}"/>
              </a:ext>
            </a:extLst>
          </p:cNvPr>
          <p:cNvSpPr txBox="1"/>
          <p:nvPr/>
        </p:nvSpPr>
        <p:spPr>
          <a:xfrm>
            <a:off x="1696278" y="500662"/>
            <a:ext cx="9634331" cy="49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Україна – мирна країна, народ країни хоче жити в мирі і злагоді.</a:t>
            </a:r>
            <a:endParaRPr lang="aa-ET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2" name="Picture 2" descr="Виставка &quot;Барви свободи. Майдан, мальований дітьми&quot; | Національний  меморіальний комплекс Героїв Небесної Сотні – Музей Революції Гідності">
            <a:extLst>
              <a:ext uri="{FF2B5EF4-FFF2-40B4-BE49-F238E27FC236}">
                <a16:creationId xmlns="" xmlns:a16="http://schemas.microsoft.com/office/drawing/2014/main" id="{65AC5272-A8C5-7E77-8697-C10836A4D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3" b="17131"/>
          <a:stretch/>
        </p:blipFill>
        <p:spPr bwMode="auto">
          <a:xfrm>
            <a:off x="306457" y="1099685"/>
            <a:ext cx="3524620" cy="232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Я малюю Україну - YouTube">
            <a:extLst>
              <a:ext uri="{FF2B5EF4-FFF2-40B4-BE49-F238E27FC236}">
                <a16:creationId xmlns="" xmlns:a16="http://schemas.microsoft.com/office/drawing/2014/main" id="{0BAB21D9-7C20-0C7C-F17F-6057CCEB6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3" r="12989" b="7922"/>
          <a:stretch/>
        </p:blipFill>
        <p:spPr bwMode="auto">
          <a:xfrm>
            <a:off x="1207412" y="3657600"/>
            <a:ext cx="3709143" cy="25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Малюнок про україну Малюнки для срисовки">
            <a:extLst>
              <a:ext uri="{FF2B5EF4-FFF2-40B4-BE49-F238E27FC236}">
                <a16:creationId xmlns="" xmlns:a16="http://schemas.microsoft.com/office/drawing/2014/main" id="{C3B9A0C1-659A-C214-1901-4714A0E4B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r="4972"/>
          <a:stretch/>
        </p:blipFill>
        <p:spPr bwMode="auto">
          <a:xfrm>
            <a:off x="5017688" y="1500563"/>
            <a:ext cx="3343237" cy="247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Школа №77 м.Львова з поглибленим вивченням економіки та управлінської  діяльності: «Моя Україна – Соборна держава»">
            <a:extLst>
              <a:ext uri="{FF2B5EF4-FFF2-40B4-BE49-F238E27FC236}">
                <a16:creationId xmlns="" xmlns:a16="http://schemas.microsoft.com/office/drawing/2014/main" id="{BF7263BB-A53B-DDE5-34CB-AEBBA38B2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8" y="1261934"/>
            <a:ext cx="2903801" cy="208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24.01.2017 – Комунальний заклад «Харківська санаторна школа № 13»  Харківської обласної ради">
            <a:extLst>
              <a:ext uri="{FF2B5EF4-FFF2-40B4-BE49-F238E27FC236}">
                <a16:creationId xmlns="" xmlns:a16="http://schemas.microsoft.com/office/drawing/2014/main" id="{9CE11E90-AEC4-8C92-A5CE-03A85EE3E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33" y="4162403"/>
            <a:ext cx="3343237" cy="250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33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6057EAF9-B0DD-1AF4-3B61-778BBBE94B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2" descr="Красивый деловой фон для презентации - 62 фото для презентаций и картинок  на рабочий стол">
              <a:extLst>
                <a:ext uri="{FF2B5EF4-FFF2-40B4-BE49-F238E27FC236}">
                  <a16:creationId xmlns="" xmlns:a16="http://schemas.microsoft.com/office/drawing/2014/main" id="{2E26C4AA-FF07-5176-4822-C2946A284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D9ED18E-C031-207E-76DF-89A1ABE6B663}"/>
                </a:ext>
              </a:extLst>
            </p:cNvPr>
            <p:cNvSpPr txBox="1"/>
            <p:nvPr/>
          </p:nvSpPr>
          <p:spPr>
            <a:xfrm>
              <a:off x="0" y="6604084"/>
              <a:ext cx="174928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aa-ET" sz="800" b="1" i="1" dirty="0" smtClean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.</a:t>
              </a:r>
              <a:endParaRPr lang="aa-ET" sz="8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2CED67C-A535-D0A5-9A0A-4B3D970619B0}"/>
              </a:ext>
            </a:extLst>
          </p:cNvPr>
          <p:cNvSpPr txBox="1"/>
          <p:nvPr/>
        </p:nvSpPr>
        <p:spPr>
          <a:xfrm>
            <a:off x="675860" y="315132"/>
            <a:ext cx="10840279" cy="188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Всі наші бажання, всю нашу любов до Батьківщини, </a:t>
            </a:r>
          </a:p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її красу відображено в нашому прапорі.</a:t>
            </a:r>
          </a:p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Жовтий колір – це колір пшениці, зерна, хліба, теплого сонця.</a:t>
            </a:r>
          </a:p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А синій колір – це колір нашого мирного неба.</a:t>
            </a:r>
            <a:endParaRPr lang="aa-ET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66" name="Picture 2" descr="зеленский украина GIF - Зеленский Украина Флаг - Discover &amp; Share GIFs">
            <a:extLst>
              <a:ext uri="{FF2B5EF4-FFF2-40B4-BE49-F238E27FC236}">
                <a16:creationId xmlns="" xmlns:a16="http://schemas.microsoft.com/office/drawing/2014/main" id="{0CC17EF0-1A01-6340-597B-48687A1F6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226" y="2389974"/>
            <a:ext cx="5989569" cy="39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53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E7099713-519E-CA4D-BB6A-938A104F5EE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2" descr="Красивый деловой фон для презентации - 62 фото для презентаций и картинок  на рабочий стол">
              <a:extLst>
                <a:ext uri="{FF2B5EF4-FFF2-40B4-BE49-F238E27FC236}">
                  <a16:creationId xmlns="" xmlns:a16="http://schemas.microsoft.com/office/drawing/2014/main" id="{8C5DF390-9951-B7AC-995E-821C4764C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0113D6F-89EF-B0E2-CE69-B993D560CA7A}"/>
                </a:ext>
              </a:extLst>
            </p:cNvPr>
            <p:cNvSpPr txBox="1"/>
            <p:nvPr/>
          </p:nvSpPr>
          <p:spPr>
            <a:xfrm>
              <a:off x="0" y="6604084"/>
              <a:ext cx="174928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aa-ET" sz="800" b="1" i="1" dirty="0" smtClean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.</a:t>
              </a:r>
              <a:endParaRPr lang="aa-ET" sz="8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7E731B-3B0C-2AF5-5F70-E1AF6BD78272}"/>
              </a:ext>
            </a:extLst>
          </p:cNvPr>
          <p:cNvSpPr txBox="1"/>
          <p:nvPr/>
        </p:nvSpPr>
        <p:spPr>
          <a:xfrm>
            <a:off x="675860" y="315132"/>
            <a:ext cx="10840279" cy="1422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Це Герб – головний символ нашої держави – України.</a:t>
            </a:r>
          </a:p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Герб України – золотий тризуб на синьому тлі.</a:t>
            </a:r>
          </a:p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Він символізує ЛЮБОВ, ЖИТТЯ, МУЖНІСТЬ.</a:t>
            </a:r>
            <a:endParaRPr lang="aa-ET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19 лютого - День Державного герба України">
            <a:extLst>
              <a:ext uri="{FF2B5EF4-FFF2-40B4-BE49-F238E27FC236}">
                <a16:creationId xmlns="" xmlns:a16="http://schemas.microsoft.com/office/drawing/2014/main" id="{8F04BFF4-7650-C155-A11C-B06631AC6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r="13569"/>
          <a:stretch/>
        </p:blipFill>
        <p:spPr bwMode="auto">
          <a:xfrm>
            <a:off x="3048001" y="2162447"/>
            <a:ext cx="5751442" cy="4029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6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17F7EB01-2CE2-8CE1-B942-CDD279872C8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2" descr="Красивый деловой фон для презентации - 62 фото для презентаций и картинок  на рабочий стол">
              <a:extLst>
                <a:ext uri="{FF2B5EF4-FFF2-40B4-BE49-F238E27FC236}">
                  <a16:creationId xmlns="" xmlns:a16="http://schemas.microsoft.com/office/drawing/2014/main" id="{645729ED-7659-1D9E-00B6-C4C9E6C34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10246CEF-610F-5CF9-25F4-BEB15C720F74}"/>
                </a:ext>
              </a:extLst>
            </p:cNvPr>
            <p:cNvSpPr txBox="1"/>
            <p:nvPr/>
          </p:nvSpPr>
          <p:spPr>
            <a:xfrm>
              <a:off x="0" y="6604084"/>
              <a:ext cx="174928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aa-ET" sz="800" b="1" i="1" dirty="0" smtClean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.</a:t>
              </a:r>
              <a:endParaRPr lang="aa-ET" sz="8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050" name="Picture 2" descr="Цікаві факти про Київ - Цікаво знати - Статті - AngaTravel">
            <a:extLst>
              <a:ext uri="{FF2B5EF4-FFF2-40B4-BE49-F238E27FC236}">
                <a16:creationId xmlns="" xmlns:a16="http://schemas.microsoft.com/office/drawing/2014/main" id="{6B64F401-2E29-5538-B4A1-B3F0F7C62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r="11759"/>
          <a:stretch/>
        </p:blipFill>
        <p:spPr bwMode="auto">
          <a:xfrm>
            <a:off x="367072" y="695739"/>
            <a:ext cx="4625009" cy="3866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Історія Києва — Вікіпедія">
            <a:extLst>
              <a:ext uri="{FF2B5EF4-FFF2-40B4-BE49-F238E27FC236}">
                <a16:creationId xmlns="" xmlns:a16="http://schemas.microsoft.com/office/drawing/2014/main" id="{383587C9-0538-5256-79D8-25594095D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1391478"/>
            <a:ext cx="6480314" cy="4860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95D9279-922B-99BB-3BA9-D12C38622C49}"/>
              </a:ext>
            </a:extLst>
          </p:cNvPr>
          <p:cNvSpPr txBox="1"/>
          <p:nvPr/>
        </p:nvSpPr>
        <p:spPr>
          <a:xfrm>
            <a:off x="821634" y="196500"/>
            <a:ext cx="10840279" cy="49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Столиця України – місто КИЇВ.</a:t>
            </a:r>
            <a:endParaRPr lang="aa-ET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8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6ABDA582-5DF8-3ABC-5CA0-F2621D8EFF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Picture 2" descr="Красивый деловой фон для презентации - 62 фото для презентаций и картинок  на рабочий стол">
              <a:extLst>
                <a:ext uri="{FF2B5EF4-FFF2-40B4-BE49-F238E27FC236}">
                  <a16:creationId xmlns="" xmlns:a16="http://schemas.microsoft.com/office/drawing/2014/main" id="{1A424F50-A97F-D14A-FC5F-99031ADF2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AEE16BE-1EBF-5F8B-D904-DC66632280DC}"/>
                </a:ext>
              </a:extLst>
            </p:cNvPr>
            <p:cNvSpPr txBox="1"/>
            <p:nvPr/>
          </p:nvSpPr>
          <p:spPr>
            <a:xfrm>
              <a:off x="0" y="6604084"/>
              <a:ext cx="174928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aa-ET" sz="800" b="1" i="1" dirty="0" smtClean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.</a:t>
              </a:r>
              <a:endParaRPr lang="aa-ET" sz="8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47A99B-0227-AFB7-72EC-6909AA0F4FFE}"/>
              </a:ext>
            </a:extLst>
          </p:cNvPr>
          <p:cNvSpPr txBox="1"/>
          <p:nvPr/>
        </p:nvSpPr>
        <p:spPr>
          <a:xfrm>
            <a:off x="675860" y="0"/>
            <a:ext cx="10840279" cy="1422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Діти, любіть свою Батьківщину, як свою рідну неньку.</a:t>
            </a:r>
          </a:p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Вона вас зростила. Шануйте наші державні символи, бо вони є ознакою нашої держави, несуть в собі нашу історію.</a:t>
            </a:r>
            <a:endParaRPr lang="aa-ET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06AF3309-302D-50B2-E123-DD5CCBEA7329}"/>
              </a:ext>
            </a:extLst>
          </p:cNvPr>
          <p:cNvGrpSpPr/>
          <p:nvPr/>
        </p:nvGrpSpPr>
        <p:grpSpPr>
          <a:xfrm>
            <a:off x="414351" y="1577417"/>
            <a:ext cx="3049179" cy="2380342"/>
            <a:chOff x="414351" y="1577417"/>
            <a:chExt cx="3049179" cy="2380342"/>
          </a:xfrm>
        </p:grpSpPr>
        <p:pic>
          <p:nvPicPr>
            <p:cNvPr id="3076" name="Picture 4" descr="Усім, хто вірить у «падіння Києва за три дні» – відповідаємо: не  дочекаєтеся!">
              <a:extLst>
                <a:ext uri="{FF2B5EF4-FFF2-40B4-BE49-F238E27FC236}">
                  <a16:creationId xmlns="" xmlns:a16="http://schemas.microsoft.com/office/drawing/2014/main" id="{5F1232B6-66CD-E4E9-1C5C-179C5D0DB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51" y="1577417"/>
              <a:ext cx="3049179" cy="20340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3CCEA7B-A2C9-C269-E229-FE16A6AEE920}"/>
                </a:ext>
              </a:extLst>
            </p:cNvPr>
            <p:cNvSpPr txBox="1"/>
            <p:nvPr/>
          </p:nvSpPr>
          <p:spPr>
            <a:xfrm>
              <a:off x="1312976" y="3588427"/>
              <a:ext cx="8481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Київ</a:t>
              </a:r>
              <a:endParaRPr lang="aa-ET" dirty="0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19DD80C3-4AF9-4024-4255-039486401919}"/>
              </a:ext>
            </a:extLst>
          </p:cNvPr>
          <p:cNvGrpSpPr/>
          <p:nvPr/>
        </p:nvGrpSpPr>
        <p:grpSpPr>
          <a:xfrm>
            <a:off x="4194861" y="1440537"/>
            <a:ext cx="3049179" cy="2653273"/>
            <a:chOff x="4270722" y="1404080"/>
            <a:chExt cx="3049179" cy="2653273"/>
          </a:xfrm>
        </p:grpSpPr>
        <p:pic>
          <p:nvPicPr>
            <p:cNvPr id="3074" name="Picture 2" descr="Майдан Свободи (Харків) — Вікіпедія">
              <a:extLst>
                <a:ext uri="{FF2B5EF4-FFF2-40B4-BE49-F238E27FC236}">
                  <a16:creationId xmlns="" xmlns:a16="http://schemas.microsoft.com/office/drawing/2014/main" id="{73C44BD6-E47D-2F9C-97AA-726172A07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722" y="1404080"/>
              <a:ext cx="3049179" cy="228394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E85209C-4EFF-3AC5-60B6-67597B5B308C}"/>
                </a:ext>
              </a:extLst>
            </p:cNvPr>
            <p:cNvSpPr txBox="1"/>
            <p:nvPr/>
          </p:nvSpPr>
          <p:spPr>
            <a:xfrm>
              <a:off x="5320632" y="3688021"/>
              <a:ext cx="11707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Харків</a:t>
              </a:r>
              <a:endParaRPr lang="aa-ET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CFD1A3EE-9E88-B363-1607-445C892AFCA3}"/>
              </a:ext>
            </a:extLst>
          </p:cNvPr>
          <p:cNvGrpSpPr/>
          <p:nvPr/>
        </p:nvGrpSpPr>
        <p:grpSpPr>
          <a:xfrm>
            <a:off x="2161116" y="4112549"/>
            <a:ext cx="3029501" cy="2522213"/>
            <a:chOff x="2161116" y="4112549"/>
            <a:chExt cx="3029501" cy="2522213"/>
          </a:xfrm>
        </p:grpSpPr>
        <p:pic>
          <p:nvPicPr>
            <p:cNvPr id="3080" name="Picture 8" descr="Координата:К — Полтава">
              <a:extLst>
                <a:ext uri="{FF2B5EF4-FFF2-40B4-BE49-F238E27FC236}">
                  <a16:creationId xmlns="" xmlns:a16="http://schemas.microsoft.com/office/drawing/2014/main" id="{52782442-B294-9416-FB19-D60AA4CF62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4" t="25414" r="15218" b="10818"/>
            <a:stretch/>
          </p:blipFill>
          <p:spPr bwMode="auto">
            <a:xfrm>
              <a:off x="2161116" y="4112549"/>
              <a:ext cx="3029501" cy="223271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EBF74E0-2F0C-370B-E9F2-0E616FB8C8D8}"/>
                </a:ext>
              </a:extLst>
            </p:cNvPr>
            <p:cNvSpPr txBox="1"/>
            <p:nvPr/>
          </p:nvSpPr>
          <p:spPr>
            <a:xfrm>
              <a:off x="3108883" y="6265430"/>
              <a:ext cx="15219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Полтава</a:t>
              </a:r>
              <a:endParaRPr lang="aa-ET" b="1" dirty="0">
                <a:solidFill>
                  <a:srgbClr val="7030A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E51C796F-A910-6B69-5F99-FC6961203996}"/>
              </a:ext>
            </a:extLst>
          </p:cNvPr>
          <p:cNvGrpSpPr/>
          <p:nvPr/>
        </p:nvGrpSpPr>
        <p:grpSpPr>
          <a:xfrm>
            <a:off x="6095999" y="4113320"/>
            <a:ext cx="3157181" cy="2483245"/>
            <a:chOff x="6095999" y="4113320"/>
            <a:chExt cx="3157181" cy="2483245"/>
          </a:xfrm>
        </p:grpSpPr>
        <p:pic>
          <p:nvPicPr>
            <p:cNvPr id="3082" name="Picture 10" descr="Державний дендрологічний парк &quot;Олександрія&quot;">
              <a:extLst>
                <a:ext uri="{FF2B5EF4-FFF2-40B4-BE49-F238E27FC236}">
                  <a16:creationId xmlns="" xmlns:a16="http://schemas.microsoft.com/office/drawing/2014/main" id="{E66DB742-17F8-2498-D2FB-12BC2CED4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4113320"/>
              <a:ext cx="3157181" cy="21521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D59C104-B8B2-9CE4-C7B7-C19EF4C1A124}"/>
                </a:ext>
              </a:extLst>
            </p:cNvPr>
            <p:cNvSpPr txBox="1"/>
            <p:nvPr/>
          </p:nvSpPr>
          <p:spPr>
            <a:xfrm>
              <a:off x="6825402" y="6227233"/>
              <a:ext cx="18286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Олександрія</a:t>
              </a:r>
              <a:endParaRPr lang="aa-ET" b="1" dirty="0">
                <a:solidFill>
                  <a:srgbClr val="7030A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163E069B-18FC-4CDE-7105-01764DEB868A}"/>
              </a:ext>
            </a:extLst>
          </p:cNvPr>
          <p:cNvGrpSpPr/>
          <p:nvPr/>
        </p:nvGrpSpPr>
        <p:grpSpPr>
          <a:xfrm>
            <a:off x="8137877" y="1422569"/>
            <a:ext cx="3301024" cy="2580226"/>
            <a:chOff x="8137877" y="1422569"/>
            <a:chExt cx="3301024" cy="2580226"/>
          </a:xfrm>
        </p:grpSpPr>
        <p:pic>
          <p:nvPicPr>
            <p:cNvPr id="3084" name="Picture 12" descr="У Хмельницькому перейменували 24 вулиць та провулків: прибрали назви часів  СРСР та царської Росії | Новини Еспресо">
              <a:extLst>
                <a:ext uri="{FF2B5EF4-FFF2-40B4-BE49-F238E27FC236}">
                  <a16:creationId xmlns="" xmlns:a16="http://schemas.microsoft.com/office/drawing/2014/main" id="{DEC8D949-416B-D46B-1C50-63194A7D7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7877" y="1422569"/>
              <a:ext cx="3301024" cy="228394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8B33585-924D-57E2-AF82-1E78186B77F5}"/>
                </a:ext>
              </a:extLst>
            </p:cNvPr>
            <p:cNvSpPr txBox="1"/>
            <p:nvPr/>
          </p:nvSpPr>
          <p:spPr>
            <a:xfrm>
              <a:off x="8838177" y="3633463"/>
              <a:ext cx="21866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Хмельницький</a:t>
              </a:r>
              <a:endParaRPr lang="aa-ET" dirty="0"/>
            </a:p>
          </p:txBody>
        </p:sp>
      </p:grpSp>
    </p:spTree>
    <p:extLst>
      <p:ext uri="{BB962C8B-B14F-4D97-AF65-F5344CB8AC3E}">
        <p14:creationId xmlns:p14="http://schemas.microsoft.com/office/powerpoint/2010/main" val="8053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B560DBDA-6291-F032-E2A8-43CEEE38F9D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2" descr="Красивый деловой фон для презентации - 62 фото для презентаций и картинок  на рабочий стол">
              <a:extLst>
                <a:ext uri="{FF2B5EF4-FFF2-40B4-BE49-F238E27FC236}">
                  <a16:creationId xmlns="" xmlns:a16="http://schemas.microsoft.com/office/drawing/2014/main" id="{6A977AE2-3970-3177-3C35-6BBEE4F2E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2C86216-F03A-5393-FA65-3294A863A000}"/>
                </a:ext>
              </a:extLst>
            </p:cNvPr>
            <p:cNvSpPr txBox="1"/>
            <p:nvPr/>
          </p:nvSpPr>
          <p:spPr>
            <a:xfrm>
              <a:off x="0" y="6604084"/>
              <a:ext cx="174928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aa-ET" sz="8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" name="Text Box 4">
            <a:extLst>
              <a:ext uri="{FF2B5EF4-FFF2-40B4-BE49-F238E27FC236}">
                <a16:creationId xmlns="" xmlns:a16="http://schemas.microsoft.com/office/drawing/2014/main" id="{9328ABAB-E0F4-8BF6-6510-AAE245779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71" y="754546"/>
            <a:ext cx="5960286" cy="603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Любіть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Україну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, як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сонце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любіть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, </a:t>
            </a:r>
            <a:b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Як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вітер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, і трави, і води.</a:t>
            </a:r>
            <a:b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В годину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щасливу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і в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радості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мить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,</a:t>
            </a:r>
            <a:b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Любіть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у годину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негоди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.</a:t>
            </a:r>
            <a:b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Любіть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Україну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у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сні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й наяву, </a:t>
            </a:r>
            <a:b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Вишневу свою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Україну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,</a:t>
            </a:r>
            <a:b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Красу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її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вічну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живу і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нову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,</a:t>
            </a:r>
            <a:b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І мову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її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солов"їну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.</a:t>
            </a:r>
            <a:b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Між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братніх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народів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, мов садом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рясним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,</a:t>
            </a:r>
            <a:b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Сіяє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вона над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віками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….</a:t>
            </a:r>
            <a:b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Любіть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Україну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всім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серцем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своїм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/>
            </a:r>
            <a:b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І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всіми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своїми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ділами</a:t>
            </a:r>
            <a:r>
              <a:rPr lang="ru-RU" altLang="aa-ET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.</a:t>
            </a:r>
          </a:p>
          <a:p>
            <a:pPr algn="r" eaLnBrk="1" hangingPunct="1">
              <a:lnSpc>
                <a:spcPct val="150000"/>
              </a:lnSpc>
            </a:pPr>
            <a:r>
              <a:rPr lang="ru-RU" altLang="aa-ET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Володимир</a:t>
            </a:r>
            <a:r>
              <a:rPr lang="ru-RU" altLang="aa-ET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aa-ET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Сосюра</a:t>
            </a:r>
            <a:endParaRPr lang="ru-RU" altLang="aa-ET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Ukraina GIFs - Get the best GIF on GIPHY">
            <a:extLst>
              <a:ext uri="{FF2B5EF4-FFF2-40B4-BE49-F238E27FC236}">
                <a16:creationId xmlns="" xmlns:a16="http://schemas.microsoft.com/office/drawing/2014/main" id="{D6A8EA3C-0FCF-2E7F-7C49-D0F7970ED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r="10870"/>
          <a:stretch/>
        </p:blipFill>
        <p:spPr bwMode="auto">
          <a:xfrm>
            <a:off x="6405683" y="1298714"/>
            <a:ext cx="5231326" cy="33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41" y="0"/>
            <a:ext cx="9166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95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расивый деловой фон для презентации - 62 фото для презентаций и картинок  на рабочий стол">
            <a:extLst>
              <a:ext uri="{FF2B5EF4-FFF2-40B4-BE49-F238E27FC236}">
                <a16:creationId xmlns="" xmlns:a16="http://schemas.microsoft.com/office/drawing/2014/main" id="{3561BA38-855C-E708-3F08-04465CDAF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F51F3A5E-D8C0-977C-3CBB-8B51F87DF214}"/>
              </a:ext>
            </a:extLst>
          </p:cNvPr>
          <p:cNvGrpSpPr/>
          <p:nvPr/>
        </p:nvGrpSpPr>
        <p:grpSpPr>
          <a:xfrm>
            <a:off x="2276599" y="598210"/>
            <a:ext cx="8207527" cy="5967603"/>
            <a:chOff x="2276599" y="598210"/>
            <a:chExt cx="8207527" cy="5967603"/>
          </a:xfrm>
        </p:grpSpPr>
        <p:pic>
          <p:nvPicPr>
            <p:cNvPr id="3" name="Picture 10" descr="karpaty2002_28">
              <a:extLst>
                <a:ext uri="{FF2B5EF4-FFF2-40B4-BE49-F238E27FC236}">
                  <a16:creationId xmlns="" xmlns:a16="http://schemas.microsoft.com/office/drawing/2014/main" id="{28DDE770-2121-2C37-D4CD-D2BC14ED8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89982" y="598210"/>
              <a:ext cx="4494144" cy="30114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8" name="Picture 4" descr="ЗЕЛЁНОЕ ПОЛЕ ПШЕНИЦЫ обои для рабочего стола. Фото Зелёное поле пшеницы:  Зелень, Пшеница, Поле | WPAPERS.RU (Wallpapers).">
              <a:extLst>
                <a:ext uri="{FF2B5EF4-FFF2-40B4-BE49-F238E27FC236}">
                  <a16:creationId xmlns="" xmlns:a16="http://schemas.microsoft.com/office/drawing/2014/main" id="{5F8C13FF-22DB-B2E5-D3FF-4111359DA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498" y="3793848"/>
              <a:ext cx="3461508" cy="27719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30" name="Picture 6" descr="До чого цвіте яблуня і груша в серпні: народні прикмети. До чого цвітуть  сади в кінці літа, восени: причини">
              <a:extLst>
                <a:ext uri="{FF2B5EF4-FFF2-40B4-BE49-F238E27FC236}">
                  <a16:creationId xmlns="" xmlns:a16="http://schemas.microsoft.com/office/drawing/2014/main" id="{167DADC1-BAE4-F83F-E7A5-41DF95258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599" y="3880954"/>
              <a:ext cx="3819401" cy="25977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42C4DE9F-E1C8-49D1-2178-8F08CCAE6689}"/>
              </a:ext>
            </a:extLst>
          </p:cNvPr>
          <p:cNvGrpSpPr/>
          <p:nvPr/>
        </p:nvGrpSpPr>
        <p:grpSpPr>
          <a:xfrm>
            <a:off x="-158103" y="460615"/>
            <a:ext cx="8395157" cy="3269891"/>
            <a:chOff x="-158103" y="460615"/>
            <a:chExt cx="8395157" cy="3269891"/>
          </a:xfrm>
        </p:grpSpPr>
        <p:sp>
          <p:nvSpPr>
            <p:cNvPr id="2" name="Text Box 9">
              <a:extLst>
                <a:ext uri="{FF2B5EF4-FFF2-40B4-BE49-F238E27FC236}">
                  <a16:creationId xmlns="" xmlns:a16="http://schemas.microsoft.com/office/drawing/2014/main" id="{FA7A12D2-E345-6686-027E-151D8BDCC6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8103" y="868184"/>
              <a:ext cx="5617574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Батьківщино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, земле </a:t>
              </a: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рідна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,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Земле </a:t>
              </a: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сонячна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і </a:t>
              </a: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хлібна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, </a:t>
              </a:r>
              <a:b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</a:b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Ти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</a:t>
              </a: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навік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у нас одна.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Ти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, як </a:t>
              </a: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мати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</a:t>
              </a: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найрідніша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,</a:t>
              </a:r>
              <a:b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</a:b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Ти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з </a:t>
              </a: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дитинства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</a:t>
              </a: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найміліша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,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Ти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і </a:t>
              </a: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взимку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</a:t>
              </a: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найтепліша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–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Наша </a:t>
              </a:r>
              <a:r>
                <a:rPr lang="ru-RU" altLang="aa-ET" b="1" dirty="0" err="1">
                  <a:solidFill>
                    <a:srgbClr val="7030A0"/>
                  </a:solidFill>
                  <a:latin typeface="Bookman Old Style" panose="02050604050505020204" pitchFamily="18" charset="0"/>
                </a:rPr>
                <a:t>отча</a:t>
              </a:r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сторона.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A8F8EF0-6B5B-220D-859F-C305B89C143B}"/>
                </a:ext>
              </a:extLst>
            </p:cNvPr>
            <p:cNvSpPr txBox="1"/>
            <p:nvPr/>
          </p:nvSpPr>
          <p:spPr>
            <a:xfrm>
              <a:off x="2061542" y="460615"/>
              <a:ext cx="61755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УКРА</a:t>
              </a:r>
              <a:r>
                <a:rPr lang="uk-UA" altLang="aa-ET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ЇНА</a:t>
              </a:r>
              <a:endParaRPr lang="aa-ET" dirty="0"/>
            </a:p>
          </p:txBody>
        </p:sp>
      </p:grpSp>
    </p:spTree>
    <p:extLst>
      <p:ext uri="{BB962C8B-B14F-4D97-AF65-F5344CB8AC3E}">
        <p14:creationId xmlns:p14="http://schemas.microsoft.com/office/powerpoint/2010/main" val="326465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расивый деловой фон для презентации - 62 фото для презентаций и картинок  на рабочий стол">
            <a:extLst>
              <a:ext uri="{FF2B5EF4-FFF2-40B4-BE49-F238E27FC236}">
                <a16:creationId xmlns="" xmlns:a16="http://schemas.microsoft.com/office/drawing/2014/main" id="{CD12D3CC-DAFF-C3AD-C6D2-C834B87D9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418526-7D41-5F35-1EBE-659C6CFE4DEB}"/>
              </a:ext>
            </a:extLst>
          </p:cNvPr>
          <p:cNvSpPr txBox="1"/>
          <p:nvPr/>
        </p:nvSpPr>
        <p:spPr>
          <a:xfrm>
            <a:off x="808679" y="390840"/>
            <a:ext cx="10574641" cy="188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Ми живемо в Україні. Це наша держава, наша Батьківщина. Батьківщина – це земля не лише ваших батьків, а й дідів, прадідів. Батьківщина – це край, де здавна звучить наша рідна мова і материнська пісня, це край, де ми народилися.</a:t>
            </a:r>
            <a:endParaRPr lang="aa-ET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2" name="Picture 4" descr="Презентація до уроку природознавства для 4 класу на тему :&quot;Інтелектуальна  гра &quot;Україна на карті світу&quot;&quot;">
            <a:extLst>
              <a:ext uri="{FF2B5EF4-FFF2-40B4-BE49-F238E27FC236}">
                <a16:creationId xmlns="" xmlns:a16="http://schemas.microsoft.com/office/drawing/2014/main" id="{6DEB8F18-48C7-2069-189B-B3017DD5C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9637" b="4217"/>
          <a:stretch/>
        </p:blipFill>
        <p:spPr bwMode="auto">
          <a:xfrm>
            <a:off x="2437862" y="2275074"/>
            <a:ext cx="7316274" cy="438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375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AE3014D6-6F11-7EE9-0F84-51587A90A4A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2" descr="Красивый деловой фон для презентации - 62 фото для презентаций и картинок  на рабочий стол">
              <a:extLst>
                <a:ext uri="{FF2B5EF4-FFF2-40B4-BE49-F238E27FC236}">
                  <a16:creationId xmlns="" xmlns:a16="http://schemas.microsoft.com/office/drawing/2014/main" id="{A3AA83C2-485B-CC1D-6E45-2CF83EC7B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AA90570-A59B-BA7A-92B3-1E36B9BE913A}"/>
                </a:ext>
              </a:extLst>
            </p:cNvPr>
            <p:cNvSpPr txBox="1"/>
            <p:nvPr/>
          </p:nvSpPr>
          <p:spPr>
            <a:xfrm>
              <a:off x="0" y="6604084"/>
              <a:ext cx="174928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aa-ET" sz="8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ACCFFC-6C2E-4827-7AA7-1CB45DA95A29}"/>
              </a:ext>
            </a:extLst>
          </p:cNvPr>
          <p:cNvSpPr txBox="1"/>
          <p:nvPr/>
        </p:nvSpPr>
        <p:spPr>
          <a:xfrm>
            <a:off x="808679" y="390840"/>
            <a:ext cx="10574641" cy="96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Україна – це безкраї лани пшениці, квітучі поля льону, вишневі сади. Україна славиться полями пшениці, хлібом.</a:t>
            </a:r>
            <a:endParaRPr lang="aa-ET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Поле пшеницы: картинки, стокові Поле пшеницы фотографії, зображення |  Скачати з Depositphotos">
            <a:extLst>
              <a:ext uri="{FF2B5EF4-FFF2-40B4-BE49-F238E27FC236}">
                <a16:creationId xmlns="" xmlns:a16="http://schemas.microsoft.com/office/drawing/2014/main" id="{6EAA71FE-F7AE-B110-3C78-6FA3E03E6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9" y="1351744"/>
            <a:ext cx="4082578" cy="2981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Запашний хліб по-селянськи з пилу... - Flavor Bakery Чернігів | Facebook">
            <a:extLst>
              <a:ext uri="{FF2B5EF4-FFF2-40B4-BE49-F238E27FC236}">
                <a16:creationId xmlns="" xmlns:a16="http://schemas.microsoft.com/office/drawing/2014/main" id="{43A290F9-1B4E-9342-6C86-35C2F91D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175" y="1294866"/>
            <a:ext cx="2587279" cy="3230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2" name="Picture 6" descr="Природна фотозона: під Ужгородом цвітуть поля соняшника">
            <a:extLst>
              <a:ext uri="{FF2B5EF4-FFF2-40B4-BE49-F238E27FC236}">
                <a16:creationId xmlns="" xmlns:a16="http://schemas.microsoft.com/office/drawing/2014/main" id="{CD8D0536-4936-56B3-CF32-C14AF708C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67" y="1043918"/>
            <a:ext cx="4313393" cy="3230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Повернення льону на поля зупинить «бурштинову лихоманку ...">
            <a:extLst>
              <a:ext uri="{FF2B5EF4-FFF2-40B4-BE49-F238E27FC236}">
                <a16:creationId xmlns="" xmlns:a16="http://schemas.microsoft.com/office/drawing/2014/main" id="{E7ED4A3E-7573-55B9-03CC-C7036F243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87" y="4594659"/>
            <a:ext cx="3763817" cy="2117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В Атырау появится вишнёвый сад">
            <a:extLst>
              <a:ext uri="{FF2B5EF4-FFF2-40B4-BE49-F238E27FC236}">
                <a16:creationId xmlns="" xmlns:a16="http://schemas.microsoft.com/office/drawing/2014/main" id="{2DC40556-03A4-C736-847B-FEF17B232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391" y="4383643"/>
            <a:ext cx="3548270" cy="2365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528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3E0B7F08-FFB8-8903-24AD-6228195B94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2" descr="Красивый деловой фон для презентации - 62 фото для презентаций и картинок  на рабочий стол">
              <a:extLst>
                <a:ext uri="{FF2B5EF4-FFF2-40B4-BE49-F238E27FC236}">
                  <a16:creationId xmlns="" xmlns:a16="http://schemas.microsoft.com/office/drawing/2014/main" id="{BF6B97F0-1C93-AE3E-99A9-853124806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3638A5C-7252-6959-E90D-E79D99D53DBF}"/>
                </a:ext>
              </a:extLst>
            </p:cNvPr>
            <p:cNvSpPr txBox="1"/>
            <p:nvPr/>
          </p:nvSpPr>
          <p:spPr>
            <a:xfrm>
              <a:off x="0" y="6604084"/>
              <a:ext cx="174928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aa-ET" sz="8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F32A4F5-A0A1-E68B-E965-1F8A37DC2691}"/>
              </a:ext>
            </a:extLst>
          </p:cNvPr>
          <p:cNvSpPr txBox="1"/>
          <p:nvPr/>
        </p:nvSpPr>
        <p:spPr>
          <a:xfrm>
            <a:off x="4026386" y="519366"/>
            <a:ext cx="5486104" cy="49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Україна – це гори Карпати.</a:t>
            </a:r>
            <a:endParaRPr lang="aa-ET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4" name="Picture 4" descr="Українські Карпати – унікальна скарбниця європейського значення із  самобутньою культурною спадщиною">
            <a:extLst>
              <a:ext uri="{FF2B5EF4-FFF2-40B4-BE49-F238E27FC236}">
                <a16:creationId xmlns="" xmlns:a16="http://schemas.microsoft.com/office/drawing/2014/main" id="{2601A9E0-A340-4049-9489-627C89DF0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95" y="1140405"/>
            <a:ext cx="7980044" cy="5320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169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14379D6E-210C-F9C4-DABB-DB357A38AB9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2" descr="Красивый деловой фон для презентации - 62 фото для презентаций и картинок  на рабочий стол">
              <a:extLst>
                <a:ext uri="{FF2B5EF4-FFF2-40B4-BE49-F238E27FC236}">
                  <a16:creationId xmlns="" xmlns:a16="http://schemas.microsoft.com/office/drawing/2014/main" id="{A396F269-198A-5D2F-63C7-CB312DAE3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0299A7E-EFE1-700B-D085-FD45AD01E536}"/>
                </a:ext>
              </a:extLst>
            </p:cNvPr>
            <p:cNvSpPr txBox="1"/>
            <p:nvPr/>
          </p:nvSpPr>
          <p:spPr>
            <a:xfrm>
              <a:off x="0" y="6604727"/>
              <a:ext cx="174928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aa-ET" sz="800" b="1" i="1" dirty="0" smtClean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.</a:t>
              </a:r>
              <a:endParaRPr lang="aa-ET" sz="8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0646DF-C17C-56E4-E3B4-D1748A956299}"/>
              </a:ext>
            </a:extLst>
          </p:cNvPr>
          <p:cNvSpPr txBox="1"/>
          <p:nvPr/>
        </p:nvSpPr>
        <p:spPr>
          <a:xfrm>
            <a:off x="1325217" y="368140"/>
            <a:ext cx="9541565" cy="49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Це широкий Дніпро-Славутич, який несе свої води в Чорне море.</a:t>
            </a:r>
            <a:endParaRPr lang="aa-ET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50" name="Picture 6" descr="День Дніпра святкують в Україні - Останні та актуальні новини України та  світу, новини дня онлайн - Україна Молода">
            <a:extLst>
              <a:ext uri="{FF2B5EF4-FFF2-40B4-BE49-F238E27FC236}">
                <a16:creationId xmlns="" xmlns:a16="http://schemas.microsoft.com/office/drawing/2014/main" id="{243482A9-FEC7-B200-6D21-F0B571000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12" y="1007165"/>
            <a:ext cx="9541565" cy="5344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969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EC5876AF-F0D0-EBC7-1E68-D915C42FC4D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2" descr="Красивый деловой фон для презентации - 62 фото для презентаций и картинок  на рабочий стол">
              <a:extLst>
                <a:ext uri="{FF2B5EF4-FFF2-40B4-BE49-F238E27FC236}">
                  <a16:creationId xmlns="" xmlns:a16="http://schemas.microsoft.com/office/drawing/2014/main" id="{388261E0-0ACC-B227-E9B4-72D938412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7BB0A50-3A4B-30DE-B7A0-F46CECB6B052}"/>
                </a:ext>
              </a:extLst>
            </p:cNvPr>
            <p:cNvSpPr txBox="1"/>
            <p:nvPr/>
          </p:nvSpPr>
          <p:spPr>
            <a:xfrm>
              <a:off x="0" y="6604084"/>
              <a:ext cx="174928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aa-ET" sz="800" b="1" i="1" dirty="0" smtClean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.</a:t>
              </a:r>
              <a:endParaRPr lang="aa-ET" sz="8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A690A2-727B-8AEE-66F5-F5087F6D1DF3}"/>
              </a:ext>
            </a:extLst>
          </p:cNvPr>
          <p:cNvSpPr txBox="1"/>
          <p:nvPr/>
        </p:nvSpPr>
        <p:spPr>
          <a:xfrm>
            <a:off x="3644348" y="487410"/>
            <a:ext cx="4518992" cy="49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В Україні є моря: Чорне море</a:t>
            </a:r>
            <a:endParaRPr lang="aa-ET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170" name="Picture 2" descr="Росія замінувала Чорне море та звинуватила в цьому Україну. Новости  :section-UKR.NET.">
            <a:extLst>
              <a:ext uri="{FF2B5EF4-FFF2-40B4-BE49-F238E27FC236}">
                <a16:creationId xmlns="" xmlns:a16="http://schemas.microsoft.com/office/drawing/2014/main" id="{77F45C2E-4182-AA64-F30D-007258BB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84" y="1203972"/>
            <a:ext cx="8560904" cy="5436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556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B72A7B63-7531-0F55-31EB-ED31435632F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2" descr="Красивый деловой фон для презентации - 62 фото для презентаций и картинок  на рабочий стол">
              <a:extLst>
                <a:ext uri="{FF2B5EF4-FFF2-40B4-BE49-F238E27FC236}">
                  <a16:creationId xmlns="" xmlns:a16="http://schemas.microsoft.com/office/drawing/2014/main" id="{0509CD54-A8FE-7410-DE90-691C49FE5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999CF58-71F5-66C5-9B46-E434F27DBF57}"/>
                </a:ext>
              </a:extLst>
            </p:cNvPr>
            <p:cNvSpPr txBox="1"/>
            <p:nvPr/>
          </p:nvSpPr>
          <p:spPr>
            <a:xfrm>
              <a:off x="0" y="6604084"/>
              <a:ext cx="174928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aa-ET" sz="800" b="1" i="1" dirty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Вернер О.Ю.</a:t>
              </a:r>
              <a:endParaRPr lang="aa-ET" sz="8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148FBB-9877-8E53-B647-6CEC65505335}"/>
              </a:ext>
            </a:extLst>
          </p:cNvPr>
          <p:cNvSpPr txBox="1"/>
          <p:nvPr/>
        </p:nvSpPr>
        <p:spPr>
          <a:xfrm>
            <a:off x="4625008" y="487410"/>
            <a:ext cx="4518992" cy="49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й Азовське море.</a:t>
            </a:r>
            <a:endParaRPr lang="aa-ET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194" name="Picture 2" descr="Азовское море в Мариуполе отошло от берега┃Какая причина – О, Море.Сity">
            <a:extLst>
              <a:ext uri="{FF2B5EF4-FFF2-40B4-BE49-F238E27FC236}">
                <a16:creationId xmlns="" xmlns:a16="http://schemas.microsoft.com/office/drawing/2014/main" id="{A35987DA-ECB7-88C3-050E-712038003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897" y="1135981"/>
            <a:ext cx="9305972" cy="5234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014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6CE12884-9154-E406-6AA6-3C943B9BBB7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2" descr="Красивый деловой фон для презентации - 62 фото для презентаций и картинок  на рабочий стол">
              <a:extLst>
                <a:ext uri="{FF2B5EF4-FFF2-40B4-BE49-F238E27FC236}">
                  <a16:creationId xmlns="" xmlns:a16="http://schemas.microsoft.com/office/drawing/2014/main" id="{0C157887-8DFA-40A9-5E0E-35D05425C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DF7C5C6-189B-5BC8-DDB1-7373E9E395F9}"/>
                </a:ext>
              </a:extLst>
            </p:cNvPr>
            <p:cNvSpPr txBox="1"/>
            <p:nvPr/>
          </p:nvSpPr>
          <p:spPr>
            <a:xfrm>
              <a:off x="0" y="6604084"/>
              <a:ext cx="174928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aa-ET" sz="800" b="1" i="1" dirty="0" smtClean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.</a:t>
              </a:r>
              <a:endParaRPr lang="aa-ET" sz="8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E9BE88-B658-1C9F-F225-B20772373BC5}"/>
              </a:ext>
            </a:extLst>
          </p:cNvPr>
          <p:cNvSpPr txBox="1"/>
          <p:nvPr/>
        </p:nvSpPr>
        <p:spPr>
          <a:xfrm>
            <a:off x="1696278" y="500662"/>
            <a:ext cx="9289773" cy="96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Також є багато річок. </a:t>
            </a:r>
          </a:p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Наприклад, Південний Буг, Сіверський Донець, Дніпро.</a:t>
            </a:r>
            <a:endParaRPr lang="aa-ET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D42F9978-8C97-848E-6A46-D8EA1B520218}"/>
              </a:ext>
            </a:extLst>
          </p:cNvPr>
          <p:cNvGrpSpPr/>
          <p:nvPr/>
        </p:nvGrpSpPr>
        <p:grpSpPr>
          <a:xfrm>
            <a:off x="4380880" y="1858496"/>
            <a:ext cx="3623641" cy="2999108"/>
            <a:chOff x="312253" y="1572214"/>
            <a:chExt cx="3623641" cy="2999108"/>
          </a:xfrm>
        </p:grpSpPr>
        <p:pic>
          <p:nvPicPr>
            <p:cNvPr id="9218" name="Picture 2" descr="Сіверський Донець">
              <a:extLst>
                <a:ext uri="{FF2B5EF4-FFF2-40B4-BE49-F238E27FC236}">
                  <a16:creationId xmlns="" xmlns:a16="http://schemas.microsoft.com/office/drawing/2014/main" id="{652ADC13-6FDC-2268-98E5-2016230F9F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53" y="1572214"/>
              <a:ext cx="3623641" cy="27037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EEF2C38-519A-43C1-83E0-775C59A70192}"/>
                </a:ext>
              </a:extLst>
            </p:cNvPr>
            <p:cNvSpPr txBox="1"/>
            <p:nvPr/>
          </p:nvSpPr>
          <p:spPr>
            <a:xfrm>
              <a:off x="803038" y="4201990"/>
              <a:ext cx="2642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800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Сіверський Донець</a:t>
              </a:r>
              <a:endParaRPr lang="aa-ET" dirty="0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0BC865D8-5B9B-CCD8-8480-3A6FD8AB3422}"/>
              </a:ext>
            </a:extLst>
          </p:cNvPr>
          <p:cNvGrpSpPr/>
          <p:nvPr/>
        </p:nvGrpSpPr>
        <p:grpSpPr>
          <a:xfrm>
            <a:off x="206377" y="2122275"/>
            <a:ext cx="3893504" cy="3289460"/>
            <a:chOff x="4122857" y="2010432"/>
            <a:chExt cx="3893504" cy="3289460"/>
          </a:xfrm>
        </p:grpSpPr>
        <p:pic>
          <p:nvPicPr>
            <p:cNvPr id="9220" name="Picture 4" descr="Южный Буг — Википедия">
              <a:extLst>
                <a:ext uri="{FF2B5EF4-FFF2-40B4-BE49-F238E27FC236}">
                  <a16:creationId xmlns="" xmlns:a16="http://schemas.microsoft.com/office/drawing/2014/main" id="{C4486DE3-F69F-8E0D-F81B-9C45E073F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857" y="2010432"/>
              <a:ext cx="3893504" cy="29201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AFC5353-3D0E-C19F-D241-49D10D75EB03}"/>
                </a:ext>
              </a:extLst>
            </p:cNvPr>
            <p:cNvSpPr txBox="1"/>
            <p:nvPr/>
          </p:nvSpPr>
          <p:spPr>
            <a:xfrm>
              <a:off x="4941975" y="4930560"/>
              <a:ext cx="21360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Південний Буг</a:t>
              </a:r>
              <a:endParaRPr lang="aa-ET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C1C4D64A-BE8F-8720-6F38-A4AFF1DEC7F5}"/>
              </a:ext>
            </a:extLst>
          </p:cNvPr>
          <p:cNvGrpSpPr/>
          <p:nvPr/>
        </p:nvGrpSpPr>
        <p:grpSpPr>
          <a:xfrm>
            <a:off x="8274565" y="2324776"/>
            <a:ext cx="3577634" cy="3086959"/>
            <a:chOff x="8302113" y="1962228"/>
            <a:chExt cx="3577634" cy="3086959"/>
          </a:xfrm>
        </p:grpSpPr>
        <p:pic>
          <p:nvPicPr>
            <p:cNvPr id="9222" name="Picture 6" descr="ТОП-10 цікавих фактів про річку Дніпро - Amazing Ukraine - Дивовижна Україна">
              <a:extLst>
                <a:ext uri="{FF2B5EF4-FFF2-40B4-BE49-F238E27FC236}">
                  <a16:creationId xmlns="" xmlns:a16="http://schemas.microsoft.com/office/drawing/2014/main" id="{3B281D0D-C006-CB05-FD23-9382B0ADF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2113" y="1962228"/>
              <a:ext cx="3577634" cy="2717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1128242-BD0F-E992-6CF2-9C53ABAF391A}"/>
                </a:ext>
              </a:extLst>
            </p:cNvPr>
            <p:cNvSpPr txBox="1"/>
            <p:nvPr/>
          </p:nvSpPr>
          <p:spPr>
            <a:xfrm>
              <a:off x="9504107" y="4679855"/>
              <a:ext cx="12001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800" b="1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Дніпро</a:t>
              </a:r>
              <a:endParaRPr lang="aa-ET" dirty="0"/>
            </a:p>
          </p:txBody>
        </p:sp>
      </p:grpSp>
    </p:spTree>
    <p:extLst>
      <p:ext uri="{BB962C8B-B14F-4D97-AF65-F5344CB8AC3E}">
        <p14:creationId xmlns:p14="http://schemas.microsoft.com/office/powerpoint/2010/main" val="164512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278</Words>
  <Application>Microsoft Office PowerPoint</Application>
  <PresentationFormat>Широкий екран</PresentationFormat>
  <Paragraphs>44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dnipro_school@outlook.com</cp:lastModifiedBy>
  <cp:revision>8</cp:revision>
  <dcterms:created xsi:type="dcterms:W3CDTF">2022-07-31T12:42:40Z</dcterms:created>
  <dcterms:modified xsi:type="dcterms:W3CDTF">2023-09-02T15:36:42Z</dcterms:modified>
</cp:coreProperties>
</file>