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6" r:id="rId4"/>
    <p:sldId id="259" r:id="rId5"/>
    <p:sldId id="257" r:id="rId6"/>
    <p:sldId id="260" r:id="rId7"/>
    <p:sldId id="264" r:id="rId8"/>
    <p:sldId id="261" r:id="rId9"/>
    <p:sldId id="267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2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1.2 </a:t>
            </a:r>
            <a:r>
              <a:rPr lang="ru-RU" sz="1800" dirty="0" err="1" smtClean="0"/>
              <a:t>Учителі</a:t>
            </a:r>
            <a:r>
              <a:rPr lang="ru-RU" sz="1800" dirty="0" smtClean="0"/>
              <a:t> </a:t>
            </a:r>
            <a:r>
              <a:rPr lang="ru-RU" sz="1800" dirty="0" err="1"/>
              <a:t>вірять</a:t>
            </a:r>
            <a:r>
              <a:rPr lang="ru-RU" sz="1800" dirty="0"/>
              <a:t> </a:t>
            </a:r>
            <a:r>
              <a:rPr lang="ru-RU" sz="1800" dirty="0" smtClean="0"/>
              <a:t>         в </a:t>
            </a:r>
            <a:r>
              <a:rPr lang="ru-RU" sz="1800" dirty="0" err="1" smtClean="0"/>
              <a:t>успіхи</a:t>
            </a:r>
            <a:r>
              <a:rPr lang="ru-RU" sz="1800" dirty="0" smtClean="0"/>
              <a:t> </a:t>
            </a:r>
            <a:r>
              <a:rPr lang="ru-RU" sz="1800" dirty="0" err="1" smtClean="0"/>
              <a:t>моєї</a:t>
            </a:r>
            <a:r>
              <a:rPr lang="ru-RU" sz="1800" baseline="0" dirty="0" smtClean="0"/>
              <a:t> </a:t>
            </a:r>
            <a:r>
              <a:rPr lang="ru-RU" sz="1800" dirty="0" err="1" smtClean="0"/>
              <a:t>дитини</a:t>
            </a:r>
            <a:r>
              <a:rPr lang="ru-RU" sz="1800" dirty="0" smtClean="0"/>
              <a:t>:</a:t>
            </a:r>
            <a:endParaRPr lang="ru-RU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Учителі вірять в успіхи дитини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Так</c:v>
                </c:pt>
                <c:pt idx="1">
                  <c:v>Переважно так</c:v>
                </c:pt>
                <c:pt idx="2">
                  <c:v>Переважно ні</c:v>
                </c:pt>
                <c:pt idx="3">
                  <c:v>Ні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120</c:v>
                </c:pt>
                <c:pt idx="1">
                  <c:v>28</c:v>
                </c:pt>
                <c:pt idx="2">
                  <c:v>0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A4-4747-A635-FED46F7E403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від класного керівника</c:v>
                </c:pt>
                <c:pt idx="1">
                  <c:v>від усіх вчителів</c:v>
                </c:pt>
                <c:pt idx="2">
                  <c:v>від окремих вчителів</c:v>
                </c:pt>
                <c:pt idx="3">
                  <c:v>в поодиноких випадках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99</c:v>
                </c:pt>
                <c:pt idx="1">
                  <c:v>39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E8-4EE9-80E1-2DDB86C2F2B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так, всі вчителі</c:v>
                </c:pt>
                <c:pt idx="1">
                  <c:v>більшість вчителів</c:v>
                </c:pt>
                <c:pt idx="2">
                  <c:v>окремі вчителі</c:v>
                </c:pt>
                <c:pt idx="3">
                  <c:v>ніхто з вчителів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107</c:v>
                </c:pt>
                <c:pt idx="1">
                  <c:v>38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FB-4894-9A3C-9F72E66DA44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від природніх можливостей дитини </c:v>
                </c:pt>
                <c:pt idx="1">
                  <c:v>від праці та наполегливості дитини </c:v>
                </c:pt>
                <c:pt idx="2">
                  <c:v>від праці дитини, батьків та вчителя </c:v>
                </c:pt>
                <c:pt idx="3">
                  <c:v>від рівня викладання вчителя  </c:v>
                </c:pt>
                <c:pt idx="4">
                  <c:v>від поблажливого ставлення вчителя до дитини</c:v>
                </c:pt>
                <c:pt idx="5">
                  <c:v>від погодних умов</c:v>
                </c:pt>
                <c:pt idx="6">
                  <c:v>від мотивації навчання</c:v>
                </c:pt>
                <c:pt idx="7">
                  <c:v>від навчання за очною формою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25</c:v>
                </c:pt>
                <c:pt idx="1">
                  <c:v>9</c:v>
                </c:pt>
                <c:pt idx="2">
                  <c:v>90</c:v>
                </c:pt>
                <c:pt idx="3">
                  <c:v>15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2F-4C81-9893-DA3339FB722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1.3 </a:t>
            </a:r>
            <a:r>
              <a:rPr lang="ru-RU" sz="1800" dirty="0" err="1"/>
              <a:t>Учителі</a:t>
            </a:r>
            <a:r>
              <a:rPr lang="ru-RU" sz="1800" dirty="0"/>
              <a:t> </a:t>
            </a:r>
            <a:r>
              <a:rPr lang="ru-RU" sz="1800" dirty="0" err="1"/>
              <a:t>поважають</a:t>
            </a:r>
            <a:r>
              <a:rPr lang="ru-RU" sz="1800" dirty="0"/>
              <a:t> мою </a:t>
            </a:r>
            <a:r>
              <a:rPr lang="ru-RU" sz="1800" dirty="0" err="1"/>
              <a:t>дитину</a:t>
            </a:r>
            <a:r>
              <a:rPr lang="ru-RU" sz="1800" dirty="0"/>
              <a:t>: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1.3 Учителі поважають мою дитину: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Так</c:v>
                </c:pt>
                <c:pt idx="1">
                  <c:v>Переважно так</c:v>
                </c:pt>
                <c:pt idx="2">
                  <c:v>Переважно ні</c:v>
                </c:pt>
                <c:pt idx="3">
                  <c:v>Ні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138</c:v>
                </c:pt>
                <c:pt idx="1">
                  <c:v>11</c:v>
                </c:pt>
                <c:pt idx="2">
                  <c:v>0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14-4DA5-AE36-EDBED28EFFA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1.1 </a:t>
            </a:r>
            <a:r>
              <a:rPr lang="ru-RU" sz="1800" dirty="0" err="1"/>
              <a:t>Учителі</a:t>
            </a:r>
            <a:r>
              <a:rPr lang="ru-RU" sz="1800" dirty="0"/>
              <a:t> </a:t>
            </a:r>
            <a:r>
              <a:rPr lang="ru-RU" sz="1800" dirty="0" err="1"/>
              <a:t>підтримують</a:t>
            </a:r>
            <a:r>
              <a:rPr lang="ru-RU" sz="1800" dirty="0"/>
              <a:t> мою </a:t>
            </a:r>
            <a:r>
              <a:rPr lang="ru-RU" sz="1800" dirty="0" err="1"/>
              <a:t>дитину</a:t>
            </a:r>
            <a:r>
              <a:rPr lang="ru-RU" sz="1800" dirty="0"/>
              <a:t>:</a:t>
            </a:r>
          </a:p>
        </c:rich>
      </c:tx>
      <c:layout>
        <c:manualLayout>
          <c:xMode val="edge"/>
          <c:yMode val="edge"/>
          <c:x val="1.0379218980013886E-3"/>
          <c:y val="2.1164021164021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1.1 Учителі підтримують мою дитину: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C90-48AC-B0F9-2DE289B9815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C90-48AC-B0F9-2DE289B9815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C90-48AC-B0F9-2DE289B98151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C90-48AC-B0F9-2DE289B9815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Так</c:v>
                </c:pt>
                <c:pt idx="1">
                  <c:v>Переважно так</c:v>
                </c:pt>
                <c:pt idx="2">
                  <c:v>Переважно ні</c:v>
                </c:pt>
                <c:pt idx="3">
                  <c:v>Ні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134</c:v>
                </c:pt>
                <c:pt idx="1">
                  <c:v>25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90-48AC-B0F9-2DE289B9815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2.  Ви отримуєте інформацію про критерії, правила та процедури оцінювання Вашої дитини?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так, отримую </c:v>
                </c:pt>
                <c:pt idx="1">
                  <c:v>отримую у разі звернення до вчителя </c:v>
                </c:pt>
                <c:pt idx="2">
                  <c:v>не отримую, користуюсь інформацією з офіційних джерел                                                                               </c:v>
                </c:pt>
                <c:pt idx="3">
                  <c:v>не отримую, користуюсь інформацією з офіційних джерел                                                                              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106</c:v>
                </c:pt>
                <c:pt idx="1">
                  <c:v>41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EB-4EF0-8A4E-627CA6D79CB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098519400650543"/>
          <c:y val="0.24581664714838858"/>
          <c:w val="0.36740377881658698"/>
          <c:h val="0.6773133194762525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з усіх предметів</c:v>
                </c:pt>
                <c:pt idx="1">
                  <c:v>з окремих предметів</c:v>
                </c:pt>
                <c:pt idx="2">
                  <c:v>не знаю критеріїв, тому, що вчителі не пояснили їх мені 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124</c:v>
                </c:pt>
                <c:pt idx="1">
                  <c:v>23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F7-4152-A3CB-07D1B9E6521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238031010012636"/>
          <c:y val="0.33172568982475104"/>
          <c:w val="0.28836043064061434"/>
          <c:h val="0.4471425219276000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cat>
            <c:strRef>
              <c:f>Лист1!$A$2:$A$7</c:f>
              <c:strCache>
                <c:ptCount val="6"/>
                <c:pt idx="0">
                  <c:v>Оцінюють справедливо</c:v>
                </c:pt>
                <c:pt idx="1">
                  <c:v>У більшості випадків справедливо</c:v>
                </c:pt>
                <c:pt idx="2">
                  <c:v>Несправедливо</c:v>
                </c:pt>
                <c:pt idx="3">
                  <c:v> Не відповідає оцінюванню дітей з ООП                                                                                                         </c:v>
                </c:pt>
                <c:pt idx="4">
                  <c:v>Неважливо, як оцінюють</c:v>
                </c:pt>
                <c:pt idx="5">
                  <c:v>Складно відповісти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128</c:v>
                </c:pt>
                <c:pt idx="1">
                  <c:v>19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51-4A7D-ACC0-C3D7B3BC3DB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до початку оцінювання пояснюють, після обгрунтовують</c:v>
                </c:pt>
                <c:pt idx="1">
                  <c:v>іноді пояснюють вимоги до оцінювання</c:v>
                </c:pt>
                <c:pt idx="2">
                  <c:v>ніколи не пояснюють, відмовляються від  обрунтування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132</c:v>
                </c:pt>
                <c:pt idx="1">
                  <c:v>17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B-4602-BBE7-40EDDEB845F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так, завжди </c:v>
                </c:pt>
                <c:pt idx="1">
                  <c:v>більш так, чим за ні</c:v>
                </c:pt>
                <c:pt idx="2">
                  <c:v>більш ні, чим за так</c:v>
                </c:pt>
                <c:pt idx="3">
                  <c:v>ні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129</c:v>
                </c:pt>
                <c:pt idx="1">
                  <c:v>20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D-49DC-B39E-9F0F2BFEFBB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усні опитування</c:v>
                </c:pt>
                <c:pt idx="1">
                  <c:v>письмові роботи</c:v>
                </c:pt>
                <c:pt idx="2">
                  <c:v>тестування</c:v>
                </c:pt>
                <c:pt idx="3">
                  <c:v>ваш варіант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</c:v>
                </c:pt>
                <c:pt idx="1">
                  <c:v>77</c:v>
                </c:pt>
                <c:pt idx="2">
                  <c:v>12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20-42F2-9B58-2D4A8FEB403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7" Type="http://schemas.openxmlformats.org/officeDocument/2006/relationships/image" Target="../media/image7.png"/><Relationship Id="rId12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59024" y="3933056"/>
            <a:ext cx="83529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Звіт </a:t>
            </a:r>
            <a:br>
              <a:rPr lang="uk-UA" sz="24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4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 результатами самооцінювання та спостереження за </a:t>
            </a:r>
            <a:r>
              <a:rPr lang="uk-UA" sz="24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системою оцінювання здобувачів освіти                         «Дніпропетровський </a:t>
            </a:r>
            <a:r>
              <a:rPr lang="uk-UA" sz="24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навчально-реабілітаційний центр №1»ДОР»</a:t>
            </a:r>
            <a:br>
              <a:rPr lang="uk-UA" sz="24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36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uk-UA" sz="36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en-US" altLang="ko-KR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512156"/>
            <a:ext cx="4031940" cy="26879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796136" y="2146531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2022-2023</a:t>
            </a:r>
          </a:p>
          <a:p>
            <a:pPr algn="ctr"/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навчальний рік</a:t>
            </a:r>
            <a:endParaRPr lang="uk-UA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-171400"/>
            <a:ext cx="9144000" cy="1368152"/>
          </a:xfrm>
        </p:spPr>
        <p:txBody>
          <a:bodyPr/>
          <a:lstStyle/>
          <a:p>
            <a:pPr algn="ctr"/>
            <a:r>
              <a:rPr lang="uk-UA" sz="28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Аналітичний </a:t>
            </a:r>
            <a:r>
              <a:rPr lang="uk-UA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звіт </a:t>
            </a:r>
            <a:br>
              <a:rPr lang="uk-UA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</a:br>
            <a:r>
              <a:rPr lang="uk-UA" sz="28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щодо системи оцінювання здобувачів освіти </a:t>
            </a:r>
            <a:endParaRPr lang="ko-KR" altLang="en-US" sz="2800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912" y="1157371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5. Наскільки доступно вчителі пояснюють та аргументують виставлення оцінок вашій дитині?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35227980"/>
              </p:ext>
            </p:extLst>
          </p:nvPr>
        </p:nvGraphicFramePr>
        <p:xfrm>
          <a:off x="468313" y="2276474"/>
          <a:ext cx="8229600" cy="4176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254" y="1988368"/>
            <a:ext cx="1326659" cy="173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1069514"/>
          </a:xfrm>
        </p:spPr>
        <p:txBody>
          <a:bodyPr/>
          <a:lstStyle/>
          <a:p>
            <a:pPr algn="ctr"/>
            <a:r>
              <a:rPr lang="en-US" altLang="ko-KR" dirty="0" smtClean="0"/>
              <a:t> </a:t>
            </a:r>
            <a:r>
              <a:rPr lang="uk-UA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Аналітичний звіт </a:t>
            </a:r>
            <a:br>
              <a:rPr lang="uk-UA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uk-UA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щодо системи оцінювання здобувачів освіти </a:t>
            </a:r>
            <a:endParaRPr lang="ko-KR" altLang="en-US" sz="28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99592" y="1268760"/>
            <a:ext cx="8244408" cy="1008112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6. Чи відповідають результати тематичних, 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       семестрових 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оцінок дитини поточним оцінкам?</a:t>
            </a:r>
          </a:p>
          <a:p>
            <a:pPr lvl="0" algn="ctr"/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421669486"/>
              </p:ext>
            </p:extLst>
          </p:nvPr>
        </p:nvGraphicFramePr>
        <p:xfrm>
          <a:off x="1739639" y="2250645"/>
          <a:ext cx="6564313" cy="414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68" y="2250645"/>
            <a:ext cx="1309283" cy="117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-171400"/>
            <a:ext cx="9144000" cy="1368152"/>
          </a:xfrm>
        </p:spPr>
        <p:txBody>
          <a:bodyPr/>
          <a:lstStyle/>
          <a:p>
            <a:pPr algn="ctr"/>
            <a:r>
              <a:rPr lang="uk-UA" sz="28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Аналітичний </a:t>
            </a:r>
            <a:r>
              <a:rPr lang="uk-UA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звіт </a:t>
            </a:r>
            <a:br>
              <a:rPr lang="uk-UA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</a:br>
            <a:r>
              <a:rPr lang="uk-UA" sz="28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щодо системи оцінювання здобувачів освіти </a:t>
            </a:r>
            <a:endParaRPr lang="ko-KR" altLang="en-US" sz="2800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912" y="1157371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 Яка форма контролю, на Ваш 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вигляд</a:t>
            </a: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є більш об’єктивною?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934123383"/>
              </p:ext>
            </p:extLst>
          </p:nvPr>
        </p:nvGraphicFramePr>
        <p:xfrm>
          <a:off x="468313" y="2276474"/>
          <a:ext cx="8229600" cy="4176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10" y="1700808"/>
            <a:ext cx="1741174" cy="22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1069514"/>
          </a:xfrm>
        </p:spPr>
        <p:txBody>
          <a:bodyPr/>
          <a:lstStyle/>
          <a:p>
            <a:pPr algn="ctr"/>
            <a:r>
              <a:rPr lang="en-US" altLang="ko-KR" dirty="0" smtClean="0"/>
              <a:t> </a:t>
            </a:r>
            <a:r>
              <a:rPr lang="uk-UA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Аналітичний звіт </a:t>
            </a:r>
            <a:br>
              <a:rPr lang="uk-UA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uk-UA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щодо системи оцінювання здобувачів освіти </a:t>
            </a:r>
            <a:endParaRPr lang="ko-KR" altLang="en-US" sz="28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99592" y="1268760"/>
            <a:ext cx="8244408" cy="1008112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 Як ви отримуєте зворотній зв’язок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       від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навчання дитини?</a:t>
            </a:r>
          </a:p>
          <a:p>
            <a:pPr algn="ctr"/>
            <a:endParaRPr lang="uk-UA" sz="24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lvl="0" algn="ctr"/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189635019"/>
              </p:ext>
            </p:extLst>
          </p:nvPr>
        </p:nvGraphicFramePr>
        <p:xfrm>
          <a:off x="1739639" y="2276872"/>
          <a:ext cx="6564313" cy="414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02" y="2243253"/>
            <a:ext cx="1270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8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-171400"/>
            <a:ext cx="9144000" cy="1368152"/>
          </a:xfrm>
        </p:spPr>
        <p:txBody>
          <a:bodyPr/>
          <a:lstStyle/>
          <a:p>
            <a:pPr algn="ctr"/>
            <a:r>
              <a:rPr lang="uk-UA" sz="28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Аналітичний </a:t>
            </a:r>
            <a:r>
              <a:rPr lang="uk-UA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звіт </a:t>
            </a:r>
            <a:br>
              <a:rPr lang="uk-UA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</a:br>
            <a:r>
              <a:rPr lang="uk-UA" sz="28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щодо системи оцінювання здобувачів освіти </a:t>
            </a:r>
            <a:endParaRPr lang="ko-KR" altLang="en-US" sz="2800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912" y="1157371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9. Чи підбадьорюють вчителі дитину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                   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якщо вона утруднюється в навчанні, 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чи 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заохочують її до навчання?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666311697"/>
              </p:ext>
            </p:extLst>
          </p:nvPr>
        </p:nvGraphicFramePr>
        <p:xfrm>
          <a:off x="468313" y="2525523"/>
          <a:ext cx="8229600" cy="407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585" y="1787696"/>
            <a:ext cx="1691940" cy="221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1069514"/>
          </a:xfrm>
        </p:spPr>
        <p:txBody>
          <a:bodyPr/>
          <a:lstStyle/>
          <a:p>
            <a:pPr algn="ctr"/>
            <a:r>
              <a:rPr lang="en-US" altLang="ko-KR" smtClean="0"/>
              <a:t> </a:t>
            </a:r>
            <a:r>
              <a:rPr lang="uk-UA" sz="280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Аналітичний звіт </a:t>
            </a:r>
            <a:br>
              <a:rPr lang="uk-UA" sz="280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uk-UA" sz="280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щодо системи оцінювання здобувачів освіти </a:t>
            </a:r>
            <a:endParaRPr lang="ko-KR" altLang="en-US" sz="28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99592" y="1268760"/>
            <a:ext cx="8244408" cy="1008112"/>
          </a:xfrm>
        </p:spPr>
        <p:txBody>
          <a:bodyPr/>
          <a:lstStyle/>
          <a:p>
            <a:pPr algn="ctr"/>
            <a:r>
              <a:rPr lang="uk-UA" sz="2800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uk-UA" sz="2800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10. Від чого залежать результати навчання  Вашої дитини?</a:t>
            </a:r>
          </a:p>
          <a:p>
            <a:pPr lvl="0" algn="ctr"/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872658954"/>
              </p:ext>
            </p:extLst>
          </p:nvPr>
        </p:nvGraphicFramePr>
        <p:xfrm>
          <a:off x="1427559" y="2276872"/>
          <a:ext cx="7716441" cy="414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3794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368665"/>
            <a:ext cx="7920881" cy="5940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98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сылка" hidden="1">
            <a:extLst>
              <a:ext uri="{FF2B5EF4-FFF2-40B4-BE49-F238E27FC236}">
                <a16:creationId xmlns:a16="http://schemas.microsoft.com/office/drawing/2014/main" id="{AC0CBA2E-A8EE-4ED1-AF1C-FFE1E5F45D11}"/>
              </a:ext>
            </a:extLst>
          </p:cNvPr>
          <p:cNvSpPr/>
          <p:nvPr/>
        </p:nvSpPr>
        <p:spPr>
          <a:xfrm>
            <a:off x="2376488" y="1233488"/>
            <a:ext cx="4391025" cy="4391025"/>
          </a:xfrm>
          <a:custGeom>
            <a:avLst/>
            <a:gdLst>
              <a:gd name="connsiteX0" fmla="*/ 2927350 w 5854700"/>
              <a:gd name="connsiteY0" fmla="*/ 1442350 h 5854700"/>
              <a:gd name="connsiteX1" fmla="*/ 1442350 w 5854700"/>
              <a:gd name="connsiteY1" fmla="*/ 2927350 h 5854700"/>
              <a:gd name="connsiteX2" fmla="*/ 2927350 w 5854700"/>
              <a:gd name="connsiteY2" fmla="*/ 4412350 h 5854700"/>
              <a:gd name="connsiteX3" fmla="*/ 4412350 w 5854700"/>
              <a:gd name="connsiteY3" fmla="*/ 2927350 h 5854700"/>
              <a:gd name="connsiteX4" fmla="*/ 2927350 w 5854700"/>
              <a:gd name="connsiteY4" fmla="*/ 1442350 h 5854700"/>
              <a:gd name="connsiteX5" fmla="*/ 2927350 w 5854700"/>
              <a:gd name="connsiteY5" fmla="*/ 0 h 5854700"/>
              <a:gd name="connsiteX6" fmla="*/ 5854700 w 5854700"/>
              <a:gd name="connsiteY6" fmla="*/ 2927350 h 5854700"/>
              <a:gd name="connsiteX7" fmla="*/ 2927350 w 5854700"/>
              <a:gd name="connsiteY7" fmla="*/ 5854700 h 5854700"/>
              <a:gd name="connsiteX8" fmla="*/ 0 w 5854700"/>
              <a:gd name="connsiteY8" fmla="*/ 2927350 h 5854700"/>
              <a:gd name="connsiteX9" fmla="*/ 2927350 w 5854700"/>
              <a:gd name="connsiteY9" fmla="*/ 0 h 585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4700" h="5854700">
                <a:moveTo>
                  <a:pt x="2927350" y="1442350"/>
                </a:moveTo>
                <a:cubicBezTo>
                  <a:pt x="2107207" y="1442350"/>
                  <a:pt x="1442350" y="2107207"/>
                  <a:pt x="1442350" y="2927350"/>
                </a:cubicBezTo>
                <a:cubicBezTo>
                  <a:pt x="1442350" y="3747493"/>
                  <a:pt x="2107207" y="4412350"/>
                  <a:pt x="2927350" y="4412350"/>
                </a:cubicBezTo>
                <a:cubicBezTo>
                  <a:pt x="3747493" y="4412350"/>
                  <a:pt x="4412350" y="3747493"/>
                  <a:pt x="4412350" y="2927350"/>
                </a:cubicBezTo>
                <a:cubicBezTo>
                  <a:pt x="4412350" y="2107207"/>
                  <a:pt x="3747493" y="1442350"/>
                  <a:pt x="2927350" y="1442350"/>
                </a:cubicBezTo>
                <a:close/>
                <a:moveTo>
                  <a:pt x="2927350" y="0"/>
                </a:moveTo>
                <a:cubicBezTo>
                  <a:pt x="4544081" y="0"/>
                  <a:pt x="5854700" y="1310619"/>
                  <a:pt x="5854700" y="2927350"/>
                </a:cubicBezTo>
                <a:cubicBezTo>
                  <a:pt x="5854700" y="4544081"/>
                  <a:pt x="4544081" y="5854700"/>
                  <a:pt x="2927350" y="5854700"/>
                </a:cubicBezTo>
                <a:cubicBezTo>
                  <a:pt x="1310619" y="5854700"/>
                  <a:pt x="0" y="4544081"/>
                  <a:pt x="0" y="2927350"/>
                </a:cubicBezTo>
                <a:cubicBezTo>
                  <a:pt x="0" y="1310619"/>
                  <a:pt x="1310619" y="0"/>
                  <a:pt x="2927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50" dirty="0"/>
          </a:p>
        </p:txBody>
      </p:sp>
      <p:sp>
        <p:nvSpPr>
          <p:cNvPr id="22" name="Овал 21" hidden="1">
            <a:extLst>
              <a:ext uri="{FF2B5EF4-FFF2-40B4-BE49-F238E27FC236}">
                <a16:creationId xmlns:a16="http://schemas.microsoft.com/office/drawing/2014/main" id="{222C5F0B-6EFC-4407-96C1-A95810130485}"/>
              </a:ext>
            </a:extLst>
          </p:cNvPr>
          <p:cNvSpPr/>
          <p:nvPr/>
        </p:nvSpPr>
        <p:spPr>
          <a:xfrm>
            <a:off x="3929329" y="2497820"/>
            <a:ext cx="1856250" cy="18562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9F6514-AF7C-44F8-9D18-65518C1B2CEF}"/>
              </a:ext>
            </a:extLst>
          </p:cNvPr>
          <p:cNvSpPr/>
          <p:nvPr/>
        </p:nvSpPr>
        <p:spPr>
          <a:xfrm>
            <a:off x="1208201" y="3104852"/>
            <a:ext cx="6817500" cy="11812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A046E5A-3AE2-4455-8773-0AAB6BF5E6FE}"/>
              </a:ext>
            </a:extLst>
          </p:cNvPr>
          <p:cNvSpPr/>
          <p:nvPr/>
        </p:nvSpPr>
        <p:spPr>
          <a:xfrm>
            <a:off x="4386375" y="3243375"/>
            <a:ext cx="371250" cy="37125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50AFF46-C280-429E-96E0-C414BA7E41E5}"/>
              </a:ext>
            </a:extLst>
          </p:cNvPr>
          <p:cNvSpPr/>
          <p:nvPr/>
        </p:nvSpPr>
        <p:spPr>
          <a:xfrm>
            <a:off x="6073875" y="3243375"/>
            <a:ext cx="371250" cy="37125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2C4CF22-39A0-40C7-8041-5B487238A60E}"/>
              </a:ext>
            </a:extLst>
          </p:cNvPr>
          <p:cNvSpPr/>
          <p:nvPr/>
        </p:nvSpPr>
        <p:spPr>
          <a:xfrm>
            <a:off x="2698875" y="3243375"/>
            <a:ext cx="371250" cy="37125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EBCACA3-D779-49E5-8CF7-DE06C68741CD}"/>
              </a:ext>
            </a:extLst>
          </p:cNvPr>
          <p:cNvSpPr/>
          <p:nvPr/>
        </p:nvSpPr>
        <p:spPr>
          <a:xfrm>
            <a:off x="1011375" y="3243375"/>
            <a:ext cx="371250" cy="37125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FD465D4-6C6E-4543-B9CB-2FE32FE10A88}"/>
              </a:ext>
            </a:extLst>
          </p:cNvPr>
          <p:cNvSpPr/>
          <p:nvPr/>
        </p:nvSpPr>
        <p:spPr>
          <a:xfrm>
            <a:off x="7761375" y="3243375"/>
            <a:ext cx="371250" cy="37125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Капля 14">
            <a:extLst>
              <a:ext uri="{FF2B5EF4-FFF2-40B4-BE49-F238E27FC236}">
                <a16:creationId xmlns:a16="http://schemas.microsoft.com/office/drawing/2014/main" id="{3997F7A9-E392-4CD9-A952-1275B41300CF}"/>
              </a:ext>
            </a:extLst>
          </p:cNvPr>
          <p:cNvSpPr/>
          <p:nvPr/>
        </p:nvSpPr>
        <p:spPr>
          <a:xfrm rot="8092213">
            <a:off x="4073879" y="1955069"/>
            <a:ext cx="945000" cy="945000"/>
          </a:xfrm>
          <a:prstGeom prst="teardrop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9" name="Капля 48">
            <a:extLst>
              <a:ext uri="{FF2B5EF4-FFF2-40B4-BE49-F238E27FC236}">
                <a16:creationId xmlns:a16="http://schemas.microsoft.com/office/drawing/2014/main" id="{EF4C5898-F841-46D5-AB2B-388CD44F0F34}"/>
              </a:ext>
            </a:extLst>
          </p:cNvPr>
          <p:cNvSpPr/>
          <p:nvPr/>
        </p:nvSpPr>
        <p:spPr>
          <a:xfrm rot="8092213">
            <a:off x="764751" y="1975181"/>
            <a:ext cx="945000" cy="945000"/>
          </a:xfrm>
          <a:prstGeom prst="teardrop">
            <a:avLst/>
          </a:prstGeom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Капля 15">
            <a:extLst>
              <a:ext uri="{FF2B5EF4-FFF2-40B4-BE49-F238E27FC236}">
                <a16:creationId xmlns:a16="http://schemas.microsoft.com/office/drawing/2014/main" id="{C425B52C-62C6-4DEC-B848-CE70C1ED8408}"/>
              </a:ext>
            </a:extLst>
          </p:cNvPr>
          <p:cNvSpPr/>
          <p:nvPr/>
        </p:nvSpPr>
        <p:spPr>
          <a:xfrm rot="8092213">
            <a:off x="2407550" y="1975181"/>
            <a:ext cx="945000" cy="945000"/>
          </a:xfrm>
          <a:prstGeom prst="teardrop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Капля 16">
            <a:extLst>
              <a:ext uri="{FF2B5EF4-FFF2-40B4-BE49-F238E27FC236}">
                <a16:creationId xmlns:a16="http://schemas.microsoft.com/office/drawing/2014/main" id="{369ED830-6457-43A3-BB1C-C611185D4F5F}"/>
              </a:ext>
            </a:extLst>
          </p:cNvPr>
          <p:cNvSpPr/>
          <p:nvPr/>
        </p:nvSpPr>
        <p:spPr>
          <a:xfrm rot="8092213">
            <a:off x="5769742" y="1975181"/>
            <a:ext cx="945000" cy="945000"/>
          </a:xfrm>
          <a:prstGeom prst="teardrop">
            <a:avLst/>
          </a:prstGeom>
          <a:solidFill>
            <a:schemeClr val="accent4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Капля 17">
            <a:extLst>
              <a:ext uri="{FF2B5EF4-FFF2-40B4-BE49-F238E27FC236}">
                <a16:creationId xmlns:a16="http://schemas.microsoft.com/office/drawing/2014/main" id="{1755BC43-72DD-492B-9A9F-7509BE6C97A5}"/>
              </a:ext>
            </a:extLst>
          </p:cNvPr>
          <p:cNvSpPr/>
          <p:nvPr/>
        </p:nvSpPr>
        <p:spPr>
          <a:xfrm rot="8092213">
            <a:off x="7454281" y="1954480"/>
            <a:ext cx="945000" cy="945000"/>
          </a:xfrm>
          <a:prstGeom prst="teardrop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053F30-5597-4C87-AEFB-B1B81CEC8747}"/>
              </a:ext>
            </a:extLst>
          </p:cNvPr>
          <p:cNvSpPr txBox="1"/>
          <p:nvPr/>
        </p:nvSpPr>
        <p:spPr>
          <a:xfrm>
            <a:off x="852410" y="2104688"/>
            <a:ext cx="9172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100" b="1" dirty="0">
                <a:solidFill>
                  <a:schemeClr val="bg1"/>
                </a:solidFill>
              </a:rPr>
              <a:t>2021</a:t>
            </a:r>
          </a:p>
          <a:p>
            <a:r>
              <a:rPr lang="uk-UA" sz="2100" b="1" dirty="0">
                <a:solidFill>
                  <a:schemeClr val="bg1"/>
                </a:solidFill>
              </a:rPr>
              <a:t>-2022</a:t>
            </a:r>
            <a:endParaRPr lang="ru-RU" sz="21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787AD0-0C23-4F61-BF58-490CC027DA01}"/>
              </a:ext>
            </a:extLst>
          </p:cNvPr>
          <p:cNvSpPr txBox="1"/>
          <p:nvPr/>
        </p:nvSpPr>
        <p:spPr>
          <a:xfrm>
            <a:off x="4161538" y="2076818"/>
            <a:ext cx="9172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20</a:t>
            </a:r>
            <a:r>
              <a:rPr lang="uk-UA" sz="2100" b="1" dirty="0">
                <a:solidFill>
                  <a:schemeClr val="bg1"/>
                </a:solidFill>
              </a:rPr>
              <a:t>23</a:t>
            </a:r>
          </a:p>
          <a:p>
            <a:r>
              <a:rPr lang="uk-UA" sz="2100" b="1" dirty="0">
                <a:solidFill>
                  <a:schemeClr val="bg1"/>
                </a:solidFill>
              </a:rPr>
              <a:t>-2024</a:t>
            </a:r>
            <a:endParaRPr lang="ru-RU" sz="21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7C5A8F-3379-411C-A98B-E1F4835CC1EF}"/>
              </a:ext>
            </a:extLst>
          </p:cNvPr>
          <p:cNvSpPr txBox="1"/>
          <p:nvPr/>
        </p:nvSpPr>
        <p:spPr>
          <a:xfrm>
            <a:off x="5879107" y="2071184"/>
            <a:ext cx="9172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202</a:t>
            </a:r>
            <a:r>
              <a:rPr lang="uk-UA" sz="2100" b="1" dirty="0">
                <a:solidFill>
                  <a:schemeClr val="bg1"/>
                </a:solidFill>
              </a:rPr>
              <a:t>4</a:t>
            </a:r>
          </a:p>
          <a:p>
            <a:r>
              <a:rPr lang="uk-UA" sz="2100" b="1" dirty="0">
                <a:solidFill>
                  <a:schemeClr val="bg1"/>
                </a:solidFill>
              </a:rPr>
              <a:t>-2025</a:t>
            </a:r>
            <a:endParaRPr lang="ru-RU" sz="21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E88C70-8E7D-4DB6-B6D7-DECDF239B1CD}"/>
              </a:ext>
            </a:extLst>
          </p:cNvPr>
          <p:cNvSpPr txBox="1"/>
          <p:nvPr/>
        </p:nvSpPr>
        <p:spPr>
          <a:xfrm>
            <a:off x="7553263" y="2075693"/>
            <a:ext cx="9172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2025</a:t>
            </a:r>
            <a:endParaRPr lang="uk-UA" sz="2100" b="1" dirty="0">
              <a:solidFill>
                <a:schemeClr val="bg1"/>
              </a:solidFill>
            </a:endParaRPr>
          </a:p>
          <a:p>
            <a:r>
              <a:rPr lang="uk-UA" sz="2100" b="1" dirty="0">
                <a:solidFill>
                  <a:schemeClr val="bg1"/>
                </a:solidFill>
              </a:rPr>
              <a:t>-2026</a:t>
            </a:r>
            <a:endParaRPr lang="ru-RU" sz="21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2CF824-F446-4CCD-89E9-547BC747B3E1}"/>
              </a:ext>
            </a:extLst>
          </p:cNvPr>
          <p:cNvSpPr txBox="1"/>
          <p:nvPr/>
        </p:nvSpPr>
        <p:spPr>
          <a:xfrm>
            <a:off x="2504107" y="2089890"/>
            <a:ext cx="9172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20</a:t>
            </a:r>
            <a:r>
              <a:rPr lang="uk-UA" sz="2100" b="1" dirty="0">
                <a:solidFill>
                  <a:schemeClr val="bg1"/>
                </a:solidFill>
              </a:rPr>
              <a:t>22</a:t>
            </a:r>
          </a:p>
          <a:p>
            <a:r>
              <a:rPr lang="uk-UA" sz="2100" b="1" dirty="0">
                <a:solidFill>
                  <a:schemeClr val="bg1"/>
                </a:solidFill>
              </a:rPr>
              <a:t>-2023</a:t>
            </a:r>
            <a:endParaRPr lang="ru-RU" sz="21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A184A5-55F3-4C41-AF7F-19DB9F211CA4}"/>
              </a:ext>
            </a:extLst>
          </p:cNvPr>
          <p:cNvSpPr txBox="1"/>
          <p:nvPr/>
        </p:nvSpPr>
        <p:spPr>
          <a:xfrm>
            <a:off x="518935" y="4548363"/>
            <a:ext cx="1439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1200" b="1" dirty="0">
              <a:solidFill>
                <a:srgbClr val="FF66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uk-UA" sz="1200" b="1" dirty="0">
                <a:solidFill>
                  <a:srgbClr val="FF6600"/>
                </a:solidFill>
                <a:latin typeface="Comic Sans MS" panose="030F0702030302020204" pitchFamily="66" charset="0"/>
              </a:rPr>
              <a:t>Самооцінювання за напрямом</a:t>
            </a:r>
          </a:p>
          <a:p>
            <a:pPr algn="ctr"/>
            <a:r>
              <a:rPr lang="uk-UA" sz="1200" b="1" dirty="0">
                <a:solidFill>
                  <a:srgbClr val="FF6600"/>
                </a:solidFill>
                <a:latin typeface="Comic Sans MS" panose="030F0702030302020204" pitchFamily="66" charset="0"/>
              </a:rPr>
              <a:t>«Освітнє середовище».</a:t>
            </a:r>
            <a:endParaRPr lang="ru-RU" sz="1200" b="1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8E712E5-9E20-4253-83A9-D6F427E768C7}"/>
              </a:ext>
            </a:extLst>
          </p:cNvPr>
          <p:cNvSpPr txBox="1"/>
          <p:nvPr/>
        </p:nvSpPr>
        <p:spPr>
          <a:xfrm>
            <a:off x="2151438" y="4711854"/>
            <a:ext cx="1475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solidFill>
                  <a:srgbClr val="A50021"/>
                </a:solidFill>
                <a:latin typeface="Comic Sans MS" panose="030F0702030302020204" pitchFamily="66" charset="0"/>
              </a:rPr>
              <a:t>Самооцінювання за напрямом</a:t>
            </a:r>
          </a:p>
          <a:p>
            <a:pPr algn="ctr"/>
            <a:r>
              <a:rPr lang="uk-UA" sz="1200" b="1" dirty="0">
                <a:solidFill>
                  <a:srgbClr val="A50021"/>
                </a:solidFill>
                <a:latin typeface="Comic Sans MS" panose="030F0702030302020204" pitchFamily="66" charset="0"/>
              </a:rPr>
              <a:t>«Система оцінювання здобувачів освіти</a:t>
            </a:r>
            <a:r>
              <a:rPr lang="uk-UA" sz="1200" b="1" dirty="0">
                <a:solidFill>
                  <a:srgbClr val="A50021"/>
                </a:solidFill>
                <a:latin typeface="Comic Sans MS" panose="030F0702030302020204" pitchFamily="66" charset="0"/>
              </a:rPr>
              <a:t>».</a:t>
            </a:r>
            <a:endParaRPr lang="en-US" sz="1200" b="1" dirty="0">
              <a:solidFill>
                <a:srgbClr val="A50021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409000F-D037-4637-8443-81E790D1835A}"/>
              </a:ext>
            </a:extLst>
          </p:cNvPr>
          <p:cNvSpPr txBox="1"/>
          <p:nvPr/>
        </p:nvSpPr>
        <p:spPr>
          <a:xfrm>
            <a:off x="3819362" y="4831013"/>
            <a:ext cx="1491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Самооцінювання за напрямом</a:t>
            </a:r>
          </a:p>
          <a:p>
            <a:pPr algn="ctr"/>
            <a:r>
              <a:rPr lang="uk-UA" sz="12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«Педагогічна діяльність».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83735FB-6B5D-47E3-BAD8-41B2664C1062}"/>
              </a:ext>
            </a:extLst>
          </p:cNvPr>
          <p:cNvSpPr txBox="1"/>
          <p:nvPr/>
        </p:nvSpPr>
        <p:spPr>
          <a:xfrm>
            <a:off x="5547047" y="4831013"/>
            <a:ext cx="1473225" cy="84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Самооцінювання за напрямом</a:t>
            </a:r>
          </a:p>
          <a:p>
            <a:pPr algn="ctr"/>
            <a:r>
              <a:rPr lang="uk-UA" sz="12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«Управлінські процеси».</a:t>
            </a:r>
            <a:endParaRPr lang="en-US" sz="1200" b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9F87DD9-7FD7-4372-9B4C-50CB2C69EF61}"/>
              </a:ext>
            </a:extLst>
          </p:cNvPr>
          <p:cNvSpPr txBox="1"/>
          <p:nvPr/>
        </p:nvSpPr>
        <p:spPr>
          <a:xfrm>
            <a:off x="7171232" y="4848296"/>
            <a:ext cx="1423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Самооцінювання комлексне.</a:t>
            </a:r>
            <a:endParaRPr lang="uk-UA" sz="1350" dirty="0">
              <a:latin typeface="Comic Sans MS" panose="030F0702030302020204" pitchFamily="66" charset="0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21FE259-4C2C-4F62-B54D-727E83C0ED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999" y="3294000"/>
            <a:ext cx="270000" cy="27000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713F4AB2-D7DA-48BC-AF9B-2DA2714781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753948" y="3302438"/>
            <a:ext cx="270000" cy="2700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CC110ABA-82C4-4201-BBC2-9669BE89D4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436999" y="3302438"/>
            <a:ext cx="270000" cy="270000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D22833FA-BDD1-4BA8-B454-698AA30D8B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128948" y="3293555"/>
            <a:ext cx="270000" cy="270000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F926461A-216E-4F58-AFEB-3CA1899D77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812002" y="3302438"/>
            <a:ext cx="270000" cy="27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7767" y="16778"/>
            <a:ext cx="8748464" cy="105413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Графік самооцінювання якості освіти</a:t>
            </a:r>
          </a:p>
          <a:p>
            <a:pPr algn="ctr"/>
            <a:r>
              <a:rPr lang="ru-RU" sz="32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та освітньої діяльності</a:t>
            </a:r>
            <a:endParaRPr lang="ru-RU" sz="3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59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683568" y="188640"/>
            <a:ext cx="8460432" cy="6480720"/>
          </a:xfrm>
        </p:spPr>
        <p:txBody>
          <a:bodyPr/>
          <a:lstStyle/>
          <a:p>
            <a:r>
              <a:rPr lang="uk-UA" sz="1800" dirty="0" smtClean="0"/>
              <a:t>     Система </a:t>
            </a:r>
            <a:r>
              <a:rPr lang="uk-UA" sz="1800" dirty="0"/>
              <a:t>оцінювання </a:t>
            </a:r>
            <a:r>
              <a:rPr lang="uk-UA" sz="1800" dirty="0" smtClean="0"/>
              <a:t>здобувачів освіти Центру забезпечує               інформування </a:t>
            </a:r>
            <a:r>
              <a:rPr lang="uk-UA" sz="1800" dirty="0"/>
              <a:t>учнів </a:t>
            </a:r>
            <a:r>
              <a:rPr lang="uk-UA" sz="1800" dirty="0" smtClean="0"/>
              <a:t>та їх батьків про </a:t>
            </a:r>
            <a:r>
              <a:rPr lang="uk-UA" sz="1800" dirty="0"/>
              <a:t>критерії оцінювання та розуміння, як і за </a:t>
            </a:r>
            <a:r>
              <a:rPr lang="uk-UA" sz="1800" dirty="0" smtClean="0"/>
              <a:t>що оцінюють</a:t>
            </a:r>
            <a:r>
              <a:rPr lang="uk-UA" sz="1800" dirty="0"/>
              <a:t>.</a:t>
            </a:r>
          </a:p>
          <a:p>
            <a:r>
              <a:rPr lang="uk-UA" sz="1800" dirty="0"/>
              <a:t> </a:t>
            </a:r>
            <a:r>
              <a:rPr lang="uk-UA" sz="1800" dirty="0" smtClean="0"/>
              <a:t>     Процес </a:t>
            </a:r>
            <a:r>
              <a:rPr lang="uk-UA" sz="1800" dirty="0"/>
              <a:t>інформування і оприлюднення критеріїв для здобувачів </a:t>
            </a:r>
            <a:r>
              <a:rPr lang="uk-UA" sz="1800" dirty="0" smtClean="0"/>
              <a:t>     освіти </a:t>
            </a:r>
            <a:r>
              <a:rPr lang="uk-UA" sz="1800" dirty="0"/>
              <a:t>розпочинається із Критеріїв оцінювання навчальних досягнень </a:t>
            </a:r>
            <a:r>
              <a:rPr lang="uk-UA" sz="1800" dirty="0" smtClean="0"/>
              <a:t>   учнів.</a:t>
            </a:r>
            <a:endParaRPr lang="uk-UA" sz="1800" dirty="0"/>
          </a:p>
          <a:p>
            <a:r>
              <a:rPr lang="uk-UA" sz="1800" dirty="0"/>
              <a:t> </a:t>
            </a:r>
            <a:r>
              <a:rPr lang="uk-UA" sz="1800" dirty="0" smtClean="0"/>
              <a:t>     </a:t>
            </a:r>
            <a:r>
              <a:rPr lang="uk-UA" sz="1800" dirty="0"/>
              <a:t> </a:t>
            </a:r>
            <a:r>
              <a:rPr lang="uk-UA" sz="1800" dirty="0" smtClean="0"/>
              <a:t>При </a:t>
            </a:r>
            <a:r>
              <a:rPr lang="uk-UA" sz="1800" dirty="0"/>
              <a:t>виконанні обов’язкових видів роботи вчителі </a:t>
            </a:r>
            <a:r>
              <a:rPr lang="uk-UA" sz="1800" dirty="0" smtClean="0"/>
              <a:t>користуються    </a:t>
            </a:r>
            <a:r>
              <a:rPr lang="uk-UA" sz="1800" dirty="0"/>
              <a:t>розробленими критеріями оцінювання навчальних досягнень учнів</a:t>
            </a:r>
            <a:r>
              <a:rPr lang="uk-UA" sz="1800" dirty="0" smtClean="0"/>
              <a:t>,      </a:t>
            </a:r>
            <a:r>
              <a:rPr lang="uk-UA" sz="1800" dirty="0"/>
              <a:t>які ґрунтуються на критеріях, затверджених МОН, а також враховують </a:t>
            </a:r>
            <a:r>
              <a:rPr lang="uk-UA" sz="1800" dirty="0" smtClean="0"/>
              <a:t>  особливості </a:t>
            </a:r>
            <a:r>
              <a:rPr lang="uk-UA" sz="1800" dirty="0"/>
              <a:t>вивчення теми, освітню програму, </a:t>
            </a:r>
            <a:r>
              <a:rPr lang="uk-UA" sz="1800" dirty="0" err="1"/>
              <a:t>компетентнісний</a:t>
            </a:r>
            <a:r>
              <a:rPr lang="uk-UA" sz="1800" dirty="0"/>
              <a:t> </a:t>
            </a:r>
            <a:r>
              <a:rPr lang="uk-UA" sz="1800" dirty="0" smtClean="0"/>
              <a:t>підхід  до викладання предмету, </a:t>
            </a:r>
            <a:r>
              <a:rPr lang="uk-UA" sz="1800" dirty="0"/>
              <a:t>організаційну форму проведення </a:t>
            </a:r>
            <a:r>
              <a:rPr lang="uk-UA" sz="1800" dirty="0" smtClean="0"/>
              <a:t>уроку, </a:t>
            </a:r>
            <a:r>
              <a:rPr lang="uk-UA" sz="1800" dirty="0"/>
              <a:t>індивідуальні </a:t>
            </a:r>
            <a:r>
              <a:rPr lang="uk-UA" sz="1800" dirty="0" smtClean="0"/>
              <a:t>можливості дитини</a:t>
            </a:r>
            <a:r>
              <a:rPr lang="uk-UA" sz="1800" dirty="0"/>
              <a:t>. </a:t>
            </a:r>
            <a:r>
              <a:rPr lang="uk-UA" sz="1800" dirty="0" smtClean="0"/>
              <a:t>Інформація </a:t>
            </a:r>
            <a:r>
              <a:rPr lang="uk-UA" sz="1800" dirty="0"/>
              <a:t>про Критерії оцінювання доноситься учителями до учнів та батьків у різних формах: в усній формі, шляхом розміщення на інформаційних </a:t>
            </a:r>
            <a:r>
              <a:rPr lang="uk-UA" sz="1800" dirty="0" smtClean="0"/>
              <a:t>стендах, на сайті Центру.</a:t>
            </a:r>
            <a:endParaRPr lang="uk-UA" sz="1800" dirty="0"/>
          </a:p>
          <a:p>
            <a:r>
              <a:rPr lang="uk-UA" sz="1800" dirty="0" smtClean="0"/>
              <a:t>       Адміністрація Центру </a:t>
            </a:r>
            <a:r>
              <a:rPr lang="uk-UA" sz="1800" dirty="0"/>
              <a:t>здійснює контроль за системою оцінювання вчителів через спостереження за проведенням </a:t>
            </a:r>
            <a:r>
              <a:rPr lang="uk-UA" sz="1800" dirty="0" smtClean="0"/>
              <a:t>уроків, </a:t>
            </a:r>
            <a:r>
              <a:rPr lang="uk-UA" sz="1800" dirty="0"/>
              <a:t>вивчення оприлюднених критеріїв оцінювання, </a:t>
            </a:r>
            <a:r>
              <a:rPr lang="uk-UA" sz="1800" dirty="0" smtClean="0"/>
              <a:t>освітлюючи результати на </a:t>
            </a:r>
            <a:r>
              <a:rPr lang="uk-UA" sz="1800" dirty="0"/>
              <a:t>засіданнях педагогічної ради, </a:t>
            </a:r>
            <a:r>
              <a:rPr lang="uk-UA" sz="1800" dirty="0" smtClean="0"/>
              <a:t>МО.</a:t>
            </a:r>
            <a:r>
              <a:rPr lang="uk-UA" sz="1800" dirty="0"/>
              <a:t> </a:t>
            </a:r>
            <a:endParaRPr lang="uk-UA" sz="1800" dirty="0" smtClean="0"/>
          </a:p>
          <a:p>
            <a:r>
              <a:rPr lang="uk-UA" sz="1800" dirty="0"/>
              <a:t> </a:t>
            </a:r>
            <a:r>
              <a:rPr lang="uk-UA" sz="1800" dirty="0" smtClean="0"/>
              <a:t>      Для </a:t>
            </a:r>
            <a:r>
              <a:rPr lang="uk-UA" sz="1800" dirty="0"/>
              <a:t>кожного предмету вчителями – </a:t>
            </a:r>
            <a:r>
              <a:rPr lang="uk-UA" sz="1800" dirty="0" smtClean="0"/>
              <a:t>дефектологами створені        пам’ятки </a:t>
            </a:r>
            <a:r>
              <a:rPr lang="uk-UA" sz="1800" dirty="0"/>
              <a:t>щодо Критеріїв оцінювання учнів </a:t>
            </a:r>
            <a:r>
              <a:rPr lang="uk-UA" sz="1800" dirty="0" smtClean="0"/>
              <a:t>Центру. </a:t>
            </a:r>
          </a:p>
          <a:p>
            <a:r>
              <a:rPr lang="uk-UA" sz="1800" dirty="0" smtClean="0"/>
              <a:t>      Застосовуючи </a:t>
            </a:r>
            <a:r>
              <a:rPr lang="uk-UA" sz="1800" dirty="0"/>
              <a:t>систему </a:t>
            </a:r>
            <a:r>
              <a:rPr lang="uk-UA" sz="1800" dirty="0" smtClean="0"/>
              <a:t>оцінювання, педагоги припускають                   стимулювання та мотивацію учнів з ООП до навчання.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 </a:t>
            </a:r>
            <a:r>
              <a:rPr lang="uk-UA" altLang="ko-KR" sz="28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Критерії оцінювання здобувачів освіти</a:t>
            </a:r>
            <a:endParaRPr lang="ko-KR" altLang="en-US" sz="2800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-180528" y="1086292"/>
            <a:ext cx="9324528" cy="5655076"/>
          </a:xfrm>
        </p:spPr>
        <p:txBody>
          <a:bodyPr/>
          <a:lstStyle/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Критерії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правила і процедури оцінювання учнів у школі визначаються на основі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Критеріїв оцінювання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 досягнень учнів початкових класів з порушеннями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інтелектуального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/ навчально-методичний посібник /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Чеботарьова О. В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   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Трикоз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В.,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Блеч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О.,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Гладченко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І. В.,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Бобренко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І. В.,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Королько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 І., Дмитрієва І. В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  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Остапенко Л. І., Тарновська Л. І.,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Гломозда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І. В.,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Чухліб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 А., Стрілець Л. В.– К., ІСПП імені Миколи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Ярмаченка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НАПН України,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2020;                                                                               Критеріїв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навчальних досягнень учнів 5-10 класів з порушеннями інтелектуального розвитку /навчально-методичний посібник/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О.В. Чеботарьова, Г.О.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Блеч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І.В.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Гладченко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С.В.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Трикоз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І.В.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Бобренко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Н.А. Ярмола та ін.: за ред.: О.В. Чеботарьової. – К., ІСП НАПН України, 2019. 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Система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навчальних досягнень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 з порушеннями інтелектуального     розвитку: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має у своїй основі чіткі і зрозумілі вимоги до навчальних результатів;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дозволяє гарантовано досягти і перевищити результати;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заохочує учнів апробувати різні моделі досягнення результату без ризику отримати за це негативну оцінку;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дає можливість розвивати в учнів впевненість у своїх здібностях і можливостях;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використовує самооцінювання і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взаємооцінювання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важливий елемент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      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188927"/>
              </p:ext>
            </p:extLst>
          </p:nvPr>
        </p:nvGraphicFramePr>
        <p:xfrm>
          <a:off x="2" y="-1"/>
          <a:ext cx="9143997" cy="6858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1558">
                  <a:extLst>
                    <a:ext uri="{9D8B030D-6E8A-4147-A177-3AD203B41FA5}">
                      <a16:colId xmlns:a16="http://schemas.microsoft.com/office/drawing/2014/main" val="379852043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43807955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110033823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1847713968"/>
                    </a:ext>
                  </a:extLst>
                </a:gridCol>
                <a:gridCol w="1475655">
                  <a:extLst>
                    <a:ext uri="{9D8B030D-6E8A-4147-A177-3AD203B41FA5}">
                      <a16:colId xmlns:a16="http://schemas.microsoft.com/office/drawing/2014/main" val="877757321"/>
                    </a:ext>
                  </a:extLst>
                </a:gridCol>
              </a:tblGrid>
              <a:tr h="621236">
                <a:tc rowSpan="8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2. Система оцінювання здобувачів освіти</a:t>
                      </a: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uk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 dirty="0">
                          <a:effectLst/>
                        </a:rPr>
                        <a:t>2.1. Наявність відкритої, прозорої і зрозумілої для здобувачів освіти (їх батьків) системи оцінювання навчальних досягнень</a:t>
                      </a:r>
                      <a:endParaRPr lang="uk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 dirty="0">
                          <a:effectLst/>
                        </a:rPr>
                        <a:t>2.1.1. Здобувачі освіти (батьки) отримують від педагогічних працівників інформацію про критерії, правила та процедури оцінювання навчальних досягнень</a:t>
                      </a:r>
                      <a:endParaRPr lang="uk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2.1.1.1. На сайті закладу оприлюднено критерії, правила та процедури оцінювання навчальних досягнень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2.1.1.1. Вивчення документації, спостереження, опитування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0862615"/>
                  </a:ext>
                </a:extLst>
              </a:tr>
              <a:tr h="93592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2.1.1.2. Частка здобувачів освіти (їх батьків), які в закладі освіти отримують інформацію про критерії, правила і процедури оцінювання навчальних досягнень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2.1.1.2. Опитування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81489957"/>
                  </a:ext>
                </a:extLst>
              </a:tr>
              <a:tr h="77857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2.1.2. Система оцінювання в закладі освіти сприяє реалізації компетентнісного підходу до навчання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2.1.2.1. Частка педагогічних працівників, які застосовують систему оцінювання, спрямовану на реалізацію компетентнісного підходу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2.1.2.1. Спостереження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22202455"/>
                  </a:ext>
                </a:extLst>
              </a:tr>
              <a:tr h="77857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2.1.3. Здобувачі освіти (їх батьки) вважають оцінювання результатів навчання справедливим і об’єктивним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2.1.3.1. Частка здобувачів освіти (їх батьків), які вважають оцінювання результатів їх навчання у закладі освіти справедливим і об’єктивним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2.1.3.1. Опитування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7763569"/>
                  </a:ext>
                </a:extLst>
              </a:tr>
              <a:tr h="62123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2.2. Застосування внутрішнього моніторингу, що передбачає систематичне відстеження та коригування результатів навчання кожного здобувача освіти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2.2.1. У закладі освіти здійснюється аналіз результатів навчання здобувачів освіти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2.2.1.1. У закладі освіти систематично проводяться моніторинги результатів навчання здобувачів освіти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2.2.1.1. Вивчення документації, опитування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42526522"/>
                  </a:ext>
                </a:extLst>
              </a:tr>
              <a:tr h="93592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2.2.1.2. За результатами моніторингів здійснюється аналіз результатів навчання здобувачів освіти, приймаються рішення щодо їх коригування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2.2.1.2. Опитування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58109176"/>
                  </a:ext>
                </a:extLst>
              </a:tr>
              <a:tr h="125060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2.2.2. У закладі освіти впроваджується система формувального оцінювання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2.2.2.1. Педагогічні працівники за допомогою оцінювання відстежують особистісний поступ здобувачів освіти, формують у них позитивну самооцінку, відзначають досягнення, підтримують бажання навчатися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2.2.2.1. Спостереження, опитування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13049340"/>
                  </a:ext>
                </a:extLst>
              </a:tr>
              <a:tr h="93592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2.3. Спрямованість системи оцінювання на формування у здобувачів освіти відповідальності за результати свого навчання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2.3.1. Заклад освіти сприяє формуванню у здобувачів освіти відповідального ставлення до результатів навчання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2.3.1.1. Педагогічні працівників надають здобувачам освіти необхідну допомогу в навчальній діяльності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 dirty="0">
                          <a:effectLst/>
                        </a:rPr>
                        <a:t>2.3.1.1. Опитування</a:t>
                      </a:r>
                      <a:endParaRPr lang="uk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53268979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59" y="980728"/>
            <a:ext cx="1920213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-171400"/>
            <a:ext cx="9144000" cy="1368152"/>
          </a:xfrm>
        </p:spPr>
        <p:txBody>
          <a:bodyPr/>
          <a:lstStyle/>
          <a:p>
            <a:pPr algn="ctr"/>
            <a:r>
              <a:rPr lang="uk-UA" sz="28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Аналітичний </a:t>
            </a:r>
            <a:r>
              <a:rPr lang="uk-UA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звіт </a:t>
            </a:r>
            <a:br>
              <a:rPr lang="uk-UA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</a:br>
            <a:r>
              <a:rPr lang="uk-UA" sz="28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щодо системи оцінювання здобувачів освіти </a:t>
            </a:r>
            <a:endParaRPr lang="ko-KR" altLang="en-US" sz="2800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912" y="1157371"/>
            <a:ext cx="7920880" cy="875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6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1.Наскільки 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Ви погоджуєтесь з наступним 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         твердженням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:</a:t>
            </a:r>
            <a:endParaRPr lang="uk-UA" sz="2400" b="1" dirty="0">
              <a:solidFill>
                <a:schemeClr val="accent3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159901314"/>
              </p:ext>
            </p:extLst>
          </p:nvPr>
        </p:nvGraphicFramePr>
        <p:xfrm>
          <a:off x="6038445" y="1703598"/>
          <a:ext cx="3089614" cy="3525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4149022930"/>
              </p:ext>
            </p:extLst>
          </p:nvPr>
        </p:nvGraphicFramePr>
        <p:xfrm>
          <a:off x="2987824" y="3318190"/>
          <a:ext cx="3168352" cy="3539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Объект 1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10964848"/>
              </p:ext>
            </p:extLst>
          </p:nvPr>
        </p:nvGraphicFramePr>
        <p:xfrm>
          <a:off x="-44731" y="1703598"/>
          <a:ext cx="3095575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79459" y="603077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(Результати</a:t>
            </a:r>
            <a:endParaRPr lang="uk-UA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81977" y="603403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опитування батьків)</a:t>
            </a:r>
            <a:endParaRPr lang="uk-UA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1069514"/>
          </a:xfrm>
        </p:spPr>
        <p:txBody>
          <a:bodyPr/>
          <a:lstStyle/>
          <a:p>
            <a:pPr algn="ctr"/>
            <a:r>
              <a:rPr lang="en-US" altLang="ko-KR" dirty="0" smtClean="0"/>
              <a:t> </a:t>
            </a:r>
            <a:r>
              <a:rPr lang="uk-UA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Аналітичний звіт </a:t>
            </a:r>
            <a:br>
              <a:rPr lang="uk-UA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uk-UA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щодо системи оцінювання здобувачів освіти </a:t>
            </a:r>
            <a:endParaRPr lang="ko-KR" altLang="en-US" sz="28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99592" y="1268760"/>
            <a:ext cx="8244408" cy="1008112"/>
          </a:xfrm>
        </p:spPr>
        <p:txBody>
          <a:bodyPr/>
          <a:lstStyle/>
          <a:p>
            <a:pPr algn="ctr"/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2.  Ви отримуєте інформацію про критерії, правила та процедури оцінювання Вашої дитини?</a:t>
            </a:r>
          </a:p>
          <a:p>
            <a:pPr lvl="0" algn="ctr"/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661215479"/>
              </p:ext>
            </p:extLst>
          </p:nvPr>
        </p:nvGraphicFramePr>
        <p:xfrm>
          <a:off x="1835696" y="1979712"/>
          <a:ext cx="7032625" cy="4460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66" y="1958091"/>
            <a:ext cx="1450302" cy="13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6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-171400"/>
            <a:ext cx="9144000" cy="1368152"/>
          </a:xfrm>
        </p:spPr>
        <p:txBody>
          <a:bodyPr/>
          <a:lstStyle/>
          <a:p>
            <a:pPr algn="ctr"/>
            <a:r>
              <a:rPr lang="uk-UA" sz="28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Аналітичний </a:t>
            </a:r>
            <a:r>
              <a:rPr lang="uk-UA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звіт </a:t>
            </a:r>
            <a:br>
              <a:rPr lang="uk-UA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</a:br>
            <a:r>
              <a:rPr lang="uk-UA" sz="28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щодо системи оцінювання здобувачів освіти </a:t>
            </a:r>
            <a:endParaRPr lang="ko-KR" altLang="en-US" sz="2800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912" y="1157371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3.  «Я впевнений(на), що знаю критерії 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оцінювання 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своєї дитини»: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057067962"/>
              </p:ext>
            </p:extLst>
          </p:nvPr>
        </p:nvGraphicFramePr>
        <p:xfrm>
          <a:off x="468313" y="2276474"/>
          <a:ext cx="8229600" cy="424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533769"/>
            <a:ext cx="1605633" cy="209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1069514"/>
          </a:xfrm>
        </p:spPr>
        <p:txBody>
          <a:bodyPr/>
          <a:lstStyle/>
          <a:p>
            <a:pPr algn="ctr"/>
            <a:r>
              <a:rPr lang="en-US" altLang="ko-KR" dirty="0" smtClean="0"/>
              <a:t> </a:t>
            </a:r>
            <a:r>
              <a:rPr lang="uk-UA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Аналітичний звіт </a:t>
            </a:r>
            <a:br>
              <a:rPr lang="uk-UA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uk-UA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щодо системи оцінювання здобувачів освіти </a:t>
            </a:r>
            <a:endParaRPr lang="ko-KR" altLang="en-US" sz="28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99592" y="1268760"/>
            <a:ext cx="8244408" cy="1008112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4. Наскільки 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справедливо вчителі 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оцінюють          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навчальні досягнення 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Вашої 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дитини? </a:t>
            </a:r>
          </a:p>
          <a:p>
            <a:pPr lvl="0" algn="ctr"/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386987223"/>
              </p:ext>
            </p:extLst>
          </p:nvPr>
        </p:nvGraphicFramePr>
        <p:xfrm>
          <a:off x="1619672" y="2276872"/>
          <a:ext cx="7056784" cy="4166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21" y="2276872"/>
            <a:ext cx="1251107" cy="11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8093</TotalTime>
  <Words>759</Words>
  <Application>Microsoft Office PowerPoint</Application>
  <PresentationFormat>Экран (4:3)</PresentationFormat>
  <Paragraphs>95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맑은 고딕</vt:lpstr>
      <vt:lpstr>Arial</vt:lpstr>
      <vt:lpstr>Calibri</vt:lpstr>
      <vt:lpstr>Comic Sans MS</vt:lpstr>
      <vt:lpstr>Times New Roman</vt:lpstr>
      <vt:lpstr>Office Theme</vt:lpstr>
      <vt:lpstr>Custom Design</vt:lpstr>
      <vt:lpstr>Презентация PowerPoint</vt:lpstr>
      <vt:lpstr>Презентация PowerPoint</vt:lpstr>
      <vt:lpstr> </vt:lpstr>
      <vt:lpstr> Критерії оцінювання здобувачів освіти</vt:lpstr>
      <vt:lpstr>Презентация PowerPoint</vt:lpstr>
      <vt:lpstr>Аналітичний звіт  щодо системи оцінювання здобувачів освіти </vt:lpstr>
      <vt:lpstr> Аналітичний звіт  щодо системи оцінювання здобувачів освіти </vt:lpstr>
      <vt:lpstr>Аналітичний звіт  щодо системи оцінювання здобувачів освіти </vt:lpstr>
      <vt:lpstr> Аналітичний звіт  щодо системи оцінювання здобувачів освіти </vt:lpstr>
      <vt:lpstr>Аналітичний звіт  щодо системи оцінювання здобувачів освіти </vt:lpstr>
      <vt:lpstr> Аналітичний звіт  щодо системи оцінювання здобувачів освіти </vt:lpstr>
      <vt:lpstr>Аналітичний звіт  щодо системи оцінювання здобувачів освіти </vt:lpstr>
      <vt:lpstr> Аналітичний звіт  щодо системи оцінювання здобувачів освіти </vt:lpstr>
      <vt:lpstr>Аналітичний звіт  щодо системи оцінювання здобувачів освіти </vt:lpstr>
      <vt:lpstr> Аналітичний звіт  щодо системи оцінювання здобувачів освіти 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Вікторія</cp:lastModifiedBy>
  <cp:revision>102</cp:revision>
  <dcterms:created xsi:type="dcterms:W3CDTF">2014-04-01T16:35:38Z</dcterms:created>
  <dcterms:modified xsi:type="dcterms:W3CDTF">2023-07-23T11:52:35Z</dcterms:modified>
</cp:coreProperties>
</file>