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68" r:id="rId5"/>
    <p:sldId id="269" r:id="rId6"/>
    <p:sldId id="271" r:id="rId7"/>
    <p:sldId id="267" r:id="rId8"/>
    <p:sldId id="273" r:id="rId9"/>
    <p:sldId id="274" r:id="rId10"/>
    <p:sldId id="275" r:id="rId11"/>
    <p:sldId id="270" r:id="rId12"/>
    <p:sldId id="277" r:id="rId13"/>
    <p:sldId id="276" r:id="rId14"/>
    <p:sldId id="279" r:id="rId15"/>
    <p:sldId id="278" r:id="rId16"/>
    <p:sldId id="280" r:id="rId17"/>
    <p:sldId id="258" r:id="rId18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26"/>
    <a:srgbClr val="FF6600"/>
    <a:srgbClr val="33CC33"/>
    <a:srgbClr val="FFFF00"/>
    <a:srgbClr val="FF0066"/>
    <a:srgbClr val="00CCFF"/>
    <a:srgbClr val="CC3300"/>
    <a:srgbClr val="009900"/>
    <a:srgbClr val="CC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3E-3"/>
          <c:y val="6.5625000000000003E-2"/>
          <c:w val="0.72752477034120733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9FF6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1D-435C-808D-2E594326A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E1D-435C-808D-2E594326A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8FC-420E-BC61-5BA9F1D3D0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8FC-420E-BC61-5BA9F1D3D05D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1D-435C-808D-2E594326A6A2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1D-435C-808D-2E594326A6A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 </c:v>
                </c:pt>
                <c:pt idx="2">
                  <c:v>переважно ні</c:v>
                </c:pt>
                <c:pt idx="3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D-435C-808D-2E594326A6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C2B-485B-B499-237A1FF5957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C2B-485B-B499-237A1FF5957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C2B-485B-B499-237A1FF5957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C2B-485B-B499-237A1FF5957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C2B-485B-B499-237A1FF595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 опір з боку керівництва</c:v>
                </c:pt>
                <c:pt idx="1">
                  <c:v>відсутність матеріального заохочення з боку керівництва</c:v>
                </c:pt>
                <c:pt idx="2">
                  <c:v>недостатня матеріально-технічна база;</c:v>
                </c:pt>
                <c:pt idx="3">
                  <c:v>погані умови праці;</c:v>
                </c:pt>
                <c:pt idx="4">
                  <c:v>жодних перешкод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9-414A-BBDA-E7BEAE64DF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Ви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ознайомлені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критеріями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оцінювання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колег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 ознайомлені з критеріями оцінювання колег?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B9B-482D-99E4-3FEA6EA149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B9B-482D-99E4-3FEA6EA149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B9B-482D-99E4-3FEA6EA1491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інше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9-4584-81E7-6E100AD20A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Ви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задоволені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освітнім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середовищем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умовами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праці у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закладі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 задоволені освітнім середовищем та умовами праці у закладі?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2D3-4774-B25E-CE779FE077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2D3-4774-B25E-CE779FE077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2D3-4774-B25E-CE779FE077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2D3-4774-B25E-CE779FE077B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Цілком</c:v>
                </c:pt>
                <c:pt idx="1">
                  <c:v>переважно задовелен</c:v>
                </c:pt>
                <c:pt idx="2">
                  <c:v>переважно незадоволен</c:v>
                </c:pt>
                <c:pt idx="3">
                  <c:v>незадоволен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D-4F56-A8FA-B70F7E5975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Психологічний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клімат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закладу освіти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сприяє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співпраці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педагогів</a:t>
            </a:r>
            <a:r>
              <a:rPr lang="ru-RU" sz="2000" dirty="0">
                <a:solidFill>
                  <a:srgbClr val="5C8E26"/>
                </a:solidFill>
                <a:latin typeface="Comic Sans MS" panose="030F0702030302020204" pitchFamily="66" charset="0"/>
              </a:rPr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Психологічний клімат закладу освіти сприяє співпраці педагогів?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9D1-446E-BA20-E70C156989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9D1-446E-BA20-E70C156989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9D1-446E-BA20-E70C156989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9D1-446E-BA20-E70C1569897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у закладі створені всі умови для співпраці;     </c:v>
                </c:pt>
                <c:pt idx="1">
                  <c:v>в цілому так, але співпраця, переважно, є ситуативною</c:v>
                </c:pt>
                <c:pt idx="2">
                  <c:v>в цілому ні, співпраця з колегами практично відсутня</c:v>
                </c:pt>
                <c:pt idx="3">
                  <c:v>психологічний клімат закладу не сприяє співпраці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F-41E2-8E10-B1828F6CD95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У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закладі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 освіти проводиться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інформаційні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освітні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 заходи,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спрямовані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формування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 негативного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ставлення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 до </a:t>
            </a:r>
            <a:r>
              <a:rPr lang="ru-RU" sz="1800" dirty="0" err="1">
                <a:solidFill>
                  <a:srgbClr val="5C8E26"/>
                </a:solidFill>
                <a:latin typeface="Comic Sans MS" panose="030F0702030302020204" pitchFamily="66" charset="0"/>
              </a:rPr>
              <a:t>корупції</a:t>
            </a:r>
            <a:r>
              <a:rPr lang="ru-RU" sz="1800" dirty="0">
                <a:solidFill>
                  <a:srgbClr val="5C8E26"/>
                </a:solidFill>
                <a:latin typeface="Comic Sans MS" panose="030F0702030302020204" pitchFamily="66" charset="0"/>
              </a:rPr>
              <a:t>?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2960150864761913"/>
          <c:y val="2.6699457754462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закладі освіти проводиться інформаційні, освітні заходи, спрямовані на формування негативного ставлення до корупції?
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3D6-4BEE-A096-6955A1D8A4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3D6-4BEE-A096-6955A1D8A4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3D6-4BEE-A096-6955A1D8A4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D6-4BEE-A096-6955A1D8A4C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проводяться з усіма учасниками освітнього процесу;     </c:v>
                </c:pt>
                <c:pt idx="1">
                  <c:v>так, проводяться, але тільки для здобувачів освіти</c:v>
                </c:pt>
                <c:pt idx="2">
                  <c:v>можуть проводитися лише за бажанням учасників освітнього процесу</c:v>
                </c:pt>
                <c:pt idx="3">
                  <c:v>у закладі не проводяться подібні заходи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5-4662-A7F4-C82EF32B80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F96-4BDD-9FB9-606F4F613F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F96-4BDD-9FB9-606F4F613F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F96-4BDD-9FB9-606F4F613F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F96-4BDD-9FB9-606F4F613F3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регулярно проводяться навчання та інструктажі</c:v>
                </c:pt>
                <c:pt idx="1">
                  <c:v>проводяться виключно інструктажі</c:v>
                </c:pt>
                <c:pt idx="2">
                  <c:v>все зводиться до підпису в журналах</c:v>
                </c:pt>
                <c:pt idx="3">
                  <c:v>вперше чую про такі заходи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B-45BD-9848-4ADE06A156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2DBD-5CD0-4943-B255-E5042649EA45}" type="datetimeFigureOut">
              <a:rPr lang="uk-UA" smtClean="0"/>
              <a:t>25.07.2023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B6F99-F34E-4693-BB6F-47CD5D513C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08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B6F99-F34E-4693-BB6F-47CD5D513C8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99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B6F99-F34E-4693-BB6F-47CD5D513C83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62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012825"/>
          </a:xfrm>
        </p:spPr>
        <p:txBody>
          <a:bodyPr/>
          <a:lstStyle>
            <a:lvl1pPr algn="l">
              <a:defRPr/>
            </a:lvl1pPr>
          </a:lstStyle>
          <a:p>
            <a:endParaRPr 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895E45-DA8A-4E78-9403-B95A9991980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633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5204-BB03-40E2-8D0C-EC064DBB3965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605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1AFE-19A9-4315-84AA-DD22BDEE3302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6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0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D2E1-7CB5-479F-B179-DAA2EFB97EBC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914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7DC8-2221-403F-8CDF-09BE5E32F549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07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8FDB-31F9-4A72-84F4-9BB202B58230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154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08C0-C920-4D48-B309-F5A5AEF0B20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97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5654-EDEA-4DD4-A054-A086961976B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582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ECE1-A3B6-44BD-A382-9783BF8FE3AA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703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83D4-AE3B-4FD7-BCFB-B1706337984F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46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9933-9861-458F-9775-72DA4B7EC2B6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920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4191CE2-8A36-4EF6-8240-0431ABA33DAB}" type="slidenum">
              <a:rPr lang="zh-CN" altLang="en-US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SimHei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SimHei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SimHei" panose="0201060906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Hei" panose="02010609060101010101" pitchFamily="49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Hei" panose="02010609060101010101" pitchFamily="49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Hei" panose="02010609060101010101" pitchFamily="49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8115" y="3200407"/>
            <a:ext cx="7155885" cy="380989"/>
          </a:xfrm>
        </p:spPr>
        <p:txBody>
          <a:bodyPr/>
          <a:lstStyle/>
          <a:p>
            <a:pPr algn="ctr"/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</a:t>
            </a:r>
            <a:r>
              <a:rPr lang="uk-UA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2022-2023 </a:t>
            </a:r>
            <a:r>
              <a:rPr lang="uk-UA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н.р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4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Звіт </a:t>
            </a:r>
            <a: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результатами самооцінювання та спостереження за системою оцінювання здобувачів освіти                         «Дніпропетровський навчально-реабілітаційний центр №1»ДОР»</a:t>
            </a:r>
            <a:b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sz="2400" b="1" dirty="0">
              <a:solidFill>
                <a:srgbClr val="5C8E2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54"/>
            <a:ext cx="4267208" cy="2501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gray">
          <a:xfrm>
            <a:off x="0" y="5985394"/>
            <a:ext cx="5867366" cy="80752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81200" y="52514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>
                <a:latin typeface="Comic Sans MS" panose="030F0702030302020204" pitchFamily="66" charset="0"/>
              </a:rPr>
              <a:t>не інформую </a:t>
            </a:r>
            <a:r>
              <a:rPr lang="uk-UA" dirty="0" smtClean="0">
                <a:latin typeface="Comic Sans MS" panose="030F0702030302020204" pitchFamily="66" charset="0"/>
              </a:rPr>
              <a:t>батьків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3950" y="4424363"/>
            <a:ext cx="5302168" cy="5609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>
                <a:latin typeface="Comic Sans MS" panose="030F0702030302020204" pitchFamily="66" charset="0"/>
              </a:rPr>
              <a:t>пояснюю </a:t>
            </a:r>
            <a:r>
              <a:rPr lang="uk-UA" dirty="0" smtClean="0">
                <a:latin typeface="Comic Sans MS" panose="030F0702030302020204" pitchFamily="66" charset="0"/>
              </a:rPr>
              <a:t>батькам індивідуально                              48%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5714906" cy="4937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інформую батьків </a:t>
            </a:r>
            <a:r>
              <a:rPr lang="uk-UA" dirty="0" smtClean="0">
                <a:latin typeface="Comic Sans MS" panose="030F0702030302020204" pitchFamily="66" charset="0"/>
              </a:rPr>
              <a:t>перед </a:t>
            </a:r>
            <a:r>
              <a:rPr lang="uk-UA" dirty="0">
                <a:latin typeface="Comic Sans MS" panose="030F0702030302020204" pitchFamily="66" charset="0"/>
              </a:rPr>
              <a:t>вивченням кожної теми</a:t>
            </a:r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11%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5410118" cy="5492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>
                <a:latin typeface="Comic Sans MS" panose="030F0702030302020204" pitchFamily="66" charset="0"/>
              </a:rPr>
              <a:t>розміщую критерії оцінювання на </a:t>
            </a:r>
            <a:r>
              <a:rPr lang="uk-UA" dirty="0" smtClean="0">
                <a:latin typeface="Comic Sans MS" panose="030F0702030302020204" pitchFamily="66" charset="0"/>
              </a:rPr>
              <a:t>веб-сайті              63%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554982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 smtClean="0">
                <a:latin typeface="Comic Sans MS" panose="030F0702030302020204" pitchFamily="66" charset="0"/>
              </a:rPr>
              <a:t>Інформую батьків на </a:t>
            </a:r>
            <a:r>
              <a:rPr lang="uk-UA" dirty="0">
                <a:latin typeface="Comic Sans MS" panose="030F0702030302020204" pitchFamily="66" charset="0"/>
              </a:rPr>
              <a:t>початку навчального </a:t>
            </a:r>
            <a:r>
              <a:rPr lang="uk-UA" dirty="0" smtClean="0">
                <a:latin typeface="Comic Sans MS" panose="030F0702030302020204" pitchFamily="66" charset="0"/>
              </a:rPr>
              <a:t>року          70 %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1193572" y="1875150"/>
            <a:ext cx="685710" cy="690317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718406" y="2608099"/>
            <a:ext cx="643793" cy="707659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1879282" y="3539672"/>
            <a:ext cx="627113" cy="608013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1755080" y="4334705"/>
            <a:ext cx="683322" cy="690801"/>
            <a:chOff x="1902" y="1680"/>
            <a:chExt cx="1791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1902" y="1881"/>
              <a:ext cx="1698" cy="1214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uk-UA" dirty="0" smtClean="0"/>
                <a:t>13</a:t>
              </a:r>
              <a:endParaRPr lang="en-US" dirty="0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430768" y="5188781"/>
            <a:ext cx="590468" cy="634215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827"/>
              <a:ext cx="1096" cy="1323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uk-UA" dirty="0" smtClean="0"/>
                <a:t>0</a:t>
              </a:r>
              <a:endParaRPr lang="en-US" dirty="0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76200" y="236784"/>
            <a:ext cx="8229600" cy="1143000"/>
          </a:xfrm>
          <a:noFill/>
          <a:ln/>
        </p:spPr>
        <p:txBody>
          <a:bodyPr/>
          <a:lstStyle/>
          <a:p>
            <a:pPr lvl="1"/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Як батьки здобувачів освіти дізнаються про критерії, за якими Ви оцінюєте навчальні досягнення дітей? </a:t>
            </a:r>
            <a:b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</a:br>
            <a:r>
              <a:rPr lang="uk-UA" sz="2000" i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(можливо (можливо обрати декілька варіантів відповідей)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22131"/>
            <a:ext cx="2356876" cy="1427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186" y="2011362"/>
            <a:ext cx="4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804131" y="2785883"/>
            <a:ext cx="4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21236" y="3637180"/>
            <a:ext cx="34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58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110" y="228684"/>
            <a:ext cx="75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5C8E26"/>
                </a:solidFill>
                <a:latin typeface="Comic Sans MS" panose="030F0702030302020204" pitchFamily="66" charset="0"/>
              </a:rPr>
              <a:t>Що саме Ви робите для забезпечення академічної доброчесності у своїй професійній діяльності? </a:t>
            </a:r>
            <a:endParaRPr lang="uk-UA" sz="2000" b="1" dirty="0" smtClean="0">
              <a:solidFill>
                <a:srgbClr val="5C8E26"/>
              </a:solidFill>
              <a:latin typeface="Comic Sans MS" panose="030F0702030302020204" pitchFamily="66" charset="0"/>
            </a:endParaRPr>
          </a:p>
          <a:p>
            <a:r>
              <a:rPr lang="uk-UA" sz="2000" b="1" dirty="0">
                <a:solidFill>
                  <a:srgbClr val="5C8E26"/>
                </a:solidFill>
                <a:latin typeface="Comic Sans MS" panose="030F0702030302020204" pitchFamily="66" charset="0"/>
              </a:rPr>
              <a:t> </a:t>
            </a:r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                                            (деякі відповіді)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65" y="5452022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110" y="6177990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321" y="1254964"/>
            <a:ext cx="3733822" cy="2727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6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6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1600" b="1" dirty="0" smtClean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Провожу бесіди з приводу академічної доброчесності серед здобувачів освіти, пояснюю необхідність дотримання цих правил… </a:t>
            </a:r>
            <a:endParaRPr lang="uk-UA" sz="1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45" y="998562"/>
            <a:ext cx="3314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Посилаюсь на джерела інформації у разі використання ідей, розробок, тверджень, відомостей…</a:t>
            </a:r>
            <a:endParaRPr lang="uk-UA" sz="1600" b="1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0145" y="1482360"/>
            <a:ext cx="236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Дотримуюсь норм законодавства про авторське право і суміжні права…</a:t>
            </a:r>
            <a:endParaRPr lang="uk-UA" sz="1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4238" y="1146945"/>
            <a:ext cx="3560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1600" b="1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адаю достовірну інформацію про методики і результати досліджень, джерела використаної інформації та власну педагогічну діяльність…</a:t>
            </a:r>
            <a:endParaRPr lang="uk-UA" sz="1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5537" y="2618767"/>
            <a:ext cx="3124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CC0066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Контролюю дотримання академічної доброчесності здобувачами освіти…</a:t>
            </a:r>
            <a:endParaRPr lang="uk-UA" sz="16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8634" y="2204302"/>
            <a:ext cx="26438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lvl="0" algn="ctr">
              <a:lnSpc>
                <a:spcPct val="115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Об'єктивно </a:t>
            </a:r>
            <a:r>
              <a:rPr lang="uk-UA" sz="16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оцінюю результати навчання дітей з </a:t>
            </a:r>
            <a:r>
              <a:rPr lang="uk-UA" sz="1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ООП…</a:t>
            </a:r>
            <a:endParaRPr lang="uk-UA" sz="16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8123" y="3405894"/>
            <a:ext cx="32023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1600" b="1" dirty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Залучаю батьків до співпраці, </a:t>
            </a:r>
            <a:r>
              <a:rPr lang="uk-UA" sz="1600" b="1" dirty="0" smtClean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uk-UA" sz="1600" b="1" dirty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наголошую на </a:t>
            </a:r>
            <a:r>
              <a:rPr lang="uk-UA" sz="1600" b="1" dirty="0" smtClean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оцінках, самостійно </a:t>
            </a:r>
            <a:r>
              <a:rPr lang="uk-UA" sz="1600" b="1" dirty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виготовляю дидактичний матеріал, </a:t>
            </a:r>
            <a:r>
              <a:rPr lang="uk-UA" sz="1600" b="1" dirty="0" smtClean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презентації...</a:t>
            </a:r>
            <a:endParaRPr lang="uk-UA" sz="1600" dirty="0">
              <a:solidFill>
                <a:srgbClr val="0099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181" y="3606610"/>
            <a:ext cx="29412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1600" b="1" dirty="0" smtClean="0">
                <a:solidFill>
                  <a:srgbClr val="CC33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Даю посилання на джерела інформації у випадку використання ідей, розробок колег…</a:t>
            </a:r>
            <a:endParaRPr lang="uk-UA" sz="1600" dirty="0">
              <a:solidFill>
                <a:srgbClr val="CC33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0770" y="3800498"/>
            <a:ext cx="4519566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600" b="1" dirty="0">
                <a:solidFill>
                  <a:srgbClr val="00CC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Дотримуюсь фундаментальних цінностей, встановлених Міжнародним центром академічної доброчесності: довіри, чесності, справедливості, поваги, відповідальності, відваги до </a:t>
            </a:r>
            <a:r>
              <a:rPr lang="uk-UA" sz="1600" b="1" dirty="0" smtClean="0">
                <a:solidFill>
                  <a:srgbClr val="00CC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дій…</a:t>
            </a:r>
            <a:endParaRPr lang="uk-UA" sz="1600" dirty="0">
              <a:solidFill>
                <a:srgbClr val="00CC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93591" y="5060358"/>
            <a:ext cx="353969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ru-RU" sz="1600" b="1" dirty="0">
                <a:solidFill>
                  <a:srgbClr val="FF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Створюю власні завдання, які унеможливлюють ознайомлення з ними </a:t>
            </a:r>
            <a:r>
              <a:rPr lang="ru-RU" sz="1600" b="1" dirty="0" err="1">
                <a:solidFill>
                  <a:srgbClr val="FF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напередодн</a:t>
            </a:r>
            <a:r>
              <a:rPr lang="uk-UA" sz="1600" b="1" dirty="0" smtClean="0">
                <a:solidFill>
                  <a:srgbClr val="FF006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і…</a:t>
            </a:r>
            <a:endParaRPr lang="uk-UA" sz="1600" dirty="0">
              <a:solidFill>
                <a:srgbClr val="FF0066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7744" y="5354944"/>
            <a:ext cx="342301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FF66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Провожу бесіди на уроках з приводу академічної доброчесності серед здобувачів освіти… </a:t>
            </a:r>
            <a:endParaRPr lang="uk-UA" sz="1600" b="1" dirty="0">
              <a:solidFill>
                <a:srgbClr val="FF66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4998" y="4844368"/>
            <a:ext cx="249809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Дотримуюсь </a:t>
            </a:r>
            <a:r>
              <a:rPr lang="uk-UA" sz="16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моральних та </a:t>
            </a:r>
            <a:r>
              <a:rPr lang="uk-UA" sz="16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етичних принципів…</a:t>
            </a:r>
            <a:endParaRPr lang="uk-UA" sz="1600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AutoShape 2"/>
          <p:cNvSpPr>
            <a:spLocks noChangeArrowheads="1"/>
          </p:cNvSpPr>
          <p:nvPr/>
        </p:nvSpPr>
        <p:spPr bwMode="gray">
          <a:xfrm>
            <a:off x="2209800" y="2209800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 smtClean="0">
                <a:solidFill>
                  <a:srgbClr val="000000"/>
                </a:solidFill>
              </a:rPr>
              <a:t>у блога</a:t>
            </a:r>
            <a:r>
              <a:rPr lang="uk-UA" dirty="0" smtClean="0"/>
              <a:t>х</a:t>
            </a:r>
            <a:r>
              <a:rPr lang="uk-UA" b="1" dirty="0"/>
              <a:t>;</a:t>
            </a:r>
            <a:r>
              <a:rPr lang="uk-UA" b="1" dirty="0" smtClean="0"/>
              <a:t>                                            </a:t>
            </a:r>
            <a:r>
              <a:rPr lang="uk-UA" b="1" dirty="0" smtClean="0">
                <a:solidFill>
                  <a:srgbClr val="FFC000"/>
                </a:solidFill>
              </a:rPr>
              <a:t>2                  7%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328707" name="Group 3"/>
          <p:cNvGrpSpPr>
            <a:grpSpLocks/>
          </p:cNvGrpSpPr>
          <p:nvPr/>
        </p:nvGrpSpPr>
        <p:grpSpPr bwMode="auto">
          <a:xfrm>
            <a:off x="6296025" y="2438400"/>
            <a:ext cx="333375" cy="304800"/>
            <a:chOff x="2078" y="1680"/>
            <a:chExt cx="1615" cy="1615"/>
          </a:xfrm>
        </p:grpSpPr>
        <p:sp>
          <p:nvSpPr>
            <p:cNvPr id="328708" name="Oval 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9" name="Oval 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0" name="Oval 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11" name="Oval 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12" name="Oval 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713" name="Oval 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8714" name="AutoShape 10"/>
          <p:cNvSpPr>
            <a:spLocks noChangeArrowheads="1"/>
          </p:cNvSpPr>
          <p:nvPr/>
        </p:nvSpPr>
        <p:spPr bwMode="gray">
          <a:xfrm>
            <a:off x="2209800" y="2895600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/>
              <a:t>у </a:t>
            </a:r>
            <a:r>
              <a:rPr lang="uk-UA" dirty="0" err="1" smtClean="0"/>
              <a:t>профспільнотах</a:t>
            </a:r>
            <a:r>
              <a:rPr lang="uk-UA" dirty="0" smtClean="0"/>
              <a:t> </a:t>
            </a:r>
            <a:r>
              <a:rPr lang="uk-UA" dirty="0" err="1" smtClean="0"/>
              <a:t>соцмереж</a:t>
            </a:r>
            <a:r>
              <a:rPr lang="uk-UA" dirty="0" smtClean="0"/>
              <a:t>;           </a:t>
            </a:r>
            <a:r>
              <a:rPr lang="uk-UA" b="1" dirty="0" smtClean="0">
                <a:solidFill>
                  <a:srgbClr val="33CC33"/>
                </a:solidFill>
              </a:rPr>
              <a:t>4                  14;</a:t>
            </a:r>
            <a:endParaRPr lang="en-US" b="1" dirty="0">
              <a:solidFill>
                <a:srgbClr val="33CC33"/>
              </a:solidFill>
            </a:endParaRPr>
          </a:p>
        </p:txBody>
      </p:sp>
      <p:grpSp>
        <p:nvGrpSpPr>
          <p:cNvPr id="328715" name="Group 11"/>
          <p:cNvGrpSpPr>
            <a:grpSpLocks/>
          </p:cNvGrpSpPr>
          <p:nvPr/>
        </p:nvGrpSpPr>
        <p:grpSpPr bwMode="auto">
          <a:xfrm>
            <a:off x="6296025" y="3124200"/>
            <a:ext cx="333375" cy="304800"/>
            <a:chOff x="2078" y="1680"/>
            <a:chExt cx="1615" cy="1615"/>
          </a:xfrm>
        </p:grpSpPr>
        <p:sp>
          <p:nvSpPr>
            <p:cNvPr id="32871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8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1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20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721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8722" name="AutoShape 18"/>
          <p:cNvSpPr>
            <a:spLocks noChangeArrowheads="1"/>
          </p:cNvSpPr>
          <p:nvPr/>
        </p:nvSpPr>
        <p:spPr bwMode="gray">
          <a:xfrm>
            <a:off x="2209800" y="3581400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/>
              <a:t>у матеріалах </a:t>
            </a:r>
            <a:r>
              <a:rPr lang="uk-UA" dirty="0" smtClean="0"/>
              <a:t>конференцій;               </a:t>
            </a:r>
            <a:r>
              <a:rPr lang="uk-UA" b="1" dirty="0" smtClean="0">
                <a:solidFill>
                  <a:srgbClr val="00B0F0"/>
                </a:solidFill>
              </a:rPr>
              <a:t>3                  11%;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328723" name="Group 19"/>
          <p:cNvGrpSpPr>
            <a:grpSpLocks/>
          </p:cNvGrpSpPr>
          <p:nvPr/>
        </p:nvGrpSpPr>
        <p:grpSpPr bwMode="auto">
          <a:xfrm>
            <a:off x="6296025" y="3810000"/>
            <a:ext cx="333375" cy="304800"/>
            <a:chOff x="2078" y="1680"/>
            <a:chExt cx="1615" cy="1615"/>
          </a:xfrm>
        </p:grpSpPr>
        <p:sp>
          <p:nvSpPr>
            <p:cNvPr id="328724" name="Oval 2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5" name="Oval 2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26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27" name="Oval 2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28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729" name="Oval 2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8730" name="AutoShape 26"/>
          <p:cNvSpPr>
            <a:spLocks noChangeArrowheads="1"/>
          </p:cNvSpPr>
          <p:nvPr/>
        </p:nvSpPr>
        <p:spPr bwMode="gray">
          <a:xfrm>
            <a:off x="2209800" y="4267200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/>
              <a:t>у фахових виданнях; </a:t>
            </a:r>
            <a:r>
              <a:rPr lang="uk-UA" dirty="0" smtClean="0"/>
              <a:t>                        </a:t>
            </a:r>
            <a:r>
              <a:rPr lang="uk-UA" b="1" dirty="0" smtClean="0">
                <a:solidFill>
                  <a:srgbClr val="7030A0"/>
                </a:solidFill>
              </a:rPr>
              <a:t>4                   14%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328731" name="Group 27"/>
          <p:cNvGrpSpPr>
            <a:grpSpLocks/>
          </p:cNvGrpSpPr>
          <p:nvPr/>
        </p:nvGrpSpPr>
        <p:grpSpPr bwMode="auto">
          <a:xfrm>
            <a:off x="6296025" y="4495800"/>
            <a:ext cx="333375" cy="304800"/>
            <a:chOff x="2078" y="1680"/>
            <a:chExt cx="1615" cy="1615"/>
          </a:xfrm>
        </p:grpSpPr>
        <p:sp>
          <p:nvSpPr>
            <p:cNvPr id="328732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3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4" name="Oval 3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35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36" name="Oval 3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737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8738" name="AutoShape 34"/>
          <p:cNvSpPr>
            <a:spLocks noChangeArrowheads="1"/>
          </p:cNvSpPr>
          <p:nvPr/>
        </p:nvSpPr>
        <p:spPr bwMode="gray">
          <a:xfrm>
            <a:off x="2209800" y="4953000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/>
              <a:t>на освітніх онлайн платформах; </a:t>
            </a:r>
            <a:r>
              <a:rPr lang="uk-UA" dirty="0" smtClean="0"/>
              <a:t>      </a:t>
            </a:r>
            <a:r>
              <a:rPr lang="uk-UA" b="1" dirty="0" smtClean="0">
                <a:solidFill>
                  <a:srgbClr val="FF6600"/>
                </a:solidFill>
              </a:rPr>
              <a:t>2                   7%</a:t>
            </a:r>
            <a:endParaRPr lang="en-US" b="1" dirty="0">
              <a:solidFill>
                <a:srgbClr val="FF6600"/>
              </a:solidFill>
            </a:endParaRPr>
          </a:p>
        </p:txBody>
      </p:sp>
      <p:grpSp>
        <p:nvGrpSpPr>
          <p:cNvPr id="328739" name="Group 35"/>
          <p:cNvGrpSpPr>
            <a:grpSpLocks/>
          </p:cNvGrpSpPr>
          <p:nvPr/>
        </p:nvGrpSpPr>
        <p:grpSpPr bwMode="auto">
          <a:xfrm>
            <a:off x="6296025" y="5181600"/>
            <a:ext cx="333375" cy="304800"/>
            <a:chOff x="2078" y="1680"/>
            <a:chExt cx="1615" cy="1615"/>
          </a:xfrm>
        </p:grpSpPr>
        <p:sp>
          <p:nvSpPr>
            <p:cNvPr id="328740" name="Oval 3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1" name="Oval 3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2" name="Oval 3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43" name="Oval 3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8744" name="Oval 4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8745" name="Oval 4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AutoShape 34"/>
          <p:cNvSpPr>
            <a:spLocks noChangeArrowheads="1"/>
          </p:cNvSpPr>
          <p:nvPr/>
        </p:nvSpPr>
        <p:spPr bwMode="gray">
          <a:xfrm>
            <a:off x="2209799" y="5638800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>
                <a:solidFill>
                  <a:srgbClr val="000000"/>
                </a:solidFill>
              </a:rPr>
              <a:t>н</a:t>
            </a:r>
            <a:r>
              <a:rPr lang="uk-UA" dirty="0" smtClean="0">
                <a:solidFill>
                  <a:srgbClr val="000000"/>
                </a:solidFill>
              </a:rPr>
              <a:t>е маю розробок</a:t>
            </a:r>
            <a:r>
              <a:rPr lang="uk-UA" b="1" dirty="0" smtClean="0">
                <a:solidFill>
                  <a:srgbClr val="00B0F0"/>
                </a:solidFill>
              </a:rPr>
              <a:t>.                               3                   11%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2228092" y="1535723"/>
            <a:ext cx="4335463" cy="457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uk-UA" dirty="0" smtClean="0"/>
              <a:t>Публікації </a:t>
            </a:r>
            <a:r>
              <a:rPr lang="uk-UA" dirty="0"/>
              <a:t>на сайті </a:t>
            </a:r>
            <a:r>
              <a:rPr lang="uk-UA" dirty="0" smtClean="0"/>
              <a:t>закладу</a:t>
            </a:r>
            <a:r>
              <a:rPr lang="uk-UA" b="1" dirty="0" smtClean="0">
                <a:solidFill>
                  <a:srgbClr val="7030A0"/>
                </a:solidFill>
              </a:rPr>
              <a:t>;         24                  89%</a:t>
            </a:r>
            <a:endParaRPr lang="en-US" b="1" dirty="0">
              <a:solidFill>
                <a:srgbClr val="7030A0"/>
              </a:solidFill>
            </a:endParaRPr>
          </a:p>
        </p:txBody>
      </p:sp>
      <p:grpSp>
        <p:nvGrpSpPr>
          <p:cNvPr id="47" name="Group 19"/>
          <p:cNvGrpSpPr>
            <a:grpSpLocks/>
          </p:cNvGrpSpPr>
          <p:nvPr/>
        </p:nvGrpSpPr>
        <p:grpSpPr bwMode="auto">
          <a:xfrm>
            <a:off x="6295109" y="5809741"/>
            <a:ext cx="333375" cy="304800"/>
            <a:chOff x="2078" y="1680"/>
            <a:chExt cx="1615" cy="1615"/>
          </a:xfrm>
        </p:grpSpPr>
        <p:sp>
          <p:nvSpPr>
            <p:cNvPr id="48" name="Oval 2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" name="Group 27"/>
          <p:cNvGrpSpPr>
            <a:grpSpLocks/>
          </p:cNvGrpSpPr>
          <p:nvPr/>
        </p:nvGrpSpPr>
        <p:grpSpPr bwMode="auto">
          <a:xfrm>
            <a:off x="6275912" y="1799680"/>
            <a:ext cx="333375" cy="304800"/>
            <a:chOff x="2078" y="1680"/>
            <a:chExt cx="1615" cy="1615"/>
          </a:xfrm>
        </p:grpSpPr>
        <p:sp>
          <p:nvSpPr>
            <p:cNvPr id="55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3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57308" y="421234"/>
            <a:ext cx="6629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Вкажіть у який спосіб Ви поширюєте власний педагогічний досвід?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541" y="6081512"/>
            <a:ext cx="624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24" y="5299538"/>
            <a:ext cx="2356876" cy="14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65" y="5452022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440" y="5791138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321" y="1254964"/>
            <a:ext cx="3733822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sz="1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9370295"/>
              </p:ext>
            </p:extLst>
          </p:nvPr>
        </p:nvGraphicFramePr>
        <p:xfrm>
          <a:off x="207440" y="228684"/>
          <a:ext cx="4212164" cy="388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76158399"/>
              </p:ext>
            </p:extLst>
          </p:nvPr>
        </p:nvGraphicFramePr>
        <p:xfrm>
          <a:off x="4419604" y="1354172"/>
          <a:ext cx="4085125" cy="409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8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81" y="5448770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941" y="6197916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321" y="1254964"/>
            <a:ext cx="3733822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sz="1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04360839"/>
              </p:ext>
            </p:extLst>
          </p:nvPr>
        </p:nvGraphicFramePr>
        <p:xfrm>
          <a:off x="457336" y="685872"/>
          <a:ext cx="6934098" cy="523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60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81" y="5448770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941" y="6197916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321" y="1254964"/>
            <a:ext cx="3733822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sz="1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33" y="457278"/>
            <a:ext cx="718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Оцініть діяльність педагогічної ради закладу освіти: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447"/>
              </p:ext>
            </p:extLst>
          </p:nvPr>
        </p:nvGraphicFramePr>
        <p:xfrm>
          <a:off x="381110" y="857388"/>
          <a:ext cx="8153186" cy="4606559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847207">
                  <a:extLst>
                    <a:ext uri="{9D8B030D-6E8A-4147-A177-3AD203B41FA5}">
                      <a16:colId xmlns:a16="http://schemas.microsoft.com/office/drawing/2014/main" val="3778017443"/>
                    </a:ext>
                  </a:extLst>
                </a:gridCol>
                <a:gridCol w="652992">
                  <a:extLst>
                    <a:ext uri="{9D8B030D-6E8A-4147-A177-3AD203B41FA5}">
                      <a16:colId xmlns:a16="http://schemas.microsoft.com/office/drawing/2014/main" val="3594931174"/>
                    </a:ext>
                  </a:extLst>
                </a:gridCol>
                <a:gridCol w="1122643">
                  <a:extLst>
                    <a:ext uri="{9D8B030D-6E8A-4147-A177-3AD203B41FA5}">
                      <a16:colId xmlns:a16="http://schemas.microsoft.com/office/drawing/2014/main" val="1512926857"/>
                    </a:ext>
                  </a:extLst>
                </a:gridCol>
                <a:gridCol w="904142">
                  <a:extLst>
                    <a:ext uri="{9D8B030D-6E8A-4147-A177-3AD203B41FA5}">
                      <a16:colId xmlns:a16="http://schemas.microsoft.com/office/drawing/2014/main" val="968031266"/>
                    </a:ext>
                  </a:extLst>
                </a:gridCol>
                <a:gridCol w="626202">
                  <a:extLst>
                    <a:ext uri="{9D8B030D-6E8A-4147-A177-3AD203B41FA5}">
                      <a16:colId xmlns:a16="http://schemas.microsoft.com/office/drawing/2014/main" val="4038599777"/>
                    </a:ext>
                  </a:extLst>
                </a:gridCol>
              </a:tblGrid>
              <a:tr h="462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Перелік тверджень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Так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Переважно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так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Переважно ні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Ні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349771"/>
                  </a:ext>
                </a:extLst>
              </a:tr>
              <a:tr h="105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Педагогічна рада функціонує системно і ефективно, розглядаються актуальні питання діяльності закладу, рішення приймаються колегіально і демократично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26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44189"/>
                  </a:ext>
                </a:extLst>
              </a:tr>
              <a:tr h="1217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Педагогічна рада функціонує системно, але помітна відсутність активності у педагогічних працівників під час прийняття рішень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24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9283434"/>
                  </a:ext>
                </a:extLst>
              </a:tr>
              <a:tr h="867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У діяльності педагогічної ради відсутня системність, розглядаються виключно поточні питання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22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709342"/>
                  </a:ext>
                </a:extLst>
              </a:tr>
              <a:tr h="58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Діяльність педагогічної ради заважає системі управлінської діяльності у закладі освіти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27</a:t>
                      </a:r>
                      <a:endParaRPr lang="uk-UA" sz="16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19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46" y="5417184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941" y="6197916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5321" y="1254964"/>
            <a:ext cx="3733822" cy="67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Bef>
                <a:spcPts val="300"/>
              </a:spcBef>
              <a:spcAft>
                <a:spcPts val="200"/>
              </a:spcAft>
            </a:pPr>
            <a: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sz="1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8986160"/>
              </p:ext>
            </p:extLst>
          </p:nvPr>
        </p:nvGraphicFramePr>
        <p:xfrm>
          <a:off x="0" y="381080"/>
          <a:ext cx="7543722" cy="581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733" y="5802997"/>
            <a:ext cx="563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46" y="5089465"/>
            <a:ext cx="2356876" cy="14270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318" y="304882"/>
            <a:ext cx="774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200"/>
              </a:spcAft>
            </a:pP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У </a:t>
            </a:r>
            <a:r>
              <a:rPr lang="uk-UA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 освіти проводяться </a:t>
            </a: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навчання/інструктажі </a:t>
            </a: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охорони </a:t>
            </a: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праці, безпеки життєдіяльності, пожежної </a:t>
            </a:r>
            <a:r>
              <a:rPr lang="uk-UA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безпеки, правил поведінки в умовах надзвичайних ситуацій, </a:t>
            </a: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інструктажі з </a:t>
            </a:r>
            <a:r>
              <a:rPr lang="uk-UA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домедичної </a:t>
            </a: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</a:t>
            </a:r>
            <a:r>
              <a:rPr lang="uk-UA" b="1" dirty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b="1" dirty="0">
              <a:solidFill>
                <a:srgbClr val="5C8E26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02850688"/>
              </p:ext>
            </p:extLst>
          </p:nvPr>
        </p:nvGraphicFramePr>
        <p:xfrm>
          <a:off x="609684" y="1505211"/>
          <a:ext cx="7010236" cy="429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3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4869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4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</a:t>
            </a:r>
            <a:r>
              <a:rPr lang="uk-UA" sz="2400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оцінювання здобувачів освіти</a:t>
            </a:r>
            <a:endParaRPr lang="ru-RU" altLang="ru-RU" sz="2400" dirty="0" smtClean="0">
              <a:solidFill>
                <a:srgbClr val="5C8E2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58" y="4239742"/>
            <a:ext cx="4366079" cy="2643614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286030"/>
            <a:ext cx="2940191" cy="38860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50883" y="2286030"/>
            <a:ext cx="5331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опитуванні </a:t>
            </a:r>
          </a:p>
          <a:p>
            <a:pPr algn="ctr"/>
            <a:r>
              <a:rPr lang="uk-UA" sz="24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приймали участь 27 педагогів-дефектологів спеціальної школи КЗО «Дніпропетровського навчально-реабілітаційного центру №1» ДОР»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2053117" y="3158097"/>
            <a:ext cx="6316663" cy="555625"/>
            <a:chOff x="1248" y="1440"/>
            <a:chExt cx="3979" cy="350"/>
          </a:xfrm>
        </p:grpSpPr>
        <p:sp>
          <p:nvSpPr>
            <p:cNvPr id="33792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25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9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тренінги, майстер-класи</a:t>
              </a:r>
              <a:r>
                <a:rPr lang="uk-UA" sz="2400" dirty="0" smtClean="0">
                  <a:latin typeface="Comic Sans MS" panose="030F0702030302020204" pitchFamily="66" charset="0"/>
                </a:rPr>
                <a:t>; 29% 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26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27" name="Group 7"/>
          <p:cNvGrpSpPr>
            <a:grpSpLocks/>
          </p:cNvGrpSpPr>
          <p:nvPr/>
        </p:nvGrpSpPr>
        <p:grpSpPr bwMode="auto">
          <a:xfrm>
            <a:off x="2089785" y="801642"/>
            <a:ext cx="5538788" cy="555625"/>
            <a:chOff x="1248" y="2030"/>
            <a:chExt cx="3489" cy="350"/>
          </a:xfrm>
        </p:grpSpPr>
        <p:sp>
          <p:nvSpPr>
            <p:cNvPr id="33792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30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4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latin typeface="Comic Sans MS" panose="030F0702030302020204" pitchFamily="66" charset="0"/>
                </a:rPr>
                <a:t>Курси </a:t>
              </a:r>
              <a:r>
                <a:rPr lang="uk-UA" sz="2400" dirty="0">
                  <a:latin typeface="Comic Sans MS" panose="030F0702030302020204" pitchFamily="66" charset="0"/>
                </a:rPr>
                <a:t>ІППО</a:t>
              </a:r>
              <a:r>
                <a:rPr lang="uk-UA" sz="2400" dirty="0" smtClean="0">
                  <a:latin typeface="Comic Sans MS" panose="030F0702030302020204" pitchFamily="66" charset="0"/>
                </a:rPr>
                <a:t>;           89% 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3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32" name="Group 12"/>
          <p:cNvGrpSpPr>
            <a:grpSpLocks/>
          </p:cNvGrpSpPr>
          <p:nvPr/>
        </p:nvGrpSpPr>
        <p:grpSpPr bwMode="auto">
          <a:xfrm>
            <a:off x="2060562" y="1555731"/>
            <a:ext cx="5549901" cy="555625"/>
            <a:chOff x="1248" y="2640"/>
            <a:chExt cx="3496" cy="350"/>
          </a:xfrm>
        </p:grpSpPr>
        <p:sp>
          <p:nvSpPr>
            <p:cNvPr id="33793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35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4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конференції</a:t>
              </a:r>
              <a:r>
                <a:rPr lang="uk-UA" sz="2400" dirty="0" smtClean="0">
                  <a:latin typeface="Comic Sans MS" panose="030F0702030302020204" pitchFamily="66" charset="0"/>
                </a:rPr>
                <a:t>;             26%</a:t>
              </a:r>
              <a:r>
                <a:rPr lang="uk-UA" dirty="0" smtClean="0"/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793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37" name="Group 17"/>
          <p:cNvGrpSpPr>
            <a:grpSpLocks/>
          </p:cNvGrpSpPr>
          <p:nvPr/>
        </p:nvGrpSpPr>
        <p:grpSpPr bwMode="auto">
          <a:xfrm>
            <a:off x="2048943" y="2387582"/>
            <a:ext cx="5853114" cy="555625"/>
            <a:chOff x="1248" y="3230"/>
            <a:chExt cx="3687" cy="350"/>
          </a:xfrm>
        </p:grpSpPr>
        <p:sp>
          <p:nvSpPr>
            <p:cNvPr id="33793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0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6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методичні семінари</a:t>
              </a:r>
              <a:r>
                <a:rPr lang="uk-UA" sz="2400" dirty="0" smtClean="0">
                  <a:latin typeface="Comic Sans MS" panose="030F0702030302020204" pitchFamily="66" charset="0"/>
                </a:rPr>
                <a:t>; 18%    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4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42" name="Group 22"/>
          <p:cNvGrpSpPr>
            <a:grpSpLocks/>
          </p:cNvGrpSpPr>
          <p:nvPr/>
        </p:nvGrpSpPr>
        <p:grpSpPr bwMode="auto">
          <a:xfrm>
            <a:off x="2041859" y="3941907"/>
            <a:ext cx="5638801" cy="565150"/>
            <a:chOff x="1246" y="3224"/>
            <a:chExt cx="3552" cy="356"/>
          </a:xfrm>
        </p:grpSpPr>
        <p:sp>
          <p:nvSpPr>
            <p:cNvPr id="337943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44" name="Rectangle 24"/>
            <p:cNvSpPr>
              <a:spLocks noChangeArrowheads="1"/>
            </p:cNvSpPr>
            <p:nvPr/>
          </p:nvSpPr>
          <p:spPr bwMode="gray">
            <a:xfrm rot="3419336">
              <a:off x="1270" y="3200"/>
              <a:ext cx="302" cy="35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5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5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вебінари</a:t>
              </a:r>
              <a:r>
                <a:rPr lang="uk-UA" sz="2400" dirty="0" smtClean="0">
                  <a:latin typeface="Comic Sans MS" panose="030F0702030302020204" pitchFamily="66" charset="0"/>
                </a:rPr>
                <a:t>;                    81% </a:t>
              </a:r>
              <a:endParaRPr lang="en-US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37946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2045034" y="4803874"/>
            <a:ext cx="5546726" cy="555625"/>
            <a:chOff x="1248" y="3230"/>
            <a:chExt cx="3494" cy="350"/>
          </a:xfrm>
        </p:grpSpPr>
        <p:sp>
          <p:nvSpPr>
            <p:cNvPr id="3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4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Comic Sans MS" panose="030F0702030302020204" pitchFamily="66" charset="0"/>
                </a:rPr>
                <a:t>он-лайн курси; </a:t>
              </a:r>
              <a:r>
                <a:rPr lang="uk-UA" sz="2400" dirty="0" smtClean="0">
                  <a:latin typeface="Comic Sans MS" panose="030F0702030302020204" pitchFamily="66" charset="0"/>
                </a:rPr>
                <a:t>         63%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17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2045034" y="5609929"/>
            <a:ext cx="5499100" cy="555625"/>
            <a:chOff x="1248" y="3230"/>
            <a:chExt cx="3464" cy="350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4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самоосвіта.              100%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65" y="5452022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110" y="6177990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861" y="172140"/>
            <a:ext cx="926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 якими формами відбувалося підвищення </a:t>
            </a:r>
          </a:p>
          <a:p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uk-UA" b="1" dirty="0" smtClean="0">
                <a:solidFill>
                  <a:srgbClr val="0099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Вашої</a:t>
            </a:r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професійної кваліфікації?</a:t>
            </a:r>
            <a:r>
              <a:rPr lang="uk-UA" b="1" i="1" dirty="0" smtClean="0">
                <a:solidFill>
                  <a:srgbClr val="5C8E2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80870" y="457278"/>
            <a:ext cx="853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У закладі освіти створені умови для постійного підвищення</a:t>
            </a:r>
          </a:p>
          <a:p>
            <a:pPr algn="ctr"/>
            <a:r>
              <a:rPr lang="uk-UA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 кваліфікації педагогів, їх чергової та позачергової атестації, добровільної сертифікації тощо?</a:t>
            </a:r>
            <a:endParaRPr lang="uk-UA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65" y="5452022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110" y="6177990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98062471"/>
              </p:ext>
            </p:extLst>
          </p:nvPr>
        </p:nvGraphicFramePr>
        <p:xfrm>
          <a:off x="533506" y="1524050"/>
          <a:ext cx="6781782" cy="428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5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16" y="679513"/>
            <a:ext cx="853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5C8E26"/>
                </a:solidFill>
                <a:latin typeface="Comic Sans MS" panose="030F0702030302020204" pitchFamily="66" charset="0"/>
              </a:rPr>
              <a:t>Що перешкоджає вашому професійному розвитку?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65" y="5452022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110" y="6177990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9246720"/>
              </p:ext>
            </p:extLst>
          </p:nvPr>
        </p:nvGraphicFramePr>
        <p:xfrm>
          <a:off x="685902" y="1397000"/>
          <a:ext cx="6934098" cy="447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8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71" name="Rectangle 27"/>
          <p:cNvSpPr>
            <a:spLocks noGrp="1" noChangeArrowheads="1"/>
          </p:cNvSpPr>
          <p:nvPr>
            <p:ph type="title"/>
          </p:nvPr>
        </p:nvSpPr>
        <p:spPr>
          <a:xfrm>
            <a:off x="-11430" y="243321"/>
            <a:ext cx="8229600" cy="1143000"/>
          </a:xfrm>
          <a:noFill/>
          <a:ln/>
        </p:spPr>
        <p:txBody>
          <a:bodyPr/>
          <a:lstStyle/>
          <a:p>
            <a:pPr lvl="1"/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Які джерела/ресурси Ви використовуєте при розробленні календарно-тематичного планування? </a:t>
            </a:r>
            <a:r>
              <a:rPr lang="uk-UA" sz="2000" i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(можливо обрати декілька варіантів відповідей)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127885" y="1361501"/>
            <a:ext cx="6558807" cy="685800"/>
            <a:chOff x="1296" y="1344"/>
            <a:chExt cx="2987" cy="432"/>
          </a:xfrm>
        </p:grpSpPr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60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1600" dirty="0" smtClean="0"/>
                <a:t>29% зразки</a:t>
              </a:r>
              <a:r>
                <a:rPr lang="uk-UA" sz="1600" dirty="0"/>
                <a:t>, що пропонуються фаховими виданнями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/>
                <a:t>8</a:t>
              </a:r>
              <a:endParaRPr lang="en-US" sz="2400" dirty="0"/>
            </a:p>
          </p:txBody>
        </p:sp>
      </p:grpSp>
      <p:grpSp>
        <p:nvGrpSpPr>
          <p:cNvPr id="36" name="Group 31"/>
          <p:cNvGrpSpPr>
            <a:grpSpLocks/>
          </p:cNvGrpSpPr>
          <p:nvPr/>
        </p:nvGrpSpPr>
        <p:grpSpPr bwMode="auto">
          <a:xfrm>
            <a:off x="2144858" y="5180927"/>
            <a:ext cx="5932249" cy="685800"/>
            <a:chOff x="1296" y="1824"/>
            <a:chExt cx="2976" cy="432"/>
          </a:xfrm>
        </p:grpSpPr>
        <p:sp>
          <p:nvSpPr>
            <p:cNvPr id="37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uk-UA" dirty="0" smtClean="0"/>
                <a:t>14</a:t>
              </a:r>
              <a:endParaRPr lang="en-US" dirty="0"/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1600" dirty="0" smtClean="0"/>
                <a:t>52%                         власний </a:t>
              </a:r>
              <a:r>
                <a:rPr lang="uk-UA" sz="1600" dirty="0"/>
                <a:t>досвід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2136374" y="2853795"/>
            <a:ext cx="6526164" cy="685800"/>
            <a:chOff x="1296" y="2304"/>
            <a:chExt cx="2976" cy="432"/>
          </a:xfrm>
        </p:grpSpPr>
        <p:sp>
          <p:nvSpPr>
            <p:cNvPr id="42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gray">
            <a:xfrm>
              <a:off x="1713" y="2404"/>
              <a:ext cx="25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1600" dirty="0" smtClean="0"/>
                <a:t>100% рекомендації </a:t>
              </a:r>
              <a:r>
                <a:rPr lang="uk-UA" sz="1600" dirty="0"/>
                <a:t>Міністерства освіти і науки України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/>
                <a:t>27</a:t>
              </a:r>
              <a:endParaRPr lang="en-US" sz="2400" dirty="0"/>
            </a:p>
          </p:txBody>
        </p:sp>
      </p:grpSp>
      <p:grpSp>
        <p:nvGrpSpPr>
          <p:cNvPr id="46" name="Group 33"/>
          <p:cNvGrpSpPr>
            <a:grpSpLocks/>
          </p:cNvGrpSpPr>
          <p:nvPr/>
        </p:nvGrpSpPr>
        <p:grpSpPr bwMode="auto">
          <a:xfrm>
            <a:off x="2136374" y="3632199"/>
            <a:ext cx="6526164" cy="685800"/>
            <a:chOff x="1296" y="2832"/>
            <a:chExt cx="2976" cy="432"/>
          </a:xfrm>
        </p:grpSpPr>
        <p:sp>
          <p:nvSpPr>
            <p:cNvPr id="47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1600" dirty="0" smtClean="0"/>
                <a:t>22 %              досвід</a:t>
              </a:r>
              <a:r>
                <a:rPr lang="uk-UA" sz="1600" dirty="0"/>
                <a:t>, запозичений у </a:t>
              </a:r>
              <a:r>
                <a:rPr lang="uk-UA" sz="1600" dirty="0" smtClean="0"/>
                <a:t>колег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1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/>
                <a:t>6</a:t>
              </a:r>
              <a:endParaRPr lang="en-US" sz="2400" dirty="0"/>
            </a:p>
          </p:txBody>
        </p:sp>
      </p:grpSp>
      <p:grpSp>
        <p:nvGrpSpPr>
          <p:cNvPr id="51" name="Group 34"/>
          <p:cNvGrpSpPr>
            <a:grpSpLocks/>
          </p:cNvGrpSpPr>
          <p:nvPr/>
        </p:nvGrpSpPr>
        <p:grpSpPr bwMode="auto">
          <a:xfrm>
            <a:off x="2136374" y="4428259"/>
            <a:ext cx="6526164" cy="685800"/>
            <a:chOff x="1296" y="3360"/>
            <a:chExt cx="2976" cy="432"/>
          </a:xfrm>
        </p:grpSpPr>
        <p:sp>
          <p:nvSpPr>
            <p:cNvPr id="52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1600" dirty="0" smtClean="0"/>
                <a:t>37 %                спільна </a:t>
              </a:r>
              <a:r>
                <a:rPr lang="uk-UA" sz="1600" dirty="0"/>
                <a:t>робота з колегами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2130136" y="2098102"/>
            <a:ext cx="6532402" cy="698500"/>
            <a:chOff x="1296" y="1824"/>
            <a:chExt cx="2976" cy="440"/>
          </a:xfrm>
        </p:grpSpPr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1400" dirty="0" smtClean="0"/>
                <a:t>22%        розробки </a:t>
              </a:r>
              <a:r>
                <a:rPr lang="uk-UA" sz="1400" dirty="0"/>
                <a:t>з інтернет-сайтів і блогів, які стосуються викладання конкретного предмету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/>
                <a:t>6</a:t>
              </a:r>
              <a:endParaRPr lang="en-US" sz="24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16134" y="6061562"/>
            <a:ext cx="577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34" y="5331059"/>
            <a:ext cx="2356876" cy="1427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1" y="2968650"/>
            <a:ext cx="1549544" cy="20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22" name="Group 2"/>
          <p:cNvGrpSpPr>
            <a:grpSpLocks/>
          </p:cNvGrpSpPr>
          <p:nvPr/>
        </p:nvGrpSpPr>
        <p:grpSpPr bwMode="auto">
          <a:xfrm>
            <a:off x="2053117" y="3158097"/>
            <a:ext cx="5105400" cy="555625"/>
            <a:chOff x="1248" y="1440"/>
            <a:chExt cx="3216" cy="350"/>
          </a:xfrm>
        </p:grpSpPr>
        <p:sp>
          <p:nvSpPr>
            <p:cNvPr id="33792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25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26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27" name="Group 7"/>
          <p:cNvGrpSpPr>
            <a:grpSpLocks/>
          </p:cNvGrpSpPr>
          <p:nvPr/>
        </p:nvGrpSpPr>
        <p:grpSpPr bwMode="auto">
          <a:xfrm>
            <a:off x="2089785" y="801642"/>
            <a:ext cx="5270500" cy="555625"/>
            <a:chOff x="1248" y="2030"/>
            <a:chExt cx="3320" cy="350"/>
          </a:xfrm>
        </p:grpSpPr>
        <p:sp>
          <p:nvSpPr>
            <p:cNvPr id="33792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2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30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latin typeface="Comic Sans MS" panose="030F0702030302020204" pitchFamily="66" charset="0"/>
                </a:rPr>
                <a:t>поточне;                89% 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3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32" name="Group 12"/>
          <p:cNvGrpSpPr>
            <a:grpSpLocks/>
          </p:cNvGrpSpPr>
          <p:nvPr/>
        </p:nvGrpSpPr>
        <p:grpSpPr bwMode="auto">
          <a:xfrm>
            <a:off x="2060562" y="1555731"/>
            <a:ext cx="5195888" cy="555625"/>
            <a:chOff x="1248" y="2640"/>
            <a:chExt cx="3273" cy="350"/>
          </a:xfrm>
        </p:grpSpPr>
        <p:sp>
          <p:nvSpPr>
            <p:cNvPr id="33793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35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2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latin typeface="Comic Sans MS" panose="030F0702030302020204" pitchFamily="66" charset="0"/>
                </a:rPr>
                <a:t>формувальне;</a:t>
              </a:r>
              <a:r>
                <a:rPr lang="uk-UA" dirty="0" smtClean="0"/>
                <a:t>           </a:t>
              </a:r>
              <a:r>
                <a:rPr lang="uk-UA" sz="2400" dirty="0" smtClean="0">
                  <a:latin typeface="Comic Sans MS" panose="030F0702030302020204" pitchFamily="66" charset="0"/>
                </a:rPr>
                <a:t>44%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3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12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37" name="Group 17"/>
          <p:cNvGrpSpPr>
            <a:grpSpLocks/>
          </p:cNvGrpSpPr>
          <p:nvPr/>
        </p:nvGrpSpPr>
        <p:grpSpPr bwMode="auto">
          <a:xfrm>
            <a:off x="2048943" y="2387582"/>
            <a:ext cx="5356225" cy="555625"/>
            <a:chOff x="1248" y="3230"/>
            <a:chExt cx="3374" cy="350"/>
          </a:xfrm>
        </p:grpSpPr>
        <p:sp>
          <p:nvSpPr>
            <p:cNvPr id="33793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3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0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 smtClean="0">
                  <a:latin typeface="Comic Sans MS" panose="030F0702030302020204" pitchFamily="66" charset="0"/>
                </a:rPr>
                <a:t>самооцінювання;    18% 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794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7942" name="Group 22"/>
          <p:cNvGrpSpPr>
            <a:grpSpLocks/>
          </p:cNvGrpSpPr>
          <p:nvPr/>
        </p:nvGrpSpPr>
        <p:grpSpPr bwMode="auto">
          <a:xfrm>
            <a:off x="2041859" y="3941907"/>
            <a:ext cx="5108575" cy="565150"/>
            <a:chOff x="1246" y="3224"/>
            <a:chExt cx="3218" cy="356"/>
          </a:xfrm>
        </p:grpSpPr>
        <p:sp>
          <p:nvSpPr>
            <p:cNvPr id="337943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44" name="Rectangle 24"/>
            <p:cNvSpPr>
              <a:spLocks noChangeArrowheads="1"/>
            </p:cNvSpPr>
            <p:nvPr/>
          </p:nvSpPr>
          <p:spPr bwMode="gray">
            <a:xfrm rot="3419336">
              <a:off x="1270" y="3200"/>
              <a:ext cx="302" cy="350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7945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337946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2018394" y="4810517"/>
            <a:ext cx="5386390" cy="582613"/>
            <a:chOff x="1248" y="3230"/>
            <a:chExt cx="3393" cy="367"/>
          </a:xfrm>
        </p:grpSpPr>
        <p:sp>
          <p:nvSpPr>
            <p:cNvPr id="37" name="Line 23"/>
            <p:cNvSpPr>
              <a:spLocks noChangeShapeType="1"/>
            </p:cNvSpPr>
            <p:nvPr/>
          </p:nvSpPr>
          <p:spPr bwMode="gray">
            <a:xfrm>
              <a:off x="1514" y="3597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23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інше: вербальне.     52%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14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20" y="5054111"/>
            <a:ext cx="2356876" cy="1427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285" y="5767643"/>
            <a:ext cx="607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4" y="2461652"/>
            <a:ext cx="1549544" cy="2050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8636" y="3244334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взаємне оцінювання;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899" y="3973657"/>
            <a:ext cx="3581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Comic Sans MS" panose="030F0702030302020204" pitchFamily="66" charset="0"/>
              </a:rPr>
              <a:t>підсумкове;         89%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24" y="1"/>
            <a:ext cx="7848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Для оцінювання здобувачів освіти Ви використовуєте: </a:t>
            </a:r>
            <a:r>
              <a:rPr lang="uk-UA" sz="2000" i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(можливо (можливо обрати декілька варіантів відповідей)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474" y="222999"/>
            <a:ext cx="8229600" cy="1143000"/>
          </a:xfrm>
        </p:spPr>
        <p:txBody>
          <a:bodyPr/>
          <a:lstStyle/>
          <a:p>
            <a:pPr lvl="1"/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Які критерії оцінювання Ви використовуєте для предмету (предметів), які викладаєте?</a:t>
            </a:r>
            <a:r>
              <a:rPr lang="uk-UA" sz="2000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/>
            </a:r>
            <a:br>
              <a:rPr lang="uk-UA" sz="2000" dirty="0" smtClean="0">
                <a:solidFill>
                  <a:srgbClr val="5C8E26"/>
                </a:solidFill>
                <a:latin typeface="Comic Sans MS" panose="030F0702030302020204" pitchFamily="66" charset="0"/>
              </a:rPr>
            </a:br>
            <a:r>
              <a:rPr lang="uk-UA" sz="2000" i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(можливо (можливо обрати декілька варіантів відповідей)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33508" name="Group 4"/>
          <p:cNvGrpSpPr>
            <a:grpSpLocks/>
          </p:cNvGrpSpPr>
          <p:nvPr/>
        </p:nvGrpSpPr>
        <p:grpSpPr bwMode="auto">
          <a:xfrm>
            <a:off x="609705" y="2057400"/>
            <a:ext cx="8301810" cy="635000"/>
            <a:chOff x="1728" y="1472"/>
            <a:chExt cx="5240" cy="400"/>
          </a:xfrm>
        </p:grpSpPr>
        <p:grpSp>
          <p:nvGrpSpPr>
            <p:cNvPr id="533509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533510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1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2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3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4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5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6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7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8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19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0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1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2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3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4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5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6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7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8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29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0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1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2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3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4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5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6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7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8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39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0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1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2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3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4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5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6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7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8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49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0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1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3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5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6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7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8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59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0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561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5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563" name="Text Box 59"/>
            <p:cNvSpPr txBox="1">
              <a:spLocks noChangeArrowheads="1"/>
            </p:cNvSpPr>
            <p:nvPr/>
          </p:nvSpPr>
          <p:spPr bwMode="auto">
            <a:xfrm>
              <a:off x="2160" y="1488"/>
              <a:ext cx="48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dirty="0"/>
                <a:t>розробляю самостійно для кожного обов’язкового виду роботи</a:t>
              </a:r>
              <a:r>
                <a:rPr lang="uk-UA" b="1" dirty="0" smtClean="0">
                  <a:solidFill>
                    <a:srgbClr val="5C8E26"/>
                  </a:solidFill>
                </a:rPr>
                <a:t>;  29% </a:t>
              </a:r>
              <a:endParaRPr lang="en-US" sz="2400" b="1" dirty="0">
                <a:solidFill>
                  <a:srgbClr val="5C8E26"/>
                </a:solidFill>
              </a:endParaRPr>
            </a:p>
          </p:txBody>
        </p:sp>
      </p:grpSp>
      <p:grpSp>
        <p:nvGrpSpPr>
          <p:cNvPr id="533564" name="Group 60"/>
          <p:cNvGrpSpPr>
            <a:grpSpLocks/>
          </p:cNvGrpSpPr>
          <p:nvPr/>
        </p:nvGrpSpPr>
        <p:grpSpPr bwMode="auto">
          <a:xfrm>
            <a:off x="542270" y="2971800"/>
            <a:ext cx="7669167" cy="635000"/>
            <a:chOff x="1728" y="2048"/>
            <a:chExt cx="4228" cy="400"/>
          </a:xfrm>
        </p:grpSpPr>
        <p:sp>
          <p:nvSpPr>
            <p:cNvPr id="53356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3566" name="Text Box 62"/>
            <p:cNvSpPr txBox="1">
              <a:spLocks noChangeArrowheads="1"/>
            </p:cNvSpPr>
            <p:nvPr/>
          </p:nvSpPr>
          <p:spPr bwMode="auto">
            <a:xfrm>
              <a:off x="2574" y="2064"/>
              <a:ext cx="33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uk-UA" dirty="0" smtClean="0"/>
                <a:t>використовую </a:t>
              </a:r>
              <a:r>
                <a:rPr lang="uk-UA" dirty="0"/>
                <a:t>критерії, розроблені іншими педагогами</a:t>
              </a:r>
              <a:r>
                <a:rPr lang="uk-UA" dirty="0" smtClean="0"/>
                <a:t>; </a:t>
              </a:r>
              <a:endParaRPr lang="uk-UA" dirty="0"/>
            </a:p>
          </p:txBody>
        </p:sp>
        <p:grpSp>
          <p:nvGrpSpPr>
            <p:cNvPr id="533567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53356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6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7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8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59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0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1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3620" name="Group 116"/>
          <p:cNvGrpSpPr>
            <a:grpSpLocks/>
          </p:cNvGrpSpPr>
          <p:nvPr/>
        </p:nvGrpSpPr>
        <p:grpSpPr bwMode="auto">
          <a:xfrm>
            <a:off x="507324" y="3886200"/>
            <a:ext cx="8265976" cy="635000"/>
            <a:chOff x="1728" y="2624"/>
            <a:chExt cx="4013" cy="400"/>
          </a:xfrm>
        </p:grpSpPr>
        <p:sp>
          <p:nvSpPr>
            <p:cNvPr id="533621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33622" name="Text Box 118"/>
            <p:cNvSpPr txBox="1">
              <a:spLocks noChangeArrowheads="1"/>
            </p:cNvSpPr>
            <p:nvPr/>
          </p:nvSpPr>
          <p:spPr bwMode="auto">
            <a:xfrm>
              <a:off x="2472" y="2626"/>
              <a:ext cx="32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dirty="0"/>
                <a:t>використовую критерії, запропоновані МОН</a:t>
              </a:r>
              <a:r>
                <a:rPr lang="uk-UA" dirty="0" smtClean="0"/>
                <a:t>;                </a:t>
              </a:r>
              <a:r>
                <a:rPr lang="uk-UA" b="1" dirty="0" smtClean="0">
                  <a:solidFill>
                    <a:srgbClr val="5C8E26"/>
                  </a:solidFill>
                  <a:latin typeface="Comic Sans MS" panose="030F0702030302020204" pitchFamily="66" charset="0"/>
                </a:rPr>
                <a:t>100% </a:t>
              </a:r>
              <a:endParaRPr lang="en-US" sz="2400" b="1" dirty="0">
                <a:solidFill>
                  <a:srgbClr val="5C8E26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33623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33624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25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26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27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28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29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0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1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2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3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4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5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6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7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8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39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0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1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2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3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4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5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6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7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8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49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0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1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2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3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4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5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6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7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8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59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0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1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2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3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4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5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6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7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8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69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70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71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72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73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74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533675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3676" name="Group 172"/>
          <p:cNvGrpSpPr>
            <a:grpSpLocks/>
          </p:cNvGrpSpPr>
          <p:nvPr/>
        </p:nvGrpSpPr>
        <p:grpSpPr bwMode="auto">
          <a:xfrm>
            <a:off x="507323" y="4800603"/>
            <a:ext cx="8581538" cy="811213"/>
            <a:chOff x="1728" y="3200"/>
            <a:chExt cx="4541" cy="511"/>
          </a:xfrm>
        </p:grpSpPr>
        <p:sp>
          <p:nvSpPr>
            <p:cNvPr id="533677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678" name="Text Box 174"/>
            <p:cNvSpPr txBox="1">
              <a:spLocks noChangeArrowheads="1"/>
            </p:cNvSpPr>
            <p:nvPr/>
          </p:nvSpPr>
          <p:spPr bwMode="auto">
            <a:xfrm>
              <a:off x="2203" y="3246"/>
              <a:ext cx="406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/>
              <a:r>
                <a:rPr lang="uk-UA" dirty="0" smtClean="0"/>
                <a:t>вважаю</a:t>
              </a:r>
              <a:r>
                <a:rPr lang="uk-UA" dirty="0"/>
                <a:t>, що критерії не потрібні для оцінювання результатів </a:t>
              </a:r>
              <a:r>
                <a:rPr lang="uk-UA" dirty="0" smtClean="0"/>
                <a:t>навчання</a:t>
              </a:r>
              <a:endParaRPr lang="uk-UA" dirty="0"/>
            </a:p>
            <a:p>
              <a:pPr algn="l"/>
              <a:endParaRPr lang="en-US" sz="2400" dirty="0">
                <a:solidFill>
                  <a:srgbClr val="5F5F5F"/>
                </a:solidFill>
              </a:endParaRPr>
            </a:p>
          </p:txBody>
        </p:sp>
        <p:grpSp>
          <p:nvGrpSpPr>
            <p:cNvPr id="533679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33680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1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2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3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4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5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6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7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8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89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0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1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2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3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4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5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6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7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8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699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0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1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2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3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4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5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6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7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8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09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0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1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2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3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4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5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6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7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8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19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0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1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2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3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4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5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6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7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8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29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0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731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21348" y="5983196"/>
            <a:ext cx="5722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1800" b="1" dirty="0" smtClean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46" y="5343993"/>
            <a:ext cx="2356876" cy="1427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13" y="2180267"/>
            <a:ext cx="48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5C8E26"/>
                </a:solidFill>
              </a:rPr>
              <a:t>8  </a:t>
            </a:r>
            <a:endParaRPr lang="uk-UA" sz="2400" b="1" dirty="0">
              <a:solidFill>
                <a:srgbClr val="5C8E2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588" y="3009696"/>
            <a:ext cx="73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5C8E26"/>
                </a:solidFill>
              </a:rPr>
              <a:t>0</a:t>
            </a:r>
            <a:endParaRPr lang="uk-UA" sz="2400" b="1" dirty="0">
              <a:solidFill>
                <a:srgbClr val="5C8E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767" y="3889375"/>
            <a:ext cx="76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5C8E26"/>
                </a:solidFill>
              </a:rPr>
              <a:t>2  7</a:t>
            </a:r>
            <a:endParaRPr lang="uk-UA" sz="2400" b="1" dirty="0">
              <a:solidFill>
                <a:srgbClr val="5C8E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8848" y="485010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5C8E26"/>
                </a:solidFill>
              </a:rPr>
              <a:t>0</a:t>
            </a:r>
            <a:endParaRPr lang="uk-UA" sz="2400" b="1" dirty="0">
              <a:solidFill>
                <a:srgbClr val="5C8E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gray">
          <a:xfrm>
            <a:off x="0" y="5985394"/>
            <a:ext cx="5867366" cy="80752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Аналітичний звіт </a:t>
            </a:r>
            <a:br>
              <a:rPr lang="uk-UA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b="1" dirty="0">
                <a:solidFill>
                  <a:srgbClr val="5C8E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щодо системи оцінювання здобувачів освіти</a:t>
            </a:r>
            <a:endParaRPr lang="uk-UA" dirty="0">
              <a:solidFill>
                <a:srgbClr val="5C8E26"/>
              </a:solidFill>
            </a:endParaRPr>
          </a:p>
        </p:txBody>
      </p:sp>
      <p:sp>
        <p:nvSpPr>
          <p:cNvPr id="319490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gray">
          <a:xfrm>
            <a:off x="1981200" y="5251450"/>
            <a:ext cx="44196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>
                <a:latin typeface="Comic Sans MS" panose="030F0702030302020204" pitchFamily="66" charset="0"/>
              </a:rPr>
              <a:t>не інформую здобувачів освіти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19493" name="AutoShape 5"/>
          <p:cNvSpPr>
            <a:spLocks noChangeArrowheads="1"/>
          </p:cNvSpPr>
          <p:nvPr/>
        </p:nvSpPr>
        <p:spPr bwMode="gray">
          <a:xfrm>
            <a:off x="2393950" y="4424363"/>
            <a:ext cx="5302168" cy="56093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>
                <a:latin typeface="Comic Sans MS" panose="030F0702030302020204" pitchFamily="66" charset="0"/>
              </a:rPr>
              <a:t>пояснюю здобувачам освіти </a:t>
            </a:r>
            <a:r>
              <a:rPr lang="uk-UA" dirty="0" smtClean="0">
                <a:latin typeface="Comic Sans MS" panose="030F0702030302020204" pitchFamily="66" charset="0"/>
              </a:rPr>
              <a:t>індивідуально            48%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gray">
          <a:xfrm>
            <a:off x="2438400" y="3611563"/>
            <a:ext cx="5714906" cy="4937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інформую учнів </a:t>
            </a:r>
            <a:r>
              <a:rPr lang="uk-UA" dirty="0" smtClean="0">
                <a:latin typeface="Comic Sans MS" panose="030F0702030302020204" pitchFamily="66" charset="0"/>
              </a:rPr>
              <a:t>перед </a:t>
            </a:r>
            <a:r>
              <a:rPr lang="uk-UA" dirty="0">
                <a:latin typeface="Comic Sans MS" panose="030F0702030302020204" pitchFamily="66" charset="0"/>
              </a:rPr>
              <a:t>вивченням кожної теми</a:t>
            </a:r>
            <a:r>
              <a:rPr lang="uk-UA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11%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gray">
          <a:xfrm>
            <a:off x="2286000" y="2743200"/>
            <a:ext cx="5410118" cy="54927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>
                <a:latin typeface="Comic Sans MS" panose="030F0702030302020204" pitchFamily="66" charset="0"/>
              </a:rPr>
              <a:t>розміщую критерії оцінювання на </a:t>
            </a:r>
            <a:r>
              <a:rPr lang="uk-UA" dirty="0" smtClean="0">
                <a:latin typeface="Comic Sans MS" panose="030F0702030302020204" pitchFamily="66" charset="0"/>
              </a:rPr>
              <a:t>веб-сайті            63%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gray">
          <a:xfrm>
            <a:off x="1765300" y="1973263"/>
            <a:ext cx="554982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dirty="0" smtClean="0">
                <a:latin typeface="Comic Sans MS" panose="030F0702030302020204" pitchFamily="66" charset="0"/>
              </a:rPr>
              <a:t>Інформую учнів на </a:t>
            </a:r>
            <a:r>
              <a:rPr lang="uk-UA" dirty="0">
                <a:latin typeface="Comic Sans MS" panose="030F0702030302020204" pitchFamily="66" charset="0"/>
              </a:rPr>
              <a:t>початку навчального </a:t>
            </a:r>
            <a:r>
              <a:rPr lang="uk-UA" dirty="0" smtClean="0">
                <a:latin typeface="Comic Sans MS" panose="030F0702030302020204" pitchFamily="66" charset="0"/>
              </a:rPr>
              <a:t>року         70%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pSp>
        <p:nvGrpSpPr>
          <p:cNvPr id="319497" name="Group 9"/>
          <p:cNvGrpSpPr>
            <a:grpSpLocks/>
          </p:cNvGrpSpPr>
          <p:nvPr/>
        </p:nvGrpSpPr>
        <p:grpSpPr bwMode="auto">
          <a:xfrm>
            <a:off x="1193572" y="1875150"/>
            <a:ext cx="685710" cy="690317"/>
            <a:chOff x="2078" y="1680"/>
            <a:chExt cx="1615" cy="1615"/>
          </a:xfrm>
        </p:grpSpPr>
        <p:sp>
          <p:nvSpPr>
            <p:cNvPr id="3194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04" name="Group 16"/>
          <p:cNvGrpSpPr>
            <a:grpSpLocks/>
          </p:cNvGrpSpPr>
          <p:nvPr/>
        </p:nvGrpSpPr>
        <p:grpSpPr bwMode="auto">
          <a:xfrm>
            <a:off x="1718406" y="2608099"/>
            <a:ext cx="643793" cy="707659"/>
            <a:chOff x="2078" y="1680"/>
            <a:chExt cx="1615" cy="1615"/>
          </a:xfrm>
        </p:grpSpPr>
        <p:sp>
          <p:nvSpPr>
            <p:cNvPr id="319505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6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7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8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09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1" name="Group 23"/>
          <p:cNvGrpSpPr>
            <a:grpSpLocks/>
          </p:cNvGrpSpPr>
          <p:nvPr/>
        </p:nvGrpSpPr>
        <p:grpSpPr bwMode="auto">
          <a:xfrm>
            <a:off x="1879282" y="3539672"/>
            <a:ext cx="627113" cy="608013"/>
            <a:chOff x="2078" y="1680"/>
            <a:chExt cx="1615" cy="1615"/>
          </a:xfrm>
        </p:grpSpPr>
        <p:sp>
          <p:nvSpPr>
            <p:cNvPr id="31951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4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16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1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9518" name="Group 30"/>
          <p:cNvGrpSpPr>
            <a:grpSpLocks/>
          </p:cNvGrpSpPr>
          <p:nvPr/>
        </p:nvGrpSpPr>
        <p:grpSpPr bwMode="auto">
          <a:xfrm>
            <a:off x="1755080" y="4334705"/>
            <a:ext cx="683322" cy="690801"/>
            <a:chOff x="1902" y="1680"/>
            <a:chExt cx="1791" cy="1615"/>
          </a:xfrm>
        </p:grpSpPr>
        <p:sp>
          <p:nvSpPr>
            <p:cNvPr id="31951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1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2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3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24" name="Oval 36"/>
            <p:cNvSpPr>
              <a:spLocks noChangeArrowheads="1"/>
            </p:cNvSpPr>
            <p:nvPr/>
          </p:nvSpPr>
          <p:spPr bwMode="gray">
            <a:xfrm>
              <a:off x="1902" y="1881"/>
              <a:ext cx="1698" cy="1214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uk-UA" dirty="0" smtClean="0"/>
                <a:t>13</a:t>
              </a:r>
              <a:endParaRPr lang="en-US" dirty="0"/>
            </a:p>
          </p:txBody>
        </p:sp>
      </p:grpSp>
      <p:grpSp>
        <p:nvGrpSpPr>
          <p:cNvPr id="319525" name="Group 37"/>
          <p:cNvGrpSpPr>
            <a:grpSpLocks/>
          </p:cNvGrpSpPr>
          <p:nvPr/>
        </p:nvGrpSpPr>
        <p:grpSpPr bwMode="auto">
          <a:xfrm>
            <a:off x="1430768" y="5188781"/>
            <a:ext cx="590468" cy="634215"/>
            <a:chOff x="2078" y="1680"/>
            <a:chExt cx="1615" cy="1615"/>
          </a:xfrm>
        </p:grpSpPr>
        <p:sp>
          <p:nvSpPr>
            <p:cNvPr id="31952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8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29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9530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9531" name="Oval 43"/>
            <p:cNvSpPr>
              <a:spLocks noChangeArrowheads="1"/>
            </p:cNvSpPr>
            <p:nvPr/>
          </p:nvSpPr>
          <p:spPr bwMode="gray">
            <a:xfrm>
              <a:off x="2337" y="1827"/>
              <a:ext cx="1096" cy="1323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uk-UA" dirty="0" smtClean="0"/>
                <a:t>0</a:t>
              </a:r>
              <a:endParaRPr lang="en-US" dirty="0"/>
            </a:p>
          </p:txBody>
        </p:sp>
      </p:grpSp>
      <p:sp>
        <p:nvSpPr>
          <p:cNvPr id="319532" name="Rectangle 44"/>
          <p:cNvSpPr>
            <a:spLocks noGrp="1" noChangeArrowheads="1"/>
          </p:cNvSpPr>
          <p:nvPr>
            <p:ph type="title"/>
          </p:nvPr>
        </p:nvSpPr>
        <p:spPr>
          <a:xfrm>
            <a:off x="76200" y="236784"/>
            <a:ext cx="8229600" cy="1143000"/>
          </a:xfrm>
          <a:noFill/>
          <a:ln/>
        </p:spPr>
        <p:txBody>
          <a:bodyPr/>
          <a:lstStyle/>
          <a:p>
            <a:pPr lvl="1"/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Як здобувачі освіти дізнаються про критерії, за якими Ви </a:t>
            </a:r>
            <a:b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</a:br>
            <a: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оцінюєте їх навчальні досягнення? </a:t>
            </a:r>
            <a:br>
              <a:rPr lang="uk-UA" sz="2000" b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</a:br>
            <a:r>
              <a:rPr lang="uk-UA" sz="2000" i="1" dirty="0" smtClean="0">
                <a:solidFill>
                  <a:srgbClr val="5C8E26"/>
                </a:solidFill>
                <a:latin typeface="Comic Sans MS" panose="030F0702030302020204" pitchFamily="66" charset="0"/>
              </a:rPr>
              <a:t>(можливо (можливо обрати декілька варіантів відповідей)</a:t>
            </a:r>
            <a:endParaRPr lang="uk-UA" sz="2000" dirty="0">
              <a:solidFill>
                <a:srgbClr val="5C8E2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22131"/>
            <a:ext cx="2356876" cy="1427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186" y="2011362"/>
            <a:ext cx="46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19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804131" y="2785883"/>
            <a:ext cx="48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17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021236" y="3637180"/>
            <a:ext cx="34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6e6c876f4012b83be4c51041281c672a3f68a8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Pages>0</Pages>
  <Words>773</Words>
  <Characters>0</Characters>
  <Application>Microsoft Office PowerPoint</Application>
  <DocSecurity>0</DocSecurity>
  <PresentationFormat>Экран (4:3)</PresentationFormat>
  <Lines>0</Lines>
  <Paragraphs>157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SimHei</vt:lpstr>
      <vt:lpstr>SimHei</vt:lpstr>
      <vt:lpstr>宋体</vt:lpstr>
      <vt:lpstr>Arial</vt:lpstr>
      <vt:lpstr>Calibri</vt:lpstr>
      <vt:lpstr>Comic Sans MS</vt:lpstr>
      <vt:lpstr>Times New Roman</vt:lpstr>
      <vt:lpstr>默认设计模板</vt:lpstr>
      <vt:lpstr>                                    2022-2023 н.р    Звіт  за результатами самооцінювання та спостереження за системою оцінювання здобувачів освіти                         «Дніпропетровський навчально-реабілітаційний центр №1»ДОР» </vt:lpstr>
      <vt:lpstr>Аналітичний звіт  щодо системи оцінювання здобувачів освіти</vt:lpstr>
      <vt:lpstr>Презентация PowerPoint</vt:lpstr>
      <vt:lpstr>Презентация PowerPoint</vt:lpstr>
      <vt:lpstr>Презентация PowerPoint</vt:lpstr>
      <vt:lpstr>Які джерела/ресурси Ви використовуєте при розробленні календарно-тематичного планування? (можливо обрати декілька варіантів відповідей)</vt:lpstr>
      <vt:lpstr>Презентация PowerPoint</vt:lpstr>
      <vt:lpstr>Які критерії оцінювання Ви використовуєте для предмету (предметів), які викладаєте? (можливо (можливо обрати декілька варіантів відповідей)</vt:lpstr>
      <vt:lpstr>Як здобувачі освіти дізнаються про критерії, за якими Ви  оцінюєте їх навчальні досягнення?  (можливо (можливо обрати декілька варіантів відповідей)</vt:lpstr>
      <vt:lpstr>Як батьки здобувачів освіти дізнаються про критерії, за якими Ви оцінюєте навчальні досягнення дітей?  (можливо (можливо обрати декілька варіантів відповідей)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perfect</dc:creator>
  <cp:keywords/>
  <dc:description/>
  <cp:lastModifiedBy>Вікторія</cp:lastModifiedBy>
  <cp:revision>123</cp:revision>
  <cp:lastPrinted>1601-01-01T00:00:00Z</cp:lastPrinted>
  <dcterms:created xsi:type="dcterms:W3CDTF">1601-01-01T00:00:00Z</dcterms:created>
  <dcterms:modified xsi:type="dcterms:W3CDTF">2023-07-25T15:57:18Z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1033-8.1.0.3018</vt:lpwstr>
  </property>
</Properties>
</file>