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57" r:id="rId3"/>
    <p:sldId id="290" r:id="rId4"/>
    <p:sldId id="262" r:id="rId5"/>
    <p:sldId id="266" r:id="rId6"/>
    <p:sldId id="265" r:id="rId7"/>
    <p:sldId id="267" r:id="rId8"/>
    <p:sldId id="261" r:id="rId9"/>
    <p:sldId id="272" r:id="rId10"/>
    <p:sldId id="276" r:id="rId11"/>
    <p:sldId id="278" r:id="rId12"/>
    <p:sldId id="260" r:id="rId13"/>
    <p:sldId id="281" r:id="rId14"/>
    <p:sldId id="282" r:id="rId15"/>
    <p:sldId id="289"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963" autoAdjust="0"/>
  </p:normalViewPr>
  <p:slideViewPr>
    <p:cSldViewPr snapToGrid="0">
      <p:cViewPr varScale="1">
        <p:scale>
          <a:sx n="47" d="100"/>
          <a:sy n="47" d="100"/>
        </p:scale>
        <p:origin x="36"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F79EA-97BE-4390-A7EC-E5502830559D}" type="datetimeFigureOut">
              <a:rPr lang="en-US" smtClean="0"/>
              <a:t>3/4/2026</a:t>
            </a:fld>
            <a:endParaRPr lang="en-US"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4224F-3D87-41B8-B216-82A3C693DD18}" type="slidenum">
              <a:rPr lang="en-US" smtClean="0"/>
              <a:t>‹#›</a:t>
            </a:fld>
            <a:endParaRPr lang="en-US" dirty="0"/>
          </a:p>
        </p:txBody>
      </p:sp>
    </p:spTree>
    <p:extLst>
      <p:ext uri="{BB962C8B-B14F-4D97-AF65-F5344CB8AC3E}">
        <p14:creationId xmlns:p14="http://schemas.microsoft.com/office/powerpoint/2010/main" val="154285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C154224F-3D87-41B8-B216-82A3C693DD18}" type="slidenum">
              <a:rPr lang="en-US" smtClean="0"/>
              <a:t>11</a:t>
            </a:fld>
            <a:endParaRPr lang="en-US" dirty="0"/>
          </a:p>
        </p:txBody>
      </p:sp>
    </p:spTree>
    <p:extLst>
      <p:ext uri="{BB962C8B-B14F-4D97-AF65-F5344CB8AC3E}">
        <p14:creationId xmlns:p14="http://schemas.microsoft.com/office/powerpoint/2010/main" val="1068648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335787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699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2823734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381651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104282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173862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3115583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370978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1560162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124772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6B53FD6-C45F-45A3-8562-106E2B37BF99}" type="datetimeFigureOut">
              <a:rPr lang="en-US" smtClean="0"/>
              <a:t>3/4/2026</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0BEB87FF-171A-45D3-92FD-4436A05B104F}" type="slidenum">
              <a:rPr lang="en-US" smtClean="0"/>
              <a:t>‹#›</a:t>
            </a:fld>
            <a:endParaRPr lang="en-US" dirty="0"/>
          </a:p>
        </p:txBody>
      </p:sp>
    </p:spTree>
    <p:extLst>
      <p:ext uri="{BB962C8B-B14F-4D97-AF65-F5344CB8AC3E}">
        <p14:creationId xmlns:p14="http://schemas.microsoft.com/office/powerpoint/2010/main" val="3246877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53FD6-C45F-45A3-8562-106E2B37BF99}" type="datetimeFigureOut">
              <a:rPr lang="en-US" smtClean="0"/>
              <a:t>3/4/2026</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EB87FF-171A-45D3-92FD-4436A05B104F}" type="slidenum">
              <a:rPr lang="en-US" smtClean="0"/>
              <a:t>‹#›</a:t>
            </a:fld>
            <a:endParaRPr lang="en-US" dirty="0"/>
          </a:p>
        </p:txBody>
      </p:sp>
    </p:spTree>
    <p:extLst>
      <p:ext uri="{BB962C8B-B14F-4D97-AF65-F5344CB8AC3E}">
        <p14:creationId xmlns:p14="http://schemas.microsoft.com/office/powerpoint/2010/main" val="46494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00011" y="1"/>
            <a:ext cx="10723420" cy="6857999"/>
          </a:xfrm>
        </p:spPr>
      </p:pic>
      <p:grpSp>
        <p:nvGrpSpPr>
          <p:cNvPr id="7" name="Группа 6"/>
          <p:cNvGrpSpPr/>
          <p:nvPr/>
        </p:nvGrpSpPr>
        <p:grpSpPr>
          <a:xfrm>
            <a:off x="0" y="0"/>
            <a:ext cx="1506583" cy="6858000"/>
            <a:chOff x="-9276" y="-5651"/>
            <a:chExt cx="2126157" cy="6839951"/>
          </a:xfrm>
        </p:grpSpPr>
        <p:pic>
          <p:nvPicPr>
            <p:cNvPr id="8"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5046952" y="667534"/>
            <a:ext cx="6414044" cy="3108543"/>
          </a:xfrm>
          <a:prstGeom prst="rect">
            <a:avLst/>
          </a:prstGeom>
          <a:noFill/>
        </p:spPr>
        <p:txBody>
          <a:bodyPr wrap="square" lIns="91440" tIns="45720" rIns="91440" bIns="45720">
            <a:spAutoFit/>
          </a:bodyPr>
          <a:lstStyle/>
          <a:p>
            <a:pPr algn="ctr"/>
            <a:r>
              <a:rPr lang="ru-RU" sz="2800" b="1" dirty="0">
                <a:ln w="9525">
                  <a:solidFill>
                    <a:schemeClr val="bg1"/>
                  </a:solidFill>
                  <a:prstDash val="solid"/>
                </a:ln>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Єдиний урок до Дня Героїв Небесної Сотні</a:t>
            </a:r>
          </a:p>
          <a:p>
            <a:pPr algn="ctr"/>
            <a:r>
              <a:rPr lang="ru-RU"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у 4-А класі</a:t>
            </a:r>
          </a:p>
          <a:p>
            <a:pPr algn="ctr"/>
            <a:endParaRPr lang="ru-RU" sz="2800" b="1" dirty="0">
              <a:ln w="9525">
                <a:solidFill>
                  <a:schemeClr val="bg1"/>
                </a:solidFill>
                <a:prstDash val="solid"/>
              </a:ln>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endParaRPr>
          </a:p>
          <a:p>
            <a:pPr algn="ctr"/>
            <a:endParaRPr lang="ru-RU"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endParaRPr>
          </a:p>
          <a:p>
            <a:pPr algn="ctr"/>
            <a:endParaRPr lang="ru-RU" sz="2800" b="1" dirty="0">
              <a:ln w="9525">
                <a:solidFill>
                  <a:schemeClr val="bg1"/>
                </a:solidFill>
                <a:prstDash val="solid"/>
              </a:ln>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endParaRPr>
          </a:p>
          <a:p>
            <a:pPr algn="r"/>
            <a:r>
              <a:rPr lang="ru-RU"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Вчитель: Яковлєва В.О.</a:t>
            </a:r>
          </a:p>
        </p:txBody>
      </p:sp>
      <p:sp>
        <p:nvSpPr>
          <p:cNvPr id="12" name="Прямоугольник 11"/>
          <p:cNvSpPr/>
          <p:nvPr/>
        </p:nvSpPr>
        <p:spPr>
          <a:xfrm>
            <a:off x="1212382" y="5345966"/>
            <a:ext cx="11151899" cy="830997"/>
          </a:xfrm>
          <a:prstGeom prst="rect">
            <a:avLst/>
          </a:prstGeom>
          <a:noFill/>
        </p:spPr>
        <p:txBody>
          <a:bodyPr wrap="none" lIns="91440" tIns="45720" rIns="91440" bIns="45720">
            <a:spAutoFit/>
          </a:bodyPr>
          <a:lstStyle/>
          <a:p>
            <a:pPr algn="ctr"/>
            <a:r>
              <a:rPr lang="ru-RU"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panose="02040503050406030204" pitchFamily="18" charset="0"/>
                <a:ea typeface="Cambria" panose="02040503050406030204" pitchFamily="18" charset="0"/>
                <a:cs typeface="Arial" panose="020B0604020202020204" pitchFamily="34" charset="0"/>
              </a:rPr>
              <a:t>„</a:t>
            </a:r>
            <a:r>
              <a:rPr lang="ru-RU"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panose="02040503050406030204" pitchFamily="18" charset="0"/>
                <a:ea typeface="Cambria" panose="02040503050406030204" pitchFamily="18" charset="0"/>
                <a:cs typeface="Arial" panose="020B0604020202020204" pitchFamily="34" charset="0"/>
              </a:rPr>
              <a:t>Ангели, які тримають небо України</a:t>
            </a:r>
            <a:r>
              <a:rPr lang="ru-RU"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panose="02040503050406030204" pitchFamily="18" charset="0"/>
                <a:ea typeface="Cambria" panose="02040503050406030204" pitchFamily="18" charset="0"/>
                <a:cs typeface="Arial" panose="020B0604020202020204" pitchFamily="34" charset="0"/>
              </a:rPr>
              <a:t>“</a:t>
            </a:r>
            <a:endParaRPr lang="ru-RU" sz="4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09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4"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525"/>
            <a:ext cx="12192000" cy="6858794"/>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9621" y="3465922"/>
            <a:ext cx="4362379" cy="3392078"/>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466" y="0"/>
            <a:ext cx="3048000" cy="4289235"/>
          </a:xfrm>
          <a:prstGeom prst="rect">
            <a:avLst/>
          </a:prstGeom>
        </p:spPr>
      </p:pic>
      <p:sp>
        <p:nvSpPr>
          <p:cNvPr id="3" name="Прямоугольник 2"/>
          <p:cNvSpPr/>
          <p:nvPr/>
        </p:nvSpPr>
        <p:spPr>
          <a:xfrm>
            <a:off x="4365282" y="71298"/>
            <a:ext cx="4778718" cy="2954655"/>
          </a:xfrm>
          <a:prstGeom prst="rect">
            <a:avLst/>
          </a:prstGeom>
        </p:spPr>
        <p:txBody>
          <a:bodyPr wrap="square">
            <a:spAutoFit/>
          </a:bodyPr>
          <a:lstStyle/>
          <a:p>
            <a:pPr marL="381000">
              <a:spcAft>
                <a:spcPts val="0"/>
              </a:spcAft>
            </a:pPr>
            <a:r>
              <a:rPr lang="ru-RU" sz="2000" b="1" dirty="0">
                <a:solidFill>
                  <a:srgbClr val="FFFF00"/>
                </a:solidFill>
                <a:latin typeface="Garamond" panose="02020404030301010803" pitchFamily="18" charset="0"/>
                <a:ea typeface="Times New Roman" panose="02020603050405020304" pitchFamily="18" charset="0"/>
              </a:rPr>
              <a:t>Майдан ридав, а сотня в небо йшла,</a:t>
            </a:r>
            <a:br>
              <a:rPr lang="ru-RU" sz="2000" b="1" dirty="0">
                <a:solidFill>
                  <a:srgbClr val="FFFF00"/>
                </a:solidFill>
                <a:latin typeface="Garamond" panose="02020404030301010803" pitchFamily="18" charset="0"/>
                <a:ea typeface="Times New Roman" panose="02020603050405020304" pitchFamily="18" charset="0"/>
              </a:rPr>
            </a:br>
            <a:r>
              <a:rPr lang="ru-RU" sz="2000" b="1" dirty="0">
                <a:solidFill>
                  <a:srgbClr val="FFFF00"/>
                </a:solidFill>
                <a:latin typeface="Garamond" panose="02020404030301010803" pitchFamily="18" charset="0"/>
                <a:ea typeface="Times New Roman" panose="02020603050405020304" pitchFamily="18" charset="0"/>
              </a:rPr>
              <a:t>Один за одним наче янголята.</a:t>
            </a:r>
            <a:br>
              <a:rPr lang="ru-RU" sz="2000" b="1" dirty="0">
                <a:solidFill>
                  <a:srgbClr val="FFFF00"/>
                </a:solidFill>
                <a:latin typeface="Garamond" panose="02020404030301010803" pitchFamily="18" charset="0"/>
                <a:ea typeface="Times New Roman" panose="02020603050405020304" pitchFamily="18" charset="0"/>
              </a:rPr>
            </a:br>
            <a:r>
              <a:rPr lang="ru-RU" sz="2000" b="1" dirty="0">
                <a:solidFill>
                  <a:srgbClr val="FFFF00"/>
                </a:solidFill>
                <a:latin typeface="Garamond" panose="02020404030301010803" pitchFamily="18" charset="0"/>
                <a:ea typeface="Times New Roman" panose="02020603050405020304" pitchFamily="18" charset="0"/>
              </a:rPr>
              <a:t>Тут, на землі прощались матері,</a:t>
            </a:r>
            <a:br>
              <a:rPr lang="ru-RU" sz="2000" b="1" dirty="0">
                <a:solidFill>
                  <a:srgbClr val="FFFF00"/>
                </a:solidFill>
                <a:latin typeface="Garamond" panose="02020404030301010803" pitchFamily="18" charset="0"/>
                <a:ea typeface="Times New Roman" panose="02020603050405020304" pitchFamily="18" charset="0"/>
              </a:rPr>
            </a:br>
            <a:r>
              <a:rPr lang="ru-RU" sz="2000" b="1" dirty="0">
                <a:solidFill>
                  <a:srgbClr val="FFFF00"/>
                </a:solidFill>
                <a:latin typeface="Garamond" panose="02020404030301010803" pitchFamily="18" charset="0"/>
                <a:ea typeface="Times New Roman" panose="02020603050405020304" pitchFamily="18" charset="0"/>
              </a:rPr>
              <a:t>А в небі зустрічала Божа Мати.</a:t>
            </a:r>
            <a:br>
              <a:rPr lang="ru-RU" sz="2000" b="1" dirty="0">
                <a:solidFill>
                  <a:srgbClr val="FFFF00"/>
                </a:solidFill>
                <a:latin typeface="Garamond" panose="02020404030301010803" pitchFamily="18" charset="0"/>
                <a:ea typeface="Times New Roman" panose="02020603050405020304" pitchFamily="18" charset="0"/>
              </a:rPr>
            </a:br>
            <a:r>
              <a:rPr lang="ru-RU" b="1" dirty="0">
                <a:solidFill>
                  <a:srgbClr val="FFFF00"/>
                </a:solidFill>
                <a:latin typeface="Garamond" panose="02020404030301010803" pitchFamily="18" charset="0"/>
                <a:ea typeface="Times New Roman" panose="02020603050405020304" pitchFamily="18" charset="0"/>
              </a:rPr>
              <a:t/>
            </a:r>
            <a:br>
              <a:rPr lang="ru-RU" b="1" dirty="0">
                <a:solidFill>
                  <a:srgbClr val="FFFF00"/>
                </a:solidFill>
                <a:latin typeface="Garamond" panose="02020404030301010803" pitchFamily="18" charset="0"/>
                <a:ea typeface="Times New Roman" panose="02020603050405020304" pitchFamily="18" charset="0"/>
              </a:rPr>
            </a:br>
            <a:r>
              <a:rPr lang="ru-RU" b="1" dirty="0">
                <a:solidFill>
                  <a:srgbClr val="FFFF00"/>
                </a:solidFill>
                <a:latin typeface="Garamond" panose="02020404030301010803" pitchFamily="18" charset="0"/>
                <a:ea typeface="Times New Roman" panose="02020603050405020304" pitchFamily="18" charset="0"/>
              </a:rPr>
              <a:t>.</a:t>
            </a:r>
            <a:br>
              <a:rPr lang="ru-RU" b="1" dirty="0">
                <a:solidFill>
                  <a:srgbClr val="FFFF00"/>
                </a:solidFill>
                <a:latin typeface="Garamond" panose="02020404030301010803" pitchFamily="18" charset="0"/>
                <a:ea typeface="Times New Roman" panose="02020603050405020304" pitchFamily="18" charset="0"/>
              </a:rPr>
            </a:br>
            <a:r>
              <a:rPr lang="ru-RU" b="1" dirty="0">
                <a:solidFill>
                  <a:srgbClr val="FFFF00"/>
                </a:solidFill>
                <a:latin typeface="Garamond" panose="02020404030301010803" pitchFamily="18" charset="0"/>
                <a:ea typeface="Times New Roman" panose="02020603050405020304" pitchFamily="18" charset="0"/>
              </a:rPr>
              <a:t/>
            </a:r>
            <a:br>
              <a:rPr lang="ru-RU" b="1" dirty="0">
                <a:solidFill>
                  <a:srgbClr val="FFFF00"/>
                </a:solidFill>
                <a:latin typeface="Garamond" panose="02020404030301010803" pitchFamily="18" charset="0"/>
                <a:ea typeface="Times New Roman" panose="02020603050405020304" pitchFamily="18" charset="0"/>
              </a:rPr>
            </a:br>
            <a:r>
              <a:rPr lang="ru-RU" b="1" dirty="0">
                <a:solidFill>
                  <a:srgbClr val="FFFF00"/>
                </a:solidFill>
                <a:latin typeface="Garamond" panose="02020404030301010803" pitchFamily="18" charset="0"/>
                <a:ea typeface="Times New Roman" panose="02020603050405020304" pitchFamily="18" charset="0"/>
              </a:rPr>
              <a:t>.</a:t>
            </a:r>
            <a:br>
              <a:rPr lang="ru-RU" b="1" dirty="0">
                <a:solidFill>
                  <a:srgbClr val="FFFF00"/>
                </a:solidFill>
                <a:latin typeface="Garamond" panose="02020404030301010803" pitchFamily="18" charset="0"/>
                <a:ea typeface="Times New Roman" panose="02020603050405020304" pitchFamily="18" charset="0"/>
              </a:rPr>
            </a:br>
            <a:r>
              <a:rPr lang="ru-RU" b="1" dirty="0">
                <a:solidFill>
                  <a:srgbClr val="FFFF00"/>
                </a:solidFill>
                <a:latin typeface="Garamond" panose="02020404030301010803" pitchFamily="18" charset="0"/>
                <a:ea typeface="Times New Roman" panose="02020603050405020304" pitchFamily="18" charset="0"/>
              </a:rPr>
              <a:t/>
            </a:r>
            <a:br>
              <a:rPr lang="ru-RU" b="1" dirty="0">
                <a:solidFill>
                  <a:srgbClr val="FFFF00"/>
                </a:solidFill>
                <a:latin typeface="Garamond" panose="02020404030301010803" pitchFamily="18" charset="0"/>
                <a:ea typeface="Times New Roman" panose="02020603050405020304" pitchFamily="18" charset="0"/>
              </a:rPr>
            </a:br>
            <a:endParaRPr lang="en-US" sz="1600" b="1" dirty="0">
              <a:solidFill>
                <a:srgbClr val="FFFF00"/>
              </a:solidFill>
              <a:effectLst/>
              <a:latin typeface="Garamond" panose="02020404030301010803" pitchFamily="18" charset="0"/>
              <a:ea typeface="Times New Roman" panose="02020603050405020304" pitchFamily="18" charset="0"/>
            </a:endParaRPr>
          </a:p>
        </p:txBody>
      </p:sp>
      <p:grpSp>
        <p:nvGrpSpPr>
          <p:cNvPr id="8" name="Группа 7"/>
          <p:cNvGrpSpPr/>
          <p:nvPr/>
        </p:nvGrpSpPr>
        <p:grpSpPr>
          <a:xfrm>
            <a:off x="0" y="-17169"/>
            <a:ext cx="1653309" cy="6875169"/>
            <a:chOff x="-9276" y="-5651"/>
            <a:chExt cx="2126157" cy="6839951"/>
          </a:xfrm>
        </p:grpSpPr>
        <p:pic>
          <p:nvPicPr>
            <p:cNvPr id="9" name="Picture 3" descr="C:\Users\ТОЛЯ\Desktop\5555555555\201015-f0067-54343163--u3b3f2.jpg"/>
            <p:cNvPicPr>
              <a:picLocks noChangeAspect="1" noChangeArrowheads="1"/>
            </p:cNvPicPr>
            <p:nvPr/>
          </p:nvPicPr>
          <p:blipFill rotWithShape="1">
            <a:blip r:embed="rId5">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ТОЛЯ\Desktop\5555555555\201015-f0067-54343163--u3b3f2.jpg"/>
            <p:cNvPicPr>
              <a:picLocks noChangeAspect="1" noChangeArrowheads="1"/>
            </p:cNvPicPr>
            <p:nvPr/>
          </p:nvPicPr>
          <p:blipFill rotWithShape="1">
            <a:blip r:embed="rId5">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ТОЛЯ\Desktop\5555555555\201015-f0067-54343163--u3b3f2.jpg"/>
            <p:cNvPicPr>
              <a:picLocks noChangeAspect="1" noChangeArrowheads="1"/>
            </p:cNvPicPr>
            <p:nvPr/>
          </p:nvPicPr>
          <p:blipFill rotWithShape="1">
            <a:blip r:embed="rId5">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Прямоугольник 4"/>
          <p:cNvSpPr/>
          <p:nvPr/>
        </p:nvSpPr>
        <p:spPr>
          <a:xfrm>
            <a:off x="1889035" y="4261717"/>
            <a:ext cx="4373220" cy="1323439"/>
          </a:xfrm>
          <a:prstGeom prst="rect">
            <a:avLst/>
          </a:prstGeom>
        </p:spPr>
        <p:txBody>
          <a:bodyPr wrap="square">
            <a:spAutoFit/>
          </a:bodyPr>
          <a:lstStyle/>
          <a:p>
            <a:r>
              <a:rPr lang="ru-RU" sz="2000" b="1" dirty="0">
                <a:solidFill>
                  <a:srgbClr val="FFFF00"/>
                </a:solidFill>
                <a:latin typeface="Garamond" panose="02020404030301010803" pitchFamily="18" charset="0"/>
                <a:ea typeface="Times New Roman" panose="02020603050405020304" pitchFamily="18" charset="0"/>
              </a:rPr>
              <a:t>Летіли тихо, хоч земля тряслась,</a:t>
            </a:r>
            <a:br>
              <a:rPr lang="ru-RU" sz="2000" b="1" dirty="0">
                <a:solidFill>
                  <a:srgbClr val="FFFF00"/>
                </a:solidFill>
                <a:latin typeface="Garamond" panose="02020404030301010803" pitchFamily="18" charset="0"/>
                <a:ea typeface="Times New Roman" panose="02020603050405020304" pitchFamily="18" charset="0"/>
              </a:rPr>
            </a:br>
            <a:r>
              <a:rPr lang="ru-RU" sz="2000" b="1" dirty="0">
                <a:solidFill>
                  <a:srgbClr val="FFFF00"/>
                </a:solidFill>
                <a:latin typeface="Garamond" panose="02020404030301010803" pitchFamily="18" charset="0"/>
                <a:ea typeface="Times New Roman" panose="02020603050405020304" pitchFamily="18" charset="0"/>
              </a:rPr>
              <a:t>Хоч небо поливало їх сльозами.</a:t>
            </a:r>
            <a:br>
              <a:rPr lang="ru-RU" sz="2000" b="1" dirty="0">
                <a:solidFill>
                  <a:srgbClr val="FFFF00"/>
                </a:solidFill>
                <a:latin typeface="Garamond" panose="02020404030301010803" pitchFamily="18" charset="0"/>
                <a:ea typeface="Times New Roman" panose="02020603050405020304" pitchFamily="18" charset="0"/>
              </a:rPr>
            </a:br>
            <a:r>
              <a:rPr lang="ru-RU" sz="2000" b="1" dirty="0">
                <a:solidFill>
                  <a:srgbClr val="FFFF00"/>
                </a:solidFill>
                <a:latin typeface="Garamond" panose="02020404030301010803" pitchFamily="18" charset="0"/>
                <a:ea typeface="Times New Roman" panose="02020603050405020304" pitchFamily="18" charset="0"/>
              </a:rPr>
              <a:t>Лиш ангел колискову їм співав</a:t>
            </a:r>
            <a:br>
              <a:rPr lang="ru-RU" sz="2000" b="1" dirty="0">
                <a:solidFill>
                  <a:srgbClr val="FFFF00"/>
                </a:solidFill>
                <a:latin typeface="Garamond" panose="02020404030301010803" pitchFamily="18" charset="0"/>
                <a:ea typeface="Times New Roman" panose="02020603050405020304" pitchFamily="18" charset="0"/>
              </a:rPr>
            </a:br>
            <a:r>
              <a:rPr lang="ru-RU" sz="2000" b="1" dirty="0">
                <a:solidFill>
                  <a:srgbClr val="FFFF00"/>
                </a:solidFill>
                <a:latin typeface="Garamond" panose="02020404030301010803" pitchFamily="18" charset="0"/>
                <a:ea typeface="Times New Roman" panose="02020603050405020304" pitchFamily="18" charset="0"/>
              </a:rPr>
              <a:t>На тій дорозі, що веде до мами</a:t>
            </a:r>
            <a:endParaRPr lang="en-US" sz="2000" dirty="0"/>
          </a:p>
        </p:txBody>
      </p:sp>
      <p:sp>
        <p:nvSpPr>
          <p:cNvPr id="12" name="Прямоугольник 11"/>
          <p:cNvSpPr/>
          <p:nvPr/>
        </p:nvSpPr>
        <p:spPr>
          <a:xfrm>
            <a:off x="1693465" y="6057785"/>
            <a:ext cx="4855117" cy="707886"/>
          </a:xfrm>
          <a:prstGeom prst="rect">
            <a:avLst/>
          </a:prstGeom>
        </p:spPr>
        <p:txBody>
          <a:bodyPr wrap="square">
            <a:spAutoFit/>
          </a:bodyPr>
          <a:lstStyle/>
          <a:p>
            <a:pPr marL="381000">
              <a:spcAft>
                <a:spcPts val="0"/>
              </a:spcAft>
            </a:pPr>
            <a:r>
              <a:rPr lang="ru-RU" sz="2000" b="1" dirty="0">
                <a:solidFill>
                  <a:srgbClr val="FFFF00"/>
                </a:solidFill>
                <a:latin typeface="Garamond" panose="02020404030301010803" pitchFamily="18" charset="0"/>
                <a:ea typeface="Times New Roman" panose="02020603050405020304" pitchFamily="18" charset="0"/>
              </a:rPr>
              <a:t>Один за одним шикувались в ряд,</a:t>
            </a:r>
            <a:br>
              <a:rPr lang="ru-RU" sz="2000" b="1" dirty="0">
                <a:solidFill>
                  <a:srgbClr val="FFFF00"/>
                </a:solidFill>
                <a:latin typeface="Garamond" panose="02020404030301010803" pitchFamily="18" charset="0"/>
                <a:ea typeface="Times New Roman" panose="02020603050405020304" pitchFamily="18" charset="0"/>
              </a:rPr>
            </a:br>
            <a:r>
              <a:rPr lang="ru-RU" sz="2000" b="1" dirty="0">
                <a:solidFill>
                  <a:srgbClr val="FFFF00"/>
                </a:solidFill>
                <a:latin typeface="Garamond" panose="02020404030301010803" pitchFamily="18" charset="0"/>
                <a:ea typeface="Times New Roman" panose="02020603050405020304" pitchFamily="18" charset="0"/>
              </a:rPr>
              <a:t>Героїв сотня в небо полетіла.</a:t>
            </a:r>
            <a:endParaRPr lang="en-US" b="1" dirty="0">
              <a:solidFill>
                <a:srgbClr val="FFFF00"/>
              </a:solidFill>
              <a:latin typeface="Garamond" panose="02020404030301010803" pitchFamily="18" charset="0"/>
              <a:ea typeface="Times New Roman" panose="02020603050405020304" pitchFamily="18" charset="0"/>
            </a:endParaRPr>
          </a:p>
        </p:txBody>
      </p:sp>
      <p:sp>
        <p:nvSpPr>
          <p:cNvPr id="13" name="Прямоугольник 12"/>
          <p:cNvSpPr/>
          <p:nvPr/>
        </p:nvSpPr>
        <p:spPr>
          <a:xfrm>
            <a:off x="8073835" y="2119536"/>
            <a:ext cx="4118165" cy="1323439"/>
          </a:xfrm>
          <a:prstGeom prst="rect">
            <a:avLst/>
          </a:prstGeom>
        </p:spPr>
        <p:txBody>
          <a:bodyPr wrap="square">
            <a:spAutoFit/>
          </a:bodyPr>
          <a:lstStyle/>
          <a:p>
            <a:r>
              <a:rPr lang="ru-RU" sz="2000" b="1" dirty="0">
                <a:latin typeface="Garamond" panose="02020404030301010803" pitchFamily="18" charset="0"/>
                <a:ea typeface="Times New Roman" panose="02020603050405020304" pitchFamily="18" charset="0"/>
              </a:rPr>
              <a:t>Летіли тихо, хоч майдан ридав,</a:t>
            </a:r>
            <a:br>
              <a:rPr lang="ru-RU" sz="2000" b="1" dirty="0">
                <a:latin typeface="Garamond" panose="02020404030301010803" pitchFamily="18" charset="0"/>
                <a:ea typeface="Times New Roman" panose="02020603050405020304" pitchFamily="18" charset="0"/>
              </a:rPr>
            </a:br>
            <a:r>
              <a:rPr lang="ru-RU" sz="2000" b="1" dirty="0">
                <a:latin typeface="Garamond" panose="02020404030301010803" pitchFamily="18" charset="0"/>
                <a:ea typeface="Times New Roman" panose="02020603050405020304" pitchFamily="18" charset="0"/>
              </a:rPr>
              <a:t>Як ті пташки летіли в небо раннє.</a:t>
            </a:r>
            <a:br>
              <a:rPr lang="ru-RU" sz="2000" b="1" dirty="0">
                <a:latin typeface="Garamond" panose="02020404030301010803" pitchFamily="18" charset="0"/>
                <a:ea typeface="Times New Roman" panose="02020603050405020304" pitchFamily="18" charset="0"/>
              </a:rPr>
            </a:br>
            <a:r>
              <a:rPr lang="ru-RU" sz="2000" b="1" dirty="0">
                <a:latin typeface="Garamond" panose="02020404030301010803" pitchFamily="18" charset="0"/>
                <a:ea typeface="Times New Roman" panose="02020603050405020304" pitchFamily="18" charset="0"/>
              </a:rPr>
              <a:t>Востаннє хтось дитину цілував,</a:t>
            </a:r>
            <a:br>
              <a:rPr lang="ru-RU" sz="2000" b="1" dirty="0">
                <a:latin typeface="Garamond" panose="02020404030301010803" pitchFamily="18" charset="0"/>
                <a:ea typeface="Times New Roman" panose="02020603050405020304" pitchFamily="18" charset="0"/>
              </a:rPr>
            </a:br>
            <a:r>
              <a:rPr lang="ru-RU" sz="2000" b="1" dirty="0">
                <a:latin typeface="Garamond" panose="02020404030301010803" pitchFamily="18" charset="0"/>
                <a:ea typeface="Times New Roman" panose="02020603050405020304" pitchFamily="18" charset="0"/>
              </a:rPr>
              <a:t>І сам не вірив, що це все востаннє</a:t>
            </a:r>
            <a:endParaRPr lang="en-US" sz="2000" dirty="0"/>
          </a:p>
        </p:txBody>
      </p:sp>
    </p:spTree>
    <p:extLst>
      <p:ext uri="{BB962C8B-B14F-4D97-AF65-F5344CB8AC3E}">
        <p14:creationId xmlns:p14="http://schemas.microsoft.com/office/powerpoint/2010/main" val="325443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0523" y="0"/>
            <a:ext cx="10605368" cy="6944443"/>
          </a:xfrm>
        </p:spPr>
      </p:pic>
      <p:grpSp>
        <p:nvGrpSpPr>
          <p:cNvPr id="5" name="Группа 4"/>
          <p:cNvGrpSpPr/>
          <p:nvPr/>
        </p:nvGrpSpPr>
        <p:grpSpPr>
          <a:xfrm>
            <a:off x="0" y="34636"/>
            <a:ext cx="1653309" cy="6875169"/>
            <a:chOff x="-9276" y="-5651"/>
            <a:chExt cx="2126157" cy="6839951"/>
          </a:xfrm>
        </p:grpSpPr>
        <p:pic>
          <p:nvPicPr>
            <p:cNvPr id="6" name="Picture 3" descr="C:\Users\ТОЛЯ\Desktop\5555555555\201015-f0067-54343163--u3b3f2.jpg"/>
            <p:cNvPicPr>
              <a:picLocks noChangeAspect="1" noChangeArrowheads="1"/>
            </p:cNvPicPr>
            <p:nvPr/>
          </p:nvPicPr>
          <p:blipFill rotWithShape="1">
            <a:blip r:embed="rId4">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ТОЛЯ\Desktop\5555555555\201015-f0067-54343163--u3b3f2.jpg"/>
            <p:cNvPicPr>
              <a:picLocks noChangeAspect="1" noChangeArrowheads="1"/>
            </p:cNvPicPr>
            <p:nvPr/>
          </p:nvPicPr>
          <p:blipFill rotWithShape="1">
            <a:blip r:embed="rId4">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ТОЛЯ\Desktop\5555555555\201015-f0067-54343163--u3b3f2.jpg"/>
            <p:cNvPicPr>
              <a:picLocks noChangeAspect="1" noChangeArrowheads="1"/>
            </p:cNvPicPr>
            <p:nvPr/>
          </p:nvPicPr>
          <p:blipFill rotWithShape="1">
            <a:blip r:embed="rId4">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1667737" y="146021"/>
            <a:ext cx="3622677" cy="5680466"/>
          </a:xfrm>
          <a:prstGeom prst="rect">
            <a:avLst/>
          </a:prstGeom>
        </p:spPr>
        <p:txBody>
          <a:bodyPr wrap="square">
            <a:spAutoFit/>
          </a:bodyPr>
          <a:lstStyle/>
          <a:p>
            <a:pPr>
              <a:lnSpc>
                <a:spcPct val="107000"/>
              </a:lnSpc>
              <a:spcAft>
                <a:spcPts val="800"/>
              </a:spcAft>
            </a:pPr>
            <a:r>
              <a:rPr lang="ru-RU"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Не плачте, мамо. Ваш син у Небесній сотні. Йому вже не болять рани. Він прийде, коли Ви спатимете, і розкаже, як любить Вас. Не плачте, мамо. Дайте нам поплакати…. Вже не тече кров із ран Вашого сина. Не пече йому у грудях більше. Вже у сотні своїй небесній стоїть він на варті. По праву руку від Бога. А по ліву – його побратими - Андрійки, Васильки, Іванки, Назари, Сергійки, Максимки ……. А сотню Небесну вже зустріли небеса… </a:t>
            </a:r>
            <a:endParaRPr lang="en-US" sz="16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05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13" y="-70486"/>
            <a:ext cx="12191999" cy="6928486"/>
          </a:xfrm>
        </p:spPr>
      </p:pic>
      <p:sp>
        <p:nvSpPr>
          <p:cNvPr id="4" name="Объект 3"/>
          <p:cNvSpPr>
            <a:spLocks noGrp="1"/>
          </p:cNvSpPr>
          <p:nvPr>
            <p:ph sz="half" idx="2"/>
          </p:nvPr>
        </p:nvSpPr>
        <p:spPr/>
        <p:txBody>
          <a:bodyPr/>
          <a:lstStyle/>
          <a:p>
            <a:endParaRPr lang="en-US" dirty="0"/>
          </a:p>
        </p:txBody>
      </p:sp>
      <p:pic>
        <p:nvPicPr>
          <p:cNvPr id="6" name="Picture 3"/>
          <p:cNvPicPr>
            <a:picLocks noChangeAspect="1" noChangeArrowheads="1"/>
          </p:cNvPicPr>
          <p:nvPr/>
        </p:nvPicPr>
        <p:blipFill>
          <a:blip r:embed="rId3"/>
          <a:srcRect/>
          <a:stretch>
            <a:fillRect/>
          </a:stretch>
        </p:blipFill>
        <p:spPr bwMode="auto">
          <a:xfrm>
            <a:off x="2784384" y="124183"/>
            <a:ext cx="6182949" cy="1132702"/>
          </a:xfrm>
          <a:prstGeom prst="rect">
            <a:avLst/>
          </a:prstGeom>
          <a:noFill/>
          <a:ln w="9525">
            <a:noFill/>
            <a:miter lim="800000"/>
            <a:headEnd/>
            <a:tailEnd/>
          </a:ln>
          <a:effectLst/>
        </p:spPr>
      </p:pic>
      <p:grpSp>
        <p:nvGrpSpPr>
          <p:cNvPr id="7" name="Группа 6"/>
          <p:cNvGrpSpPr/>
          <p:nvPr/>
        </p:nvGrpSpPr>
        <p:grpSpPr>
          <a:xfrm>
            <a:off x="11545" y="-43828"/>
            <a:ext cx="1653309" cy="6875169"/>
            <a:chOff x="-9276" y="-5651"/>
            <a:chExt cx="2126157" cy="6839951"/>
          </a:xfrm>
        </p:grpSpPr>
        <p:pic>
          <p:nvPicPr>
            <p:cNvPr id="8" name="Picture 3" descr="C:\Users\ТОЛЯ\Desktop\5555555555\201015-f0067-54343163--u3b3f2.jpg"/>
            <p:cNvPicPr>
              <a:picLocks noChangeAspect="1" noChangeArrowheads="1"/>
            </p:cNvPicPr>
            <p:nvPr/>
          </p:nvPicPr>
          <p:blipFill rotWithShape="1">
            <a:blip r:embed="rId4">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ТОЛЯ\Desktop\5555555555\201015-f0067-54343163--u3b3f2.jpg"/>
            <p:cNvPicPr>
              <a:picLocks noChangeAspect="1" noChangeArrowheads="1"/>
            </p:cNvPicPr>
            <p:nvPr/>
          </p:nvPicPr>
          <p:blipFill rotWithShape="1">
            <a:blip r:embed="rId4">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ТОЛЯ\Desktop\5555555555\201015-f0067-54343163--u3b3f2.jpg"/>
            <p:cNvPicPr>
              <a:picLocks noChangeAspect="1" noChangeArrowheads="1"/>
            </p:cNvPicPr>
            <p:nvPr/>
          </p:nvPicPr>
          <p:blipFill rotWithShape="1">
            <a:blip r:embed="rId4">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4"/>
          <p:cNvPicPr>
            <a:picLocks noChangeAspect="1" noChangeArrowheads="1"/>
          </p:cNvPicPr>
          <p:nvPr/>
        </p:nvPicPr>
        <p:blipFill>
          <a:blip r:embed="rId5"/>
          <a:srcRect/>
          <a:stretch>
            <a:fillRect/>
          </a:stretch>
        </p:blipFill>
        <p:spPr bwMode="auto">
          <a:xfrm>
            <a:off x="3512284" y="1418561"/>
            <a:ext cx="5455049" cy="4999344"/>
          </a:xfrm>
          <a:prstGeom prst="rect">
            <a:avLst/>
          </a:prstGeom>
          <a:noFill/>
          <a:ln w="9525">
            <a:noFill/>
            <a:miter lim="800000"/>
            <a:headEnd/>
            <a:tailEnd/>
          </a:ln>
          <a:effectLst/>
        </p:spPr>
      </p:pic>
      <p:sp>
        <p:nvSpPr>
          <p:cNvPr id="12" name="Прямоугольник 11"/>
          <p:cNvSpPr/>
          <p:nvPr/>
        </p:nvSpPr>
        <p:spPr>
          <a:xfrm>
            <a:off x="9076016" y="594006"/>
            <a:ext cx="2986675" cy="5217197"/>
          </a:xfrm>
          <a:prstGeom prst="rect">
            <a:avLst/>
          </a:prstGeom>
        </p:spPr>
        <p:txBody>
          <a:bodyPr wrap="square">
            <a:spAutoFit/>
          </a:bodyPr>
          <a:lstStyle/>
          <a:p>
            <a:pPr>
              <a:lnSpc>
                <a:spcPct val="107000"/>
              </a:lnSpc>
              <a:spcAft>
                <a:spcPts val="800"/>
              </a:spcAft>
            </a:pPr>
            <a:r>
              <a:rPr lang="ru-RU" sz="2400" b="1" dirty="0">
                <a:latin typeface="Garamond" panose="02020404030301010803" pitchFamily="18" charset="0"/>
                <a:ea typeface="Calibri" panose="020F0502020204030204" pitchFamily="34" charset="0"/>
                <a:cs typeface="Times New Roman" panose="02020603050405020304" pitchFamily="18" charset="0"/>
              </a:rPr>
              <a:t>То ж давайте хвилиною мовчання вшануємо невмирущу пам’ять про загиблих воїнів Небесного Війська і згадаємо у своїх молитвах усіх , хто поклав свої голови за наше майбутнє. У жалобі схилимо голови. Вони згасли як зорі..</a:t>
            </a:r>
            <a:endParaRPr lang="en-US" b="1"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13" name="Picture 2"/>
          <p:cNvPicPr>
            <a:picLocks noChangeAspect="1" noChangeArrowheads="1"/>
          </p:cNvPicPr>
          <p:nvPr/>
        </p:nvPicPr>
        <p:blipFill>
          <a:blip r:embed="rId6"/>
          <a:srcRect/>
          <a:stretch>
            <a:fillRect/>
          </a:stretch>
        </p:blipFill>
        <p:spPr bwMode="auto">
          <a:xfrm>
            <a:off x="1754779" y="2664978"/>
            <a:ext cx="1579319" cy="4093594"/>
          </a:xfrm>
          <a:prstGeom prst="rect">
            <a:avLst/>
          </a:prstGeom>
          <a:noFill/>
          <a:ln w="9525">
            <a:noFill/>
            <a:miter lim="800000"/>
            <a:headEnd/>
            <a:tailEnd/>
          </a:ln>
          <a:effectLst/>
        </p:spPr>
      </p:pic>
      <p:sp>
        <p:nvSpPr>
          <p:cNvPr id="14" name="TextBox 13"/>
          <p:cNvSpPr txBox="1"/>
          <p:nvPr/>
        </p:nvSpPr>
        <p:spPr>
          <a:xfrm>
            <a:off x="1534810" y="6396335"/>
            <a:ext cx="3357586" cy="461665"/>
          </a:xfrm>
          <a:prstGeom prst="rect">
            <a:avLst/>
          </a:prstGeom>
          <a:noFill/>
        </p:spPr>
        <p:txBody>
          <a:bodyPr wrap="square" rtlCol="0">
            <a:spAutoFit/>
          </a:bodyPr>
          <a:lstStyle/>
          <a:p>
            <a:pPr algn="ctr"/>
            <a:r>
              <a:rPr lang="uk-UA" sz="2400" b="1" dirty="0">
                <a:solidFill>
                  <a:srgbClr val="002060"/>
                </a:solidFill>
                <a:latin typeface="Times New Roman" pitchFamily="18" charset="0"/>
                <a:cs typeface="Times New Roman" pitchFamily="18" charset="0"/>
              </a:rPr>
              <a:t>Орден «Золота зірка»</a:t>
            </a:r>
            <a:endParaRPr lang="ru-RU" sz="24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574096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13" y="-70486"/>
            <a:ext cx="12191999" cy="6928486"/>
          </a:xfrm>
        </p:spPr>
      </p:pic>
      <p:grpSp>
        <p:nvGrpSpPr>
          <p:cNvPr id="7" name="Группа 6"/>
          <p:cNvGrpSpPr/>
          <p:nvPr/>
        </p:nvGrpSpPr>
        <p:grpSpPr>
          <a:xfrm>
            <a:off x="11545" y="-70486"/>
            <a:ext cx="1653309" cy="6875169"/>
            <a:chOff x="-9276" y="-5651"/>
            <a:chExt cx="2126157" cy="6839951"/>
          </a:xfrm>
        </p:grpSpPr>
        <p:pic>
          <p:nvPicPr>
            <p:cNvPr id="8"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p:cNvSpPr/>
          <p:nvPr/>
        </p:nvSpPr>
        <p:spPr>
          <a:xfrm>
            <a:off x="1976581" y="169590"/>
            <a:ext cx="6640945" cy="1069973"/>
          </a:xfrm>
          <a:prstGeom prst="rect">
            <a:avLst/>
          </a:prstGeom>
        </p:spPr>
        <p:txBody>
          <a:bodyPr wrap="square">
            <a:spAutoFit/>
          </a:bodyPr>
          <a:lstStyle/>
          <a:p>
            <a:pPr>
              <a:lnSpc>
                <a:spcPct val="107000"/>
              </a:lnSpc>
              <a:spcAft>
                <a:spcPts val="800"/>
              </a:spcAft>
            </a:pPr>
            <a:r>
              <a:rPr lang="ru-RU"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Хай пам'ять всіх невинно убієнних згуртує нас, живих, дасть нам силу та волю, мудрість і наснагу для зміцнення власної держави на власній землі. </a:t>
            </a:r>
            <a:endParaRPr lang="en-US" sz="16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5" name="Прямоугольник 14"/>
          <p:cNvSpPr/>
          <p:nvPr/>
        </p:nvSpPr>
        <p:spPr>
          <a:xfrm>
            <a:off x="1976581" y="4141422"/>
            <a:ext cx="9892145" cy="2057936"/>
          </a:xfrm>
          <a:prstGeom prst="rect">
            <a:avLst/>
          </a:prstGeom>
        </p:spPr>
        <p:txBody>
          <a:bodyPr wrap="square">
            <a:spAutoFit/>
          </a:bodyPr>
          <a:lstStyle/>
          <a:p>
            <a:pPr algn="just">
              <a:lnSpc>
                <a:spcPct val="107000"/>
              </a:lnSpc>
              <a:spcAft>
                <a:spcPts val="800"/>
              </a:spcAft>
            </a:pPr>
            <a:r>
              <a:rPr lang="ru-RU" sz="20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Небесна сотня – це наш біль і наша гордість, це наші сльози і наш душевний щем вдячності за все, що вони зробили для нас. Сьогодні вони дивляться на нас з небес і думають - не дайте злу перемогти, адже Україна і нині в сльозах, на її захист у війні з російським агресором стають тисячі й тисячі патріотів своєї держави, борються за її єдність та цілісність. Тому ми не маємо морального права здаватися, не маємо морального права не боротися, адже нам сам Бог велів захищати свою Батьківщину. </a:t>
            </a:r>
            <a:endParaRPr lang="en-US" sz="1600"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2869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11" name="Объект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2327" y="0"/>
            <a:ext cx="10889673" cy="6858000"/>
          </a:xfrm>
        </p:spPr>
      </p:pic>
      <p:grpSp>
        <p:nvGrpSpPr>
          <p:cNvPr id="12" name="Группа 11"/>
          <p:cNvGrpSpPr/>
          <p:nvPr/>
        </p:nvGrpSpPr>
        <p:grpSpPr>
          <a:xfrm>
            <a:off x="0" y="-17169"/>
            <a:ext cx="1506583" cy="6875169"/>
            <a:chOff x="-9276" y="-5651"/>
            <a:chExt cx="2126157" cy="6839951"/>
          </a:xfrm>
        </p:grpSpPr>
        <p:pic>
          <p:nvPicPr>
            <p:cNvPr id="13"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Рисунок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308" y="17170"/>
            <a:ext cx="4447692" cy="6858000"/>
          </a:xfrm>
          <a:prstGeom prst="rect">
            <a:avLst/>
          </a:prstGeom>
        </p:spPr>
      </p:pic>
      <p:sp>
        <p:nvSpPr>
          <p:cNvPr id="17" name="Прямоугольник 16"/>
          <p:cNvSpPr/>
          <p:nvPr/>
        </p:nvSpPr>
        <p:spPr>
          <a:xfrm>
            <a:off x="1747151" y="121198"/>
            <a:ext cx="5848860" cy="1080296"/>
          </a:xfrm>
          <a:prstGeom prst="rect">
            <a:avLst/>
          </a:prstGeom>
        </p:spPr>
        <p:txBody>
          <a:bodyPr wrap="square">
            <a:spAutoFit/>
          </a:bodyPr>
          <a:lstStyle/>
          <a:p>
            <a:pPr>
              <a:lnSpc>
                <a:spcPct val="107000"/>
              </a:lnSpc>
              <a:spcAft>
                <a:spcPts val="800"/>
              </a:spcAft>
            </a:pPr>
            <a:r>
              <a:rPr lang="ru-RU" sz="2000" b="1" dirty="0">
                <a:solidFill>
                  <a:srgbClr val="0070C0"/>
                </a:solidFill>
                <a:latin typeface="Garamond" panose="02020404030301010803" pitchFamily="18" charset="0"/>
                <a:ea typeface="Calibri" panose="020F0502020204030204" pitchFamily="34" charset="0"/>
                <a:cs typeface="Times New Roman" panose="02020603050405020304" pitchFamily="18" charset="0"/>
              </a:rPr>
              <a:t>По країні вже з’являються  вулиці, майдани, школи, названі на честь Героїв Майдану, зведені пам’ятники, відкриються музеї … </a:t>
            </a:r>
            <a:endParaRPr lang="en-US" sz="1600" b="1" dirty="0">
              <a:solidFill>
                <a:srgbClr val="0070C0"/>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8" name="Прямоугольник 17"/>
          <p:cNvSpPr/>
          <p:nvPr/>
        </p:nvSpPr>
        <p:spPr>
          <a:xfrm>
            <a:off x="1747150" y="1079853"/>
            <a:ext cx="6194842" cy="3170099"/>
          </a:xfrm>
          <a:prstGeom prst="rect">
            <a:avLst/>
          </a:prstGeom>
        </p:spPr>
        <p:txBody>
          <a:bodyPr wrap="square">
            <a:spAutoFit/>
          </a:bodyPr>
          <a:lstStyle/>
          <a:p>
            <a:r>
              <a:rPr lang="ru-RU" sz="2000" b="1" dirty="0">
                <a:solidFill>
                  <a:srgbClr val="FFFF00"/>
                </a:solidFill>
                <a:latin typeface="Garamond" panose="02020404030301010803" pitchFamily="18" charset="0"/>
                <a:ea typeface="Calibri" panose="020F0502020204030204" pitchFamily="34" charset="0"/>
              </a:rPr>
              <a:t>На знак вшанування відваги, сили духу і стійкості громадян, які віддали своє життя під час Революції гідності (листопад 2013 року – лютий 2014 року) захищаючи ідеали демократії, відстоюючи права і свободи людини та європейське майбутнє України - Президент України Петро Порошенко 11 лютого 2015 року підписав Указ «Про вшанування подвигу учасників Революції Гідності та увічнення пам’яті Героїв Небесної Сотні». 20 лютого назавжди увійде в історію України, як день жалоби і пам’яті. </a:t>
            </a:r>
            <a:endParaRPr lang="en-US" sz="2000" b="1" dirty="0">
              <a:solidFill>
                <a:srgbClr val="FFFF00"/>
              </a:solidFill>
              <a:latin typeface="Garamond" panose="02020404030301010803" pitchFamily="18" charset="0"/>
            </a:endParaRPr>
          </a:p>
        </p:txBody>
      </p:sp>
      <p:sp>
        <p:nvSpPr>
          <p:cNvPr id="19" name="Прямоугольник 18"/>
          <p:cNvSpPr/>
          <p:nvPr/>
        </p:nvSpPr>
        <p:spPr>
          <a:xfrm>
            <a:off x="1648308" y="4411844"/>
            <a:ext cx="6096000" cy="1069973"/>
          </a:xfrm>
          <a:prstGeom prst="rect">
            <a:avLst/>
          </a:prstGeom>
        </p:spPr>
        <p:txBody>
          <a:bodyPr>
            <a:spAutoFit/>
          </a:bodyPr>
          <a:lstStyle/>
          <a:p>
            <a:pPr>
              <a:lnSpc>
                <a:spcPct val="107000"/>
              </a:lnSpc>
              <a:spcAft>
                <a:spcPts val="800"/>
              </a:spcAft>
            </a:pPr>
            <a:r>
              <a:rPr lang="ru-RU" sz="2000" b="1" dirty="0">
                <a:solidFill>
                  <a:srgbClr val="0070C0"/>
                </a:solidFill>
                <a:latin typeface="Garamond" panose="02020404030301010803" pitchFamily="18" charset="0"/>
                <a:ea typeface="Calibri" panose="020F0502020204030204" pitchFamily="34" charset="0"/>
                <a:cs typeface="Times New Roman" panose="02020603050405020304" pitchFamily="18" charset="0"/>
              </a:rPr>
              <a:t>Гідність, відданість та патріотизм сьогодні засяяли новими гранями, стали своєрідним поштовхом для переосмислення глибокої суті людського буття. </a:t>
            </a:r>
            <a:endParaRPr lang="en-US" sz="1600" b="1" dirty="0">
              <a:solidFill>
                <a:srgbClr val="0070C0"/>
              </a:solidFill>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20" name="Прямоугольник 19"/>
          <p:cNvSpPr/>
          <p:nvPr/>
        </p:nvSpPr>
        <p:spPr>
          <a:xfrm>
            <a:off x="1697729" y="5481817"/>
            <a:ext cx="6096000" cy="1323439"/>
          </a:xfrm>
          <a:prstGeom prst="rect">
            <a:avLst/>
          </a:prstGeom>
        </p:spPr>
        <p:txBody>
          <a:bodyPr>
            <a:spAutoFit/>
          </a:bodyPr>
          <a:lstStyle/>
          <a:p>
            <a:r>
              <a:rPr lang="ru-RU" sz="2000" b="1" dirty="0">
                <a:solidFill>
                  <a:srgbClr val="FFFF00"/>
                </a:solidFill>
                <a:latin typeface="Garamond" panose="02020404030301010803" pitchFamily="18" charset="0"/>
                <a:ea typeface="Calibri" panose="020F0502020204030204" pitchFamily="34" charset="0"/>
              </a:rPr>
              <a:t>Ми віримо у світле, щасливе майбутнє України. Від кожного з нас залежить, в який бік хитнуться терези долі України. Тому, кладімо часточку свого серця, своєї душі, своїх умінь на бік правди і світла. </a:t>
            </a:r>
            <a:endParaRPr lang="en-US" sz="2000" b="1" dirty="0">
              <a:solidFill>
                <a:srgbClr val="FFFF00"/>
              </a:solidFill>
              <a:latin typeface="Garamond" panose="02020404030301010803" pitchFamily="18" charset="0"/>
            </a:endParaRPr>
          </a:p>
        </p:txBody>
      </p:sp>
    </p:spTree>
    <p:extLst>
      <p:ext uri="{BB962C8B-B14F-4D97-AF65-F5344CB8AC3E}">
        <p14:creationId xmlns:p14="http://schemas.microsoft.com/office/powerpoint/2010/main" val="2879670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68580" y="-1"/>
            <a:ext cx="10723420" cy="6857999"/>
          </a:xfrm>
        </p:spPr>
      </p:pic>
      <p:grpSp>
        <p:nvGrpSpPr>
          <p:cNvPr id="7" name="Группа 6"/>
          <p:cNvGrpSpPr/>
          <p:nvPr/>
        </p:nvGrpSpPr>
        <p:grpSpPr>
          <a:xfrm>
            <a:off x="0" y="0"/>
            <a:ext cx="1506583" cy="6858000"/>
            <a:chOff x="-9276" y="-5651"/>
            <a:chExt cx="2126157" cy="6839951"/>
          </a:xfrm>
        </p:grpSpPr>
        <p:pic>
          <p:nvPicPr>
            <p:cNvPr id="8"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p:cNvSpPr/>
          <p:nvPr/>
        </p:nvSpPr>
        <p:spPr>
          <a:xfrm>
            <a:off x="1653310" y="251476"/>
            <a:ext cx="5754254" cy="2068195"/>
          </a:xfrm>
          <a:prstGeom prst="rect">
            <a:avLst/>
          </a:prstGeom>
        </p:spPr>
        <p:txBody>
          <a:bodyPr wrap="square">
            <a:spAutoFit/>
          </a:bodyPr>
          <a:lstStyle/>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Небесний загін відлетів у небеса</a:t>
            </a:r>
            <a:endParaRPr lang="en-US" b="1" dirty="0">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Їх душі вже світять зорею. </a:t>
            </a:r>
            <a:endParaRPr lang="en-US" b="1" dirty="0">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У відблиску сяйва ранкова роса </a:t>
            </a:r>
            <a:endParaRPr lang="en-US" b="1" dirty="0">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Нас живить вогнем Прометея. </a:t>
            </a:r>
            <a:endParaRPr lang="en-US" b="1" dirty="0">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 </a:t>
            </a:r>
            <a:endParaRPr lang="en-US" b="1"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5864312" y="5019983"/>
            <a:ext cx="6096000" cy="1673022"/>
          </a:xfrm>
          <a:prstGeom prst="rect">
            <a:avLst/>
          </a:prstGeom>
        </p:spPr>
        <p:txBody>
          <a:bodyPr>
            <a:spAutoFit/>
          </a:bodyPr>
          <a:lstStyle/>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В ці дні хай єднає нас думка єдина. </a:t>
            </a:r>
            <a:endParaRPr lang="en-US" b="1" dirty="0">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Ми зло в нашім домі здолаємо не раз.</a:t>
            </a:r>
            <a:endParaRPr lang="en-US" b="1" dirty="0">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Все треба зробить, щоб жила Україна –</a:t>
            </a:r>
            <a:endParaRPr lang="en-US" b="1" dirty="0">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latin typeface="Garamond" panose="02020404030301010803" pitchFamily="18" charset="0"/>
                <a:ea typeface="Calibri" panose="020F0502020204030204" pitchFamily="34" charset="0"/>
                <a:cs typeface="Times New Roman" panose="02020603050405020304" pitchFamily="18" charset="0"/>
              </a:rPr>
              <a:t>Приймаймо цей заклик, як Божий наказ!</a:t>
            </a:r>
            <a:endParaRPr lang="en-US" b="1"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4630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20AD7F-B32A-5AB5-9BD8-186D02B30E54}"/>
              </a:ext>
            </a:extLst>
          </p:cNvPr>
          <p:cNvSpPr>
            <a:spLocks noGrp="1"/>
          </p:cNvSpPr>
          <p:nvPr>
            <p:ph type="title"/>
          </p:nvPr>
        </p:nvSpPr>
        <p:spPr/>
        <p:txBody>
          <a:bodyPr/>
          <a:lstStyle/>
          <a:p>
            <a:endParaRPr lang="uk-UA" dirty="0"/>
          </a:p>
        </p:txBody>
      </p:sp>
      <p:pic>
        <p:nvPicPr>
          <p:cNvPr id="6" name="Місце для вмісту 5" descr="Зображення, що містить текст, комп’ютер, знімок екрана, програмне забезпечення&#10;&#10;Вміст на основі ШІ може бути неправильним.">
            <a:extLst>
              <a:ext uri="{FF2B5EF4-FFF2-40B4-BE49-F238E27FC236}">
                <a16:creationId xmlns:a16="http://schemas.microsoft.com/office/drawing/2014/main" id="{F5A481B8-4D04-E4C1-D42F-721AE4A3948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1"/>
            <a:ext cx="12247327" cy="6988629"/>
          </a:xfrm>
          <a:prstGeom prst="rect">
            <a:avLst/>
          </a:prstGeom>
        </p:spPr>
      </p:pic>
    </p:spTree>
    <p:extLst>
      <p:ext uri="{BB962C8B-B14F-4D97-AF65-F5344CB8AC3E}">
        <p14:creationId xmlns:p14="http://schemas.microsoft.com/office/powerpoint/2010/main" val="280421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12192000" cy="6857999"/>
          </a:xfrm>
        </p:spPr>
        <p:txBody>
          <a:bodyPr/>
          <a:lstStyle/>
          <a:p>
            <a:endParaRPr lang="en-US"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964" y="-69667"/>
            <a:ext cx="10862036" cy="6927666"/>
          </a:xfrm>
          <a:prstGeom prst="rect">
            <a:avLst/>
          </a:prstGeom>
        </p:spPr>
      </p:pic>
      <p:grpSp>
        <p:nvGrpSpPr>
          <p:cNvPr id="4" name="Группа 3"/>
          <p:cNvGrpSpPr/>
          <p:nvPr/>
        </p:nvGrpSpPr>
        <p:grpSpPr>
          <a:xfrm>
            <a:off x="0" y="-69667"/>
            <a:ext cx="1506583" cy="6927667"/>
            <a:chOff x="-9276" y="-5651"/>
            <a:chExt cx="2126157" cy="6839951"/>
          </a:xfrm>
        </p:grpSpPr>
        <p:pic>
          <p:nvPicPr>
            <p:cNvPr id="5"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1889760" y="296091"/>
            <a:ext cx="7984748" cy="2050305"/>
          </a:xfrm>
          <a:prstGeom prst="rect">
            <a:avLst/>
          </a:prstGeom>
        </p:spPr>
        <p:txBody>
          <a:bodyPr wrap="square">
            <a:spAutoFit/>
          </a:bodyPr>
          <a:lstStyle/>
          <a:p>
            <a:pPr algn="just">
              <a:lnSpc>
                <a:spcPct val="107000"/>
              </a:lnSpc>
              <a:spcAft>
                <a:spcPts val="800"/>
              </a:spcAft>
            </a:pPr>
            <a:r>
              <a:rPr lang="uk-UA"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Історія будь - якого народу містить періоди, дати, які є вирішальними і доленосними в його житті. Ми повинні пам’ятати і не забувати героїчні сторінки, коли проливали кров патріоти. Адже хто не знає минулого, той не вартий майбутнього. Вірність і мужність - ось головні риси героїв. Вірність і мужність аж до смерті!  </a:t>
            </a:r>
            <a:endParaRPr lang="en-US" sz="16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15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Тиха акція _Ангели Небесної Сотні_">
            <a:hlinkClick r:id="" action="ppaction://media"/>
            <a:extLst>
              <a:ext uri="{FF2B5EF4-FFF2-40B4-BE49-F238E27FC236}">
                <a16:creationId xmlns:a16="http://schemas.microsoft.com/office/drawing/2014/main" id="{EB199941-D63A-D432-6D92-94D59CE122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7960" y="478003"/>
            <a:ext cx="10312669" cy="5800877"/>
          </a:xfrm>
          <a:prstGeom prst="rect">
            <a:avLst/>
          </a:prstGeom>
        </p:spPr>
      </p:pic>
      <p:pic>
        <p:nvPicPr>
          <p:cNvPr id="4" name="Рисунок 3">
            <a:extLst>
              <a:ext uri="{FF2B5EF4-FFF2-40B4-BE49-F238E27FC236}">
                <a16:creationId xmlns:a16="http://schemas.microsoft.com/office/drawing/2014/main" id="{10A247E0-3218-C9BD-0FD9-AAC773319E3F}"/>
              </a:ext>
            </a:extLst>
          </p:cNvPr>
          <p:cNvPicPr>
            <a:picLocks noChangeAspect="1"/>
          </p:cNvPicPr>
          <p:nvPr/>
        </p:nvPicPr>
        <p:blipFill>
          <a:blip r:embed="rId5"/>
          <a:stretch>
            <a:fillRect/>
          </a:stretch>
        </p:blipFill>
        <p:spPr>
          <a:xfrm>
            <a:off x="85343" y="0"/>
            <a:ext cx="1505713" cy="6858000"/>
          </a:xfrm>
          <a:prstGeom prst="rect">
            <a:avLst/>
          </a:prstGeom>
        </p:spPr>
      </p:pic>
    </p:spTree>
    <p:extLst>
      <p:ext uri="{BB962C8B-B14F-4D97-AF65-F5344CB8AC3E}">
        <p14:creationId xmlns:p14="http://schemas.microsoft.com/office/powerpoint/2010/main" val="315432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 y="0"/>
            <a:ext cx="12192000" cy="6867525"/>
          </a:xfrm>
        </p:spPr>
      </p:pic>
      <p:sp>
        <p:nvSpPr>
          <p:cNvPr id="3" name="Прямоугольник 2"/>
          <p:cNvSpPr/>
          <p:nvPr/>
        </p:nvSpPr>
        <p:spPr>
          <a:xfrm>
            <a:off x="1814296" y="4553883"/>
            <a:ext cx="10063415" cy="1938992"/>
          </a:xfrm>
          <a:prstGeom prst="rect">
            <a:avLst/>
          </a:prstGeom>
        </p:spPr>
        <p:txBody>
          <a:bodyPr wrap="square">
            <a:spAutoFit/>
          </a:bodyPr>
          <a:lstStyle/>
          <a:p>
            <a:pPr algn="just"/>
            <a:r>
              <a:rPr lang="ru-RU" sz="2400" b="1" dirty="0">
                <a:solidFill>
                  <a:schemeClr val="bg1"/>
                </a:solidFill>
                <a:latin typeface="Comic Sans MS" panose="030F0702030302020204" pitchFamily="66" charset="0"/>
                <a:ea typeface="Calibri" panose="020F0502020204030204" pitchFamily="34" charset="0"/>
              </a:rPr>
              <a:t>Герої Небесної Сотні назавжди змінили нашу Україну і самих українців. Саме завдяки Майдану наша держава довела всьому світові гідність, мужність і тверду волю українців до справедливості. Кожен здійснив особистий подвиг – віддав найцінніше – своє життя заради нової України. </a:t>
            </a:r>
            <a:endParaRPr lang="en-US" sz="2400" b="1" dirty="0">
              <a:solidFill>
                <a:schemeClr val="bg1"/>
              </a:solidFill>
              <a:latin typeface="Comic Sans MS" panose="030F0702030302020204" pitchFamily="66" charset="0"/>
            </a:endParaRPr>
          </a:p>
        </p:txBody>
      </p:sp>
      <p:pic>
        <p:nvPicPr>
          <p:cNvPr id="7"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455438" y="2806752"/>
            <a:ext cx="2410885" cy="1500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444838" y="444837"/>
            <a:ext cx="2389684" cy="1500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302657" y="5064857"/>
            <a:ext cx="2105325" cy="150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481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8817" y="190953"/>
            <a:ext cx="7826829" cy="1325563"/>
          </a:xfrm>
        </p:spPr>
        <p:txBody>
          <a:bodyPr/>
          <a:lstStyle/>
          <a:p>
            <a:pPr>
              <a:defRPr/>
            </a:pPr>
            <a:endParaRPr lang="ru-RU" dirty="0"/>
          </a:p>
        </p:txBody>
      </p:sp>
      <p:pic>
        <p:nvPicPr>
          <p:cNvPr id="9" name="Picture 2" descr="C:\Users\user1\Desktop\181115_mai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606" y="17169"/>
            <a:ext cx="105820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6390564" y="4885707"/>
            <a:ext cx="6096000" cy="1673022"/>
          </a:xfrm>
          <a:prstGeom prst="rect">
            <a:avLst/>
          </a:prstGeom>
        </p:spPr>
        <p:txBody>
          <a:bodyPr>
            <a:spAutoFit/>
          </a:bodyPr>
          <a:lstStyle/>
          <a:p>
            <a:pPr>
              <a:lnSpc>
                <a:spcPct val="107000"/>
              </a:lnSpc>
              <a:spcAft>
                <a:spcPts val="0"/>
              </a:spcAft>
            </a:pPr>
            <a:r>
              <a:rPr lang="ru-RU" sz="24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Небесна Сотня – то в серцях вогонь.</a:t>
            </a:r>
            <a:endParaRPr lang="uk-UA" b="1"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Він гаряче палав за Україну. </a:t>
            </a:r>
            <a:endParaRPr lang="en-US" b="1"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Віднині тихим співом заспокой </a:t>
            </a:r>
            <a:endParaRPr lang="en-US" b="1"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Ти, земле рідная, свою дитину. </a:t>
            </a:r>
            <a:endParaRPr lang="en-US"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nvGrpSpPr>
          <p:cNvPr id="10" name="Группа 9"/>
          <p:cNvGrpSpPr/>
          <p:nvPr/>
        </p:nvGrpSpPr>
        <p:grpSpPr>
          <a:xfrm>
            <a:off x="7181" y="0"/>
            <a:ext cx="1645920" cy="6875169"/>
            <a:chOff x="-9276" y="-5651"/>
            <a:chExt cx="2126157" cy="6839951"/>
          </a:xfrm>
        </p:grpSpPr>
        <p:pic>
          <p:nvPicPr>
            <p:cNvPr id="11"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741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user1\Desktop\C1OkVwjWEAA-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010" y="0"/>
            <a:ext cx="106880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513155" y="5233254"/>
            <a:ext cx="6096000" cy="1409617"/>
          </a:xfrm>
          <a:prstGeom prst="rect">
            <a:avLst/>
          </a:prstGeom>
        </p:spPr>
        <p:txBody>
          <a:bodyPr>
            <a:spAutoFit/>
          </a:bodyPr>
          <a:lstStyle/>
          <a:p>
            <a:pPr>
              <a:lnSpc>
                <a:spcPct val="107000"/>
              </a:lnSpc>
              <a:spcAft>
                <a:spcPts val="0"/>
              </a:spcAft>
            </a:pPr>
            <a:r>
              <a:rPr lang="ru-RU" sz="2000" b="1" dirty="0">
                <a:solidFill>
                  <a:srgbClr val="FFFF00"/>
                </a:solidFill>
                <a:latin typeface="Comic Sans MS" panose="030F0702030302020204" pitchFamily="66" charset="0"/>
                <a:ea typeface="Calibri" panose="020F0502020204030204" pitchFamily="34" charset="0"/>
                <a:cs typeface="Times New Roman" panose="02020603050405020304" pitchFamily="18" charset="0"/>
              </a:rPr>
              <a:t> </a:t>
            </a:r>
            <a:r>
              <a:rPr lang="ru-RU"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Іх в мирі, Господи, прийми до себе </a:t>
            </a:r>
            <a:endParaRPr lang="en-US" sz="16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І шлях високий Боже, освяти. </a:t>
            </a:r>
            <a:endParaRPr lang="en-US" sz="16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За чисті душі, що злетіли в небо, </a:t>
            </a:r>
            <a:endParaRPr lang="en-US" sz="16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0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Небесній Сотні шана й молитви</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chemeClr val="bg1"/>
              </a:solidFill>
            </a:endParaRPr>
          </a:p>
        </p:txBody>
      </p:sp>
      <p:grpSp>
        <p:nvGrpSpPr>
          <p:cNvPr id="9" name="Группа 8"/>
          <p:cNvGrpSpPr/>
          <p:nvPr/>
        </p:nvGrpSpPr>
        <p:grpSpPr>
          <a:xfrm>
            <a:off x="0" y="-17169"/>
            <a:ext cx="1506583" cy="6875169"/>
            <a:chOff x="-9276" y="-5651"/>
            <a:chExt cx="2126157" cy="6839951"/>
          </a:xfrm>
        </p:grpSpPr>
        <p:pic>
          <p:nvPicPr>
            <p:cNvPr id="10"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587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10" name="Picture 4" descr="http://novakraina.org/wp-content/uploads/2016/11/Statya-Valer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0340" y="0"/>
            <a:ext cx="106516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Группа 4"/>
          <p:cNvGrpSpPr/>
          <p:nvPr/>
        </p:nvGrpSpPr>
        <p:grpSpPr>
          <a:xfrm>
            <a:off x="0" y="1"/>
            <a:ext cx="1645920" cy="6875169"/>
            <a:chOff x="-9276" y="-5651"/>
            <a:chExt cx="2126157" cy="6839951"/>
          </a:xfrm>
        </p:grpSpPr>
        <p:pic>
          <p:nvPicPr>
            <p:cNvPr id="6"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1775868" y="321490"/>
            <a:ext cx="6499914" cy="1673022"/>
          </a:xfrm>
          <a:prstGeom prst="rect">
            <a:avLst/>
          </a:prstGeom>
        </p:spPr>
        <p:txBody>
          <a:bodyPr wrap="square">
            <a:spAutoFit/>
          </a:bodyPr>
          <a:lstStyle/>
          <a:p>
            <a:pPr>
              <a:lnSpc>
                <a:spcPct val="107000"/>
              </a:lnSpc>
              <a:spcAft>
                <a:spcPts val="0"/>
              </a:spcAft>
            </a:pPr>
            <a:r>
              <a:rPr lang="ru-RU" sz="2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Для чого люди вийшли на Майдан? </a:t>
            </a:r>
            <a:endParaRPr lang="en-US"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Що їхні сонні душі розбудило? </a:t>
            </a:r>
            <a:endParaRPr lang="en-US"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Розвіявся густий - густий туман,</a:t>
            </a:r>
            <a:endParaRPr lang="en-US"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0"/>
              </a:spcAft>
            </a:pPr>
            <a:r>
              <a:rPr lang="ru-RU" sz="24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Що прикривав всю правду так грайливо…</a:t>
            </a:r>
            <a:endParaRPr lang="en-US"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271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2208" y="0"/>
            <a:ext cx="12217400" cy="6872287"/>
          </a:xfrm>
        </p:spPr>
      </p:pic>
      <p:grpSp>
        <p:nvGrpSpPr>
          <p:cNvPr id="6" name="Группа 5"/>
          <p:cNvGrpSpPr/>
          <p:nvPr/>
        </p:nvGrpSpPr>
        <p:grpSpPr>
          <a:xfrm>
            <a:off x="0" y="-17169"/>
            <a:ext cx="1506583" cy="6875169"/>
            <a:chOff x="-9276" y="-5651"/>
            <a:chExt cx="2126157" cy="6839951"/>
          </a:xfrm>
        </p:grpSpPr>
        <p:pic>
          <p:nvPicPr>
            <p:cNvPr id="7"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Прямоугольник 9"/>
          <p:cNvSpPr/>
          <p:nvPr/>
        </p:nvSpPr>
        <p:spPr>
          <a:xfrm>
            <a:off x="1647239" y="4542717"/>
            <a:ext cx="10353172" cy="2055819"/>
          </a:xfrm>
          <a:prstGeom prst="rect">
            <a:avLst/>
          </a:prstGeom>
        </p:spPr>
        <p:txBody>
          <a:bodyPr wrap="square">
            <a:spAutoFit/>
          </a:bodyPr>
          <a:lstStyle/>
          <a:p>
            <a:pPr algn="just">
              <a:lnSpc>
                <a:spcPct val="107000"/>
              </a:lnSpc>
              <a:spcAft>
                <a:spcPts val="800"/>
              </a:spcAft>
            </a:pPr>
            <a:r>
              <a:rPr lang="ru-RU" sz="2400"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Шоковані замахом на основоположні права і свободи людини та побиття мирних студентів, сотні тисяч українців вийшли на Майдан Незалежності, наголошуючи на права людини та принципи демократії, вимагаючи покарання винних у побитті студентів та відставки злочинної влади.</a:t>
            </a:r>
            <a:endParaRPr lang="en-US" b="1" dirty="0">
              <a:solidFill>
                <a:schemeClr val="bg1"/>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2536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dirty="0"/>
          </a:p>
        </p:txBody>
      </p:sp>
      <p:pic>
        <p:nvPicPr>
          <p:cNvPr id="4" name="Picture 2" descr="C:\Users\школа\Desktop\fullsize.jpg"/>
          <p:cNvPicPr>
            <a:picLocks noGrp="1" noChangeAspect="1" noChangeArrowheads="1"/>
          </p:cNvPicPr>
          <p:nvPr>
            <p:ph idx="1"/>
          </p:nvPr>
        </p:nvPicPr>
        <p:blipFill>
          <a:blip r:embed="rId2"/>
          <a:srcRect/>
          <a:stretch>
            <a:fillRect/>
          </a:stretch>
        </p:blipFill>
        <p:spPr bwMode="auto">
          <a:xfrm>
            <a:off x="1745673" y="-21606"/>
            <a:ext cx="10446327" cy="6879605"/>
          </a:xfrm>
          <a:prstGeom prst="rect">
            <a:avLst/>
          </a:prstGeom>
          <a:noFill/>
        </p:spPr>
      </p:pic>
      <p:grpSp>
        <p:nvGrpSpPr>
          <p:cNvPr id="5" name="Группа 4"/>
          <p:cNvGrpSpPr/>
          <p:nvPr/>
        </p:nvGrpSpPr>
        <p:grpSpPr>
          <a:xfrm>
            <a:off x="0" y="-17169"/>
            <a:ext cx="1653309" cy="6875169"/>
            <a:chOff x="-9276" y="-5651"/>
            <a:chExt cx="2126157" cy="6839951"/>
          </a:xfrm>
        </p:grpSpPr>
        <p:pic>
          <p:nvPicPr>
            <p:cNvPr id="6"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124630"/>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0666" b="2750"/>
            <a:stretch/>
          </p:blipFill>
          <p:spPr bwMode="auto">
            <a:xfrm rot="5400000">
              <a:off x="-139557" y="2502073"/>
              <a:ext cx="2377443" cy="2116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ТОЛЯ\Desktop\5555555555\201015-f0067-54343163--u3b3f2.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5" r="37730" b="2750"/>
            <a:stretch/>
          </p:blipFill>
          <p:spPr bwMode="auto">
            <a:xfrm rot="5400000">
              <a:off x="-9175" y="4708244"/>
              <a:ext cx="2135231" cy="211688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Прямоугольник 2"/>
          <p:cNvSpPr/>
          <p:nvPr/>
        </p:nvSpPr>
        <p:spPr>
          <a:xfrm>
            <a:off x="1752888" y="110836"/>
            <a:ext cx="5750848" cy="4439229"/>
          </a:xfrm>
          <a:prstGeom prst="rect">
            <a:avLst/>
          </a:prstGeom>
        </p:spPr>
        <p:txBody>
          <a:bodyPr wrap="square">
            <a:spAutoFit/>
          </a:bodyPr>
          <a:lstStyle/>
          <a:p>
            <a:pPr>
              <a:lnSpc>
                <a:spcPct val="107000"/>
              </a:lnSpc>
              <a:spcAft>
                <a:spcPts val="0"/>
              </a:spcAft>
            </a:pPr>
            <a:r>
              <a:rPr lang="en-US" sz="2400" b="1" dirty="0">
                <a:latin typeface="Garamond" panose="02020404030301010803" pitchFamily="18" charset="0"/>
                <a:ea typeface="Calibri" panose="020F0502020204030204" pitchFamily="34" charset="0"/>
                <a:cs typeface="Times New Roman" panose="02020603050405020304" pitchFamily="18" charset="0"/>
              </a:rPr>
              <a:t> </a:t>
            </a:r>
            <a:r>
              <a:rPr lang="ru-RU" sz="2400" b="1" dirty="0">
                <a:solidFill>
                  <a:srgbClr val="0070C0"/>
                </a:solidFill>
                <a:latin typeface="Garamond" panose="02020404030301010803" pitchFamily="18" charset="0"/>
                <a:ea typeface="Calibri" panose="020F0502020204030204" pitchFamily="34" charset="0"/>
                <a:cs typeface="Times New Roman" panose="02020603050405020304" pitchFamily="18" charset="0"/>
              </a:rPr>
              <a:t>Летіли легко, хоч Майдан ридав…                                                                                                                                                      </a:t>
            </a:r>
            <a:endParaRPr lang="en-US" b="1" dirty="0">
              <a:solidFill>
                <a:srgbClr val="0070C0"/>
              </a:solidFill>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solidFill>
                  <a:srgbClr val="0070C0"/>
                </a:solidFill>
                <a:latin typeface="Garamond" panose="02020404030301010803" pitchFamily="18" charset="0"/>
                <a:ea typeface="Calibri" panose="020F0502020204030204" pitchFamily="34" charset="0"/>
                <a:cs typeface="Times New Roman" panose="02020603050405020304" pitchFamily="18" charset="0"/>
              </a:rPr>
              <a:t> І з кров´ю перемішана сльоза….                                                                                                                                     А батько сина ще не відпускав.                                                                                            Й заплакав Бог, побачивши загін:                                                                                                                                 </a:t>
            </a:r>
            <a:endParaRPr lang="en-US" b="1" dirty="0">
              <a:solidFill>
                <a:srgbClr val="0070C0"/>
              </a:solidFill>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solidFill>
                  <a:srgbClr val="0070C0"/>
                </a:solidFill>
                <a:latin typeface="Garamond" panose="02020404030301010803" pitchFamily="18" charset="0"/>
                <a:ea typeface="Calibri" panose="020F0502020204030204" pitchFamily="34" charset="0"/>
                <a:cs typeface="Times New Roman" panose="02020603050405020304" pitchFamily="18" charset="0"/>
              </a:rPr>
              <a:t>Спереду – сотник, молодий, вродливий                                                                                                       І юний хлопчик в касці голубій,                                                                                                                  І вчитель літній-сивий-сивий..                                                                                                                         </a:t>
            </a:r>
            <a:r>
              <a:rPr lang="ru-RU" sz="2400" b="1" dirty="0">
                <a:solidFill>
                  <a:srgbClr val="FFFF00"/>
                </a:solidFill>
                <a:latin typeface="Garamond" panose="02020404030301010803" pitchFamily="18" charset="0"/>
                <a:ea typeface="Calibri" panose="020F0502020204030204" pitchFamily="34" charset="0"/>
                <a:cs typeface="Times New Roman" panose="02020603050405020304" pitchFamily="18" charset="0"/>
              </a:rPr>
              <a:t>І рани їхні вже не їм болять..                                                                                                                     Жовто-блакитний стяг покрив їм тіло..                                                                                                                  Як крила ангела, злітаючи назад,                                                                                                                     Небесна сотня в вирій полетіла… </a:t>
            </a:r>
            <a:endParaRPr lang="en-US" b="1" dirty="0">
              <a:solidFill>
                <a:srgbClr val="FFFF00"/>
              </a:solidFill>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465654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845</Words>
  <Application>Microsoft Office PowerPoint</Application>
  <PresentationFormat>Широкоэкранный</PresentationFormat>
  <Paragraphs>48</Paragraphs>
  <Slides>16</Slides>
  <Notes>1</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16</vt:i4>
      </vt:variant>
    </vt:vector>
  </HeadingPairs>
  <TitlesOfParts>
    <vt:vector size="24" baseType="lpstr">
      <vt:lpstr>Arial</vt:lpstr>
      <vt:lpstr>Calibri</vt:lpstr>
      <vt:lpstr>Calibri Light</vt:lpstr>
      <vt:lpstr>Cambria</vt:lpstr>
      <vt:lpstr>Comic Sans MS</vt:lpstr>
      <vt:lpstr>Garamond</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АНАТОЛИЙ</dc:creator>
  <cp:lastModifiedBy>Вікторія</cp:lastModifiedBy>
  <cp:revision>50</cp:revision>
  <dcterms:created xsi:type="dcterms:W3CDTF">2021-02-09T13:21:46Z</dcterms:created>
  <dcterms:modified xsi:type="dcterms:W3CDTF">2026-03-04T19:13:35Z</dcterms:modified>
</cp:coreProperties>
</file>