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395" autoAdjust="0"/>
  </p:normalViewPr>
  <p:slideViewPr>
    <p:cSldViewPr snapToGrid="0">
      <p:cViewPr varScale="1">
        <p:scale>
          <a:sx n="66" d="100"/>
          <a:sy n="66" d="100"/>
        </p:scale>
        <p:origin x="-876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2195C-B3F7-4D6F-A565-BE7780EF49AA}" type="datetimeFigureOut">
              <a:rPr lang="ru-RU" smtClean="0"/>
              <a:pPr/>
              <a:t>17.11.2025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9C11B-AD10-4D55-81F8-638488128C1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42640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2195C-B3F7-4D6F-A565-BE7780EF49AA}" type="datetimeFigureOut">
              <a:rPr lang="ru-RU" smtClean="0"/>
              <a:pPr/>
              <a:t>17.11.2025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9C11B-AD10-4D55-81F8-638488128C1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94148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2195C-B3F7-4D6F-A565-BE7780EF49AA}" type="datetimeFigureOut">
              <a:rPr lang="ru-RU" smtClean="0"/>
              <a:pPr/>
              <a:t>17.11.2025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9C11B-AD10-4D55-81F8-638488128C1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76159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2195C-B3F7-4D6F-A565-BE7780EF49AA}" type="datetimeFigureOut">
              <a:rPr lang="ru-RU" smtClean="0"/>
              <a:pPr/>
              <a:t>17.11.2025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9C11B-AD10-4D55-81F8-638488128C1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60434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2195C-B3F7-4D6F-A565-BE7780EF49AA}" type="datetimeFigureOut">
              <a:rPr lang="ru-RU" smtClean="0"/>
              <a:pPr/>
              <a:t>17.11.2025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9C11B-AD10-4D55-81F8-638488128C1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72230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2195C-B3F7-4D6F-A565-BE7780EF49AA}" type="datetimeFigureOut">
              <a:rPr lang="ru-RU" smtClean="0"/>
              <a:pPr/>
              <a:t>17.11.2025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9C11B-AD10-4D55-81F8-638488128C1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11857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2195C-B3F7-4D6F-A565-BE7780EF49AA}" type="datetimeFigureOut">
              <a:rPr lang="ru-RU" smtClean="0"/>
              <a:pPr/>
              <a:t>17.11.2025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9C11B-AD10-4D55-81F8-638488128C1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82645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2195C-B3F7-4D6F-A565-BE7780EF49AA}" type="datetimeFigureOut">
              <a:rPr lang="ru-RU" smtClean="0"/>
              <a:pPr/>
              <a:t>17.11.2025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9C11B-AD10-4D55-81F8-638488128C1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72722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2195C-B3F7-4D6F-A565-BE7780EF49AA}" type="datetimeFigureOut">
              <a:rPr lang="ru-RU" smtClean="0"/>
              <a:pPr/>
              <a:t>17.11.2025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9C11B-AD10-4D55-81F8-638488128C1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51714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2195C-B3F7-4D6F-A565-BE7780EF49AA}" type="datetimeFigureOut">
              <a:rPr lang="ru-RU" smtClean="0"/>
              <a:pPr/>
              <a:t>17.11.2025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9C11B-AD10-4D55-81F8-638488128C1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806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2195C-B3F7-4D6F-A565-BE7780EF49AA}" type="datetimeFigureOut">
              <a:rPr lang="ru-RU" smtClean="0"/>
              <a:pPr/>
              <a:t>17.11.2025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9C11B-AD10-4D55-81F8-638488128C1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43104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02195C-B3F7-4D6F-A565-BE7780EF49AA}" type="datetimeFigureOut">
              <a:rPr lang="ru-RU" smtClean="0"/>
              <a:pPr/>
              <a:t>17.11.2025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D9C11B-AD10-4D55-81F8-638488128C1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90165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 idx="4294967295"/>
          </p:nvPr>
        </p:nvSpPr>
        <p:spPr>
          <a:xfrm>
            <a:off x="742950" y="365125"/>
            <a:ext cx="9772650" cy="1325563"/>
          </a:xfrm>
        </p:spPr>
        <p:txBody>
          <a:bodyPr>
            <a:normAutofit/>
          </a:bodyPr>
          <a:lstStyle/>
          <a:p>
            <a:pPr algn="just"/>
            <a:r>
              <a:rPr lang="ru-RU" sz="3200" b="1" i="1" dirty="0" smtClean="0">
                <a:solidFill>
                  <a:srgbClr val="FF0000"/>
                </a:solidFill>
              </a:rPr>
              <a:t>                 «</a:t>
            </a:r>
            <a:r>
              <a:rPr lang="ru-RU" sz="3200" b="1" i="1" dirty="0" err="1" smtClean="0">
                <a:solidFill>
                  <a:srgbClr val="FF0000"/>
                </a:solidFill>
              </a:rPr>
              <a:t>Безпека</a:t>
            </a:r>
            <a:r>
              <a:rPr lang="ru-RU" sz="3200" b="1" i="1" dirty="0" smtClean="0">
                <a:solidFill>
                  <a:srgbClr val="FF0000"/>
                </a:solidFill>
              </a:rPr>
              <a:t> на дорогах в </a:t>
            </a:r>
            <a:r>
              <a:rPr lang="ru-RU" sz="3200" b="1" i="1" dirty="0" err="1" smtClean="0">
                <a:solidFill>
                  <a:srgbClr val="FF0000"/>
                </a:solidFill>
              </a:rPr>
              <a:t>умовах</a:t>
            </a:r>
            <a:r>
              <a:rPr lang="ru-RU" sz="3200" b="1" i="1" dirty="0" smtClean="0">
                <a:solidFill>
                  <a:srgbClr val="FF0000"/>
                </a:solidFill>
              </a:rPr>
              <a:t> </a:t>
            </a:r>
            <a:r>
              <a:rPr lang="ru-RU" sz="3200" b="1" i="1" dirty="0" err="1" smtClean="0">
                <a:solidFill>
                  <a:srgbClr val="FF0000"/>
                </a:solidFill>
              </a:rPr>
              <a:t>воєнного</a:t>
            </a:r>
            <a:r>
              <a:rPr lang="ru-RU" sz="3200" b="1" i="1" dirty="0" smtClean="0">
                <a:solidFill>
                  <a:srgbClr val="FF0000"/>
                </a:solidFill>
              </a:rPr>
              <a:t> стану»</a:t>
            </a:r>
            <a:endParaRPr lang="ru-RU" sz="3200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605188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1971676"/>
            <a:ext cx="1914525" cy="933450"/>
          </a:xfrm>
        </p:spPr>
        <p:txBody>
          <a:bodyPr>
            <a:normAutofit/>
          </a:bodyPr>
          <a:lstStyle/>
          <a:p>
            <a:r>
              <a:rPr lang="uk-UA" sz="2000" dirty="0" smtClean="0"/>
              <a:t> 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686550" y="811213"/>
            <a:ext cx="4895850" cy="221773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2000" b="1" dirty="0" smtClean="0"/>
              <a:t> </a:t>
            </a:r>
            <a:r>
              <a:rPr lang="uk-UA" sz="2000" b="1" dirty="0" smtClean="0">
                <a:solidFill>
                  <a:srgbClr val="FF0000"/>
                </a:solidFill>
              </a:rPr>
              <a:t>Діти, будьте максимально обережними!</a:t>
            </a:r>
          </a:p>
          <a:p>
            <a:pPr marL="0" indent="0" algn="just">
              <a:buNone/>
            </a:pPr>
            <a:r>
              <a:rPr lang="uk-UA" sz="2000" b="1" dirty="0" smtClean="0"/>
              <a:t>Ні в якому разі не підпалюйте суху траву, очерет, чагарники тощо. В умовах воєнного стану такі дії прирівнюються до диверсії!</a:t>
            </a:r>
            <a:endParaRPr lang="ru-RU" sz="2000" b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28588" y="811213"/>
            <a:ext cx="5372100" cy="3046412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986588" y="3614739"/>
            <a:ext cx="4895850" cy="3000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6239718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3062" y="2200275"/>
            <a:ext cx="1928814" cy="847725"/>
          </a:xfrm>
        </p:spPr>
        <p:txBody>
          <a:bodyPr>
            <a:normAutofit/>
          </a:bodyPr>
          <a:lstStyle/>
          <a:p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058025" y="879475"/>
            <a:ext cx="4495800" cy="249237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2000" b="1" dirty="0" smtClean="0"/>
              <a:t> </a:t>
            </a:r>
            <a:r>
              <a:rPr lang="uk-UA" sz="2000" b="1" dirty="0" smtClean="0">
                <a:solidFill>
                  <a:srgbClr val="FF0000"/>
                </a:solidFill>
              </a:rPr>
              <a:t>Діти, будьте максимально обережними!</a:t>
            </a:r>
          </a:p>
          <a:p>
            <a:pPr marL="0" indent="0" algn="just">
              <a:buNone/>
            </a:pPr>
            <a:r>
              <a:rPr lang="uk-UA" sz="2000" b="1" dirty="0"/>
              <a:t> </a:t>
            </a:r>
            <a:r>
              <a:rPr lang="uk-UA" sz="2000" b="1" dirty="0" smtClean="0"/>
              <a:t>Уникайте колон техніки, не стійте біля військового транспорту! Не спостерігайте за ходом військових дій,  ховайтесь одразу , як чуєте постріли чи вибухи!</a:t>
            </a:r>
          </a:p>
          <a:p>
            <a:pPr marL="0" indent="0" algn="just">
              <a:buNone/>
            </a:pPr>
            <a:endParaRPr lang="ru-RU" sz="2000" b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85788" y="400050"/>
            <a:ext cx="4872037" cy="360045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043612" y="3629026"/>
            <a:ext cx="4857750" cy="3343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3745028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uk-UA" b="1" dirty="0" smtClean="0"/>
              <a:t>   </a:t>
            </a:r>
            <a:r>
              <a:rPr lang="uk-UA" b="1" dirty="0">
                <a:solidFill>
                  <a:srgbClr val="FF0000"/>
                </a:solidFill>
              </a:rPr>
              <a:t> </a:t>
            </a:r>
            <a:r>
              <a:rPr lang="uk-UA" b="1" dirty="0" smtClean="0">
                <a:solidFill>
                  <a:srgbClr val="FF0000"/>
                </a:solidFill>
              </a:rPr>
              <a:t>  ДІТИ,                            БЕРЕЖІТЬ     СЕБЕ!!!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pPr marL="0" indent="0" algn="just">
              <a:buNone/>
            </a:pPr>
            <a:r>
              <a:rPr lang="uk-UA" b="1" dirty="0" smtClean="0"/>
              <a:t>                                                                       </a:t>
            </a:r>
            <a:endParaRPr lang="uk-UA" b="1" dirty="0">
              <a:solidFill>
                <a:srgbClr val="C00000"/>
              </a:solidFill>
            </a:endParaRPr>
          </a:p>
          <a:p>
            <a:pPr marL="0" indent="0" algn="just">
              <a:buNone/>
            </a:pPr>
            <a:r>
              <a:rPr lang="uk-UA" b="1" dirty="0" smtClean="0">
                <a:solidFill>
                  <a:srgbClr val="C00000"/>
                </a:solidFill>
              </a:rPr>
              <a:t>                          Дякую  </a:t>
            </a:r>
            <a:r>
              <a:rPr lang="uk-UA" b="1" smtClean="0">
                <a:solidFill>
                  <a:srgbClr val="C00000"/>
                </a:solidFill>
              </a:rPr>
              <a:t>за       увагу!</a:t>
            </a:r>
            <a:endParaRPr lang="uk-UA" b="1" dirty="0" smtClean="0"/>
          </a:p>
          <a:p>
            <a:endParaRPr lang="uk-UA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1543167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 l="5369" r="6592" b="15641"/>
          <a:stretch>
            <a:fillRect/>
          </a:stretch>
        </p:blipFill>
        <p:spPr bwMode="auto">
          <a:xfrm>
            <a:off x="1901371" y="326345"/>
            <a:ext cx="8636000" cy="62270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1543167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8662" y="1825625"/>
            <a:ext cx="2743201" cy="762000"/>
          </a:xfrm>
        </p:spPr>
        <p:txBody>
          <a:bodyPr>
            <a:normAutofit/>
          </a:bodyPr>
          <a:lstStyle/>
          <a:p>
            <a:pPr algn="just"/>
            <a:endParaRPr lang="ru-RU" sz="2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429250" y="617932"/>
            <a:ext cx="6215063" cy="317738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2000" b="1" dirty="0" smtClean="0"/>
              <a:t>Безпека </a:t>
            </a:r>
            <a:r>
              <a:rPr lang="uk-UA" sz="2000" b="1" dirty="0" smtClean="0"/>
              <a:t>на дорогах в умовах воєнного </a:t>
            </a:r>
            <a:r>
              <a:rPr lang="uk-UA" sz="2000" b="1" dirty="0" smtClean="0"/>
              <a:t>стану.</a:t>
            </a:r>
            <a:endParaRPr lang="uk-UA" sz="2000" b="1" dirty="0" smtClean="0"/>
          </a:p>
          <a:p>
            <a:pPr marL="0" indent="0" algn="just">
              <a:buNone/>
            </a:pPr>
            <a:r>
              <a:rPr lang="uk-UA" sz="2000" b="1" dirty="0"/>
              <a:t> </a:t>
            </a:r>
            <a:r>
              <a:rPr lang="uk-UA" sz="2000" b="1" dirty="0" smtClean="0"/>
              <a:t>Дорога як об’єкт особливої небезпеки потребує системної роботи, адже кожна дитина почуває себе у безпеці тоді, коли знає, як правильно діяти у тій чи іншій екстремальній ситуації.</a:t>
            </a:r>
          </a:p>
          <a:p>
            <a:pPr marL="0" indent="0" algn="just">
              <a:buNone/>
            </a:pPr>
            <a:r>
              <a:rPr lang="uk-UA" sz="2000" b="1" dirty="0"/>
              <a:t> </a:t>
            </a:r>
            <a:endParaRPr lang="ru-RU" sz="2000" b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71463" y="527844"/>
            <a:ext cx="4229099" cy="3357561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615113" y="3885406"/>
            <a:ext cx="4171949" cy="2605336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886450" y="3885405"/>
            <a:ext cx="5557838" cy="3174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8946794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00162" y="1543050"/>
            <a:ext cx="2243138" cy="847726"/>
          </a:xfrm>
        </p:spPr>
        <p:txBody>
          <a:bodyPr>
            <a:normAutofit/>
          </a:bodyPr>
          <a:lstStyle/>
          <a:p>
            <a:pPr algn="just"/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429251" y="954089"/>
            <a:ext cx="6024562" cy="286067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2000" b="1" dirty="0" smtClean="0"/>
              <a:t> На відміну від дорослих, діти не достатньо уважні та сконцентровані, щоб завжди бути обачними під час прогулянок. Без нагляду з боку дорослих і належного знання правил дорожнього руху ( ПДР ) діти можуть наражатися на небезпеку.</a:t>
            </a:r>
          </a:p>
          <a:p>
            <a:pPr marL="0" indent="0" algn="just">
              <a:buNone/>
            </a:pPr>
            <a:r>
              <a:rPr lang="uk-UA" sz="2000" b="1" dirty="0"/>
              <a:t> </a:t>
            </a:r>
            <a:r>
              <a:rPr lang="uk-UA" sz="2000" b="1" dirty="0" smtClean="0"/>
              <a:t>Необхідно навчити дітей ПДР, переконатися, що вони розуміють, про що саме ми їм говоримо.</a:t>
            </a:r>
            <a:endParaRPr lang="ru-RU" sz="2000" b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00063" y="700087"/>
            <a:ext cx="3943350" cy="3114675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43663" y="4029075"/>
            <a:ext cx="4429125" cy="2828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9904048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28726" y="2171700"/>
            <a:ext cx="1943100" cy="747713"/>
          </a:xfrm>
        </p:spPr>
        <p:txBody>
          <a:bodyPr>
            <a:normAutofit/>
          </a:bodyPr>
          <a:lstStyle/>
          <a:p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57924" y="719931"/>
            <a:ext cx="4924425" cy="296068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2000" b="1" dirty="0" smtClean="0"/>
              <a:t> Щороку в світі від </a:t>
            </a:r>
            <a:r>
              <a:rPr lang="uk-UA" sz="2000" b="1" dirty="0" err="1" smtClean="0"/>
              <a:t>дорожньо</a:t>
            </a:r>
            <a:r>
              <a:rPr lang="uk-UA" sz="2000" b="1" dirty="0" smtClean="0"/>
              <a:t> – транспортних пригод гине понад 250 тисяч людей. За рік в Україні гине понад 5 тисяч людей, а понад 30 тисяч – отримують травми.</a:t>
            </a:r>
          </a:p>
          <a:p>
            <a:pPr marL="0" indent="0" algn="just">
              <a:buNone/>
            </a:pPr>
            <a:r>
              <a:rPr lang="uk-UA" sz="2000" b="1" dirty="0"/>
              <a:t> </a:t>
            </a:r>
            <a:r>
              <a:rPr lang="uk-UA" sz="2000" b="1" dirty="0" smtClean="0"/>
              <a:t>Щоб упередити небезпеку для здоров’я і життя, треба дуже добре знати ці Правила і застосовувати їх.</a:t>
            </a:r>
            <a:endParaRPr lang="ru-RU" sz="2000" b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42914" y="662782"/>
            <a:ext cx="4443411" cy="3017836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696073" y="3929063"/>
            <a:ext cx="4486276" cy="2814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2965312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28713" y="1825625"/>
            <a:ext cx="2185988" cy="876300"/>
          </a:xfrm>
        </p:spPr>
        <p:txBody>
          <a:bodyPr>
            <a:normAutofit/>
          </a:bodyPr>
          <a:lstStyle/>
          <a:p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50805" y="717549"/>
            <a:ext cx="5157787" cy="309245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2000" b="1" dirty="0" smtClean="0"/>
              <a:t> Дорога і транспорт приховують в собі безліч небезпек.</a:t>
            </a:r>
          </a:p>
          <a:p>
            <a:pPr marL="0" indent="0" algn="just">
              <a:buNone/>
            </a:pPr>
            <a:r>
              <a:rPr lang="uk-UA" sz="2000" b="1" dirty="0"/>
              <a:t> </a:t>
            </a:r>
            <a:r>
              <a:rPr lang="uk-UA" sz="2000" b="1" dirty="0" smtClean="0"/>
              <a:t>Ми всі – пішоходи у випадку, коли ходимо пішки.</a:t>
            </a:r>
          </a:p>
          <a:p>
            <a:pPr marL="0" indent="0" algn="just">
              <a:buNone/>
            </a:pPr>
            <a:r>
              <a:rPr lang="uk-UA" sz="2000" b="1" dirty="0"/>
              <a:t> </a:t>
            </a:r>
            <a:r>
              <a:rPr lang="uk-UA" sz="2000" b="1" dirty="0" smtClean="0"/>
              <a:t>Для всіх пішоходів існують певні правила дорожнього руху.</a:t>
            </a:r>
          </a:p>
          <a:p>
            <a:pPr marL="0" indent="0" algn="just">
              <a:buNone/>
            </a:pPr>
            <a:r>
              <a:rPr lang="uk-UA" sz="2000" b="1" dirty="0"/>
              <a:t> </a:t>
            </a:r>
            <a:r>
              <a:rPr lang="uk-UA" sz="2000" b="1" dirty="0" smtClean="0"/>
              <a:t>Знати і дотримуватись правил дорожнього руху повинна кожна дитина.</a:t>
            </a:r>
            <a:endParaRPr lang="ru-RU" sz="2000" b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71525" y="499269"/>
            <a:ext cx="4186238" cy="3529012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886575" y="4028281"/>
            <a:ext cx="4286249" cy="2958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4609036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57325" y="2000250"/>
            <a:ext cx="2443164" cy="862013"/>
          </a:xfrm>
        </p:spPr>
        <p:txBody>
          <a:bodyPr>
            <a:normAutofit/>
          </a:bodyPr>
          <a:lstStyle/>
          <a:p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96505" y="724316"/>
            <a:ext cx="5210175" cy="341388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2000" b="1" dirty="0"/>
              <a:t> </a:t>
            </a:r>
            <a:r>
              <a:rPr lang="uk-UA" sz="2000" b="1" dirty="0" smtClean="0"/>
              <a:t>«Сьогодні» розкаже, що під час воєнного стану можна робити на дорогах, а що заборонено.</a:t>
            </a:r>
          </a:p>
          <a:p>
            <a:pPr marL="0" indent="0" algn="just">
              <a:buNone/>
            </a:pPr>
            <a:r>
              <a:rPr lang="uk-UA" sz="2000" b="1" dirty="0"/>
              <a:t> </a:t>
            </a:r>
            <a:r>
              <a:rPr lang="uk-UA" sz="2000" b="1" dirty="0" smtClean="0">
                <a:solidFill>
                  <a:srgbClr val="FF0000"/>
                </a:solidFill>
              </a:rPr>
              <a:t>Заборона</a:t>
            </a:r>
            <a:r>
              <a:rPr lang="uk-UA" sz="2000" b="1" dirty="0" smtClean="0"/>
              <a:t> використовувати </a:t>
            </a:r>
            <a:r>
              <a:rPr lang="uk-UA" sz="2000" b="1" dirty="0" err="1" smtClean="0"/>
              <a:t>відеореєстратори</a:t>
            </a:r>
            <a:r>
              <a:rPr lang="uk-UA" sz="2000" b="1" dirty="0" smtClean="0"/>
              <a:t>. Українським водіям заборонили їх використовувати, щоб уникнути розголошення інформації про переміщення та хід виконання завдань сил оборони, яка може якось допомогти противнику.</a:t>
            </a:r>
            <a:endParaRPr lang="ru-RU" sz="2000" b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8676" y="600076"/>
            <a:ext cx="4171950" cy="3328987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510072" y="4287189"/>
            <a:ext cx="2983043" cy="2570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7285602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1" y="2185988"/>
            <a:ext cx="2100262" cy="819150"/>
          </a:xfrm>
        </p:spPr>
        <p:txBody>
          <a:bodyPr>
            <a:normAutofit/>
          </a:bodyPr>
          <a:lstStyle/>
          <a:p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958011" y="696913"/>
            <a:ext cx="4652963" cy="321786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2000" b="1" dirty="0" smtClean="0"/>
              <a:t> </a:t>
            </a:r>
            <a:r>
              <a:rPr lang="uk-UA" sz="2000" b="1" dirty="0" smtClean="0">
                <a:solidFill>
                  <a:srgbClr val="FF0000"/>
                </a:solidFill>
              </a:rPr>
              <a:t>Діти, будьте максимально обережними!</a:t>
            </a:r>
          </a:p>
          <a:p>
            <a:pPr marL="0" indent="0" algn="just">
              <a:buNone/>
            </a:pPr>
            <a:r>
              <a:rPr lang="uk-UA" sz="2000" b="1" dirty="0" smtClean="0"/>
              <a:t>Не фотографуйте місцевість та не публікуйте, бо фото може бути з координатами інфраструктури, розташування ЗСУ тощо. Не розповсюджуйте інформацію, яка несе загрозу для України!</a:t>
            </a:r>
            <a:endParaRPr lang="ru-RU" sz="2000" b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14402" y="577057"/>
            <a:ext cx="3786186" cy="3337718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629525" y="4157663"/>
            <a:ext cx="3529013" cy="2900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5332748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50" y="2357437"/>
            <a:ext cx="2286000" cy="747713"/>
          </a:xfrm>
        </p:spPr>
        <p:txBody>
          <a:bodyPr>
            <a:normAutofit/>
          </a:bodyPr>
          <a:lstStyle/>
          <a:p>
            <a:r>
              <a:rPr lang="uk-UA" sz="2000" dirty="0" smtClean="0"/>
              <a:t>  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258050" y="1096963"/>
            <a:ext cx="4324349" cy="329515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2000" b="1" dirty="0"/>
              <a:t> </a:t>
            </a:r>
            <a:r>
              <a:rPr lang="uk-UA" sz="2000" b="1" dirty="0" smtClean="0">
                <a:solidFill>
                  <a:srgbClr val="FF0000"/>
                </a:solidFill>
              </a:rPr>
              <a:t>Діти, будьте максимально обережними!</a:t>
            </a:r>
          </a:p>
          <a:p>
            <a:pPr marL="0" indent="0" algn="just">
              <a:buNone/>
            </a:pPr>
            <a:r>
              <a:rPr lang="uk-UA" sz="2000" b="1" dirty="0"/>
              <a:t> </a:t>
            </a:r>
            <a:r>
              <a:rPr lang="uk-UA" sz="2000" b="1" dirty="0" smtClean="0"/>
              <a:t>Ідучи на прогулянку, не перебувайте далеко від дому!!!</a:t>
            </a:r>
          </a:p>
          <a:p>
            <a:pPr marL="0" indent="0" algn="just">
              <a:buNone/>
            </a:pPr>
            <a:r>
              <a:rPr lang="uk-UA" sz="2000" b="1" dirty="0"/>
              <a:t> </a:t>
            </a:r>
            <a:r>
              <a:rPr lang="uk-UA" sz="2000" b="1" dirty="0" smtClean="0"/>
              <a:t>Не ігноруйте сигналів, які повідомляють про «повітряну тривогу». Після отримання такого сигналу, негайно прямуйте в укриття!</a:t>
            </a:r>
            <a:endParaRPr lang="ru-RU" sz="2000" b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243013" y="900112"/>
            <a:ext cx="4300537" cy="3228975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505731" y="4542020"/>
            <a:ext cx="4572000" cy="2315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1038340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28724" y="2057400"/>
            <a:ext cx="2171701" cy="847725"/>
          </a:xfrm>
        </p:spPr>
        <p:txBody>
          <a:bodyPr>
            <a:normAutofit/>
          </a:bodyPr>
          <a:lstStyle/>
          <a:p>
            <a:pPr algn="just"/>
            <a:endParaRPr lang="ru-RU" sz="2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29412" y="643731"/>
            <a:ext cx="4710112" cy="33607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2000" b="1" dirty="0" smtClean="0"/>
              <a:t> </a:t>
            </a:r>
            <a:r>
              <a:rPr lang="uk-UA" sz="2000" b="1" dirty="0" smtClean="0">
                <a:solidFill>
                  <a:srgbClr val="FF0000"/>
                </a:solidFill>
              </a:rPr>
              <a:t>Діти, будьте максимально обережними!</a:t>
            </a:r>
          </a:p>
          <a:p>
            <a:pPr marL="0" indent="0" algn="just">
              <a:buNone/>
            </a:pPr>
            <a:r>
              <a:rPr lang="uk-UA" sz="2000" b="1" dirty="0"/>
              <a:t> </a:t>
            </a:r>
            <a:r>
              <a:rPr lang="uk-UA" sz="2000" b="1" dirty="0" smtClean="0"/>
              <a:t>Знаходячись на вулиці, не підходьте та не торкайтеся до невідомих речей! Навіть звичайні побутові предмети можуть бути заміновані, тому не беріть у руки: іграшки, коробки, телефони тощо.</a:t>
            </a:r>
          </a:p>
          <a:p>
            <a:pPr marL="0" indent="0" algn="just">
              <a:buNone/>
            </a:pPr>
            <a:r>
              <a:rPr lang="uk-UA" sz="2000" b="1" dirty="0"/>
              <a:t> </a:t>
            </a:r>
            <a:r>
              <a:rPr lang="uk-UA" sz="2000" b="1" dirty="0" smtClean="0"/>
              <a:t>Побачивши будь - які підозрілі предмети, негайно </a:t>
            </a:r>
            <a:r>
              <a:rPr lang="uk-UA" sz="2000" b="1" dirty="0" err="1" smtClean="0"/>
              <a:t>повідомте</a:t>
            </a:r>
            <a:r>
              <a:rPr lang="uk-UA" sz="2000" b="1" dirty="0" smtClean="0"/>
              <a:t> дорослих!</a:t>
            </a:r>
            <a:endParaRPr lang="ru-RU" sz="2000" b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815262" y="4400550"/>
            <a:ext cx="3400425" cy="2686049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57251" y="500063"/>
            <a:ext cx="3871912" cy="3504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84905599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465</Words>
  <Application>Microsoft Office PowerPoint</Application>
  <PresentationFormat>Произвольный</PresentationFormat>
  <Paragraphs>37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                 «Безпека на дорогах в умовах воєнного стану»</vt:lpstr>
      <vt:lpstr>Слайд 2</vt:lpstr>
      <vt:lpstr>Слайд 3</vt:lpstr>
      <vt:lpstr>Слайд 4</vt:lpstr>
      <vt:lpstr>Слайд 5</vt:lpstr>
      <vt:lpstr>Слайд 6</vt:lpstr>
      <vt:lpstr>Слайд 7</vt:lpstr>
      <vt:lpstr>  </vt:lpstr>
      <vt:lpstr>Слайд 9</vt:lpstr>
      <vt:lpstr> </vt:lpstr>
      <vt:lpstr>Слайд 11</vt:lpstr>
      <vt:lpstr>      ДІТИ,                            БЕРЕЖІТЬ     СЕБЕ!!!</vt:lpstr>
      <vt:lpstr>Слайд 13</vt:lpstr>
    </vt:vector>
  </TitlesOfParts>
  <Company>diakov.net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RePack by Diakov</dc:creator>
  <cp:lastModifiedBy>user</cp:lastModifiedBy>
  <cp:revision>24</cp:revision>
  <dcterms:created xsi:type="dcterms:W3CDTF">2023-05-09T07:46:50Z</dcterms:created>
  <dcterms:modified xsi:type="dcterms:W3CDTF">2025-11-17T08:24:58Z</dcterms:modified>
</cp:coreProperties>
</file>