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75" r:id="rId9"/>
    <p:sldId id="264" r:id="rId10"/>
    <p:sldId id="265" r:id="rId11"/>
    <p:sldId id="266" r:id="rId12"/>
    <p:sldId id="272" r:id="rId13"/>
    <p:sldId id="267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6F267F"/>
    <a:srgbClr val="2512AE"/>
    <a:srgbClr val="D60093"/>
    <a:srgbClr val="BF3C48"/>
    <a:srgbClr val="856E45"/>
    <a:srgbClr val="FECB00"/>
    <a:srgbClr val="729F11"/>
    <a:srgbClr val="111E31"/>
    <a:srgbClr val="F7E8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91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94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002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64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076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7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09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07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13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878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27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7815E-F7B8-4E93-9F6C-89F6C3C8DBB8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37FF7-5919-41BF-8DD0-96FAEA1BD99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459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7505" y="2161304"/>
            <a:ext cx="7877262" cy="2387600"/>
          </a:xfrm>
        </p:spPr>
        <p:txBody>
          <a:bodyPr>
            <a:normAutofit/>
          </a:bodyPr>
          <a:lstStyle/>
          <a:p>
            <a:r>
              <a:rPr lang="uk-UA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Пам’ятаємо минуле заради майбутнього</a:t>
            </a:r>
            <a:endParaRPr lang="en-US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436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4890782"/>
            <a:ext cx="7886700" cy="172813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b="1" dirty="0">
                <a:solidFill>
                  <a:srgbClr val="BF3C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Символом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вшанування пам’яті жертв Другої світової війни є </a:t>
            </a:r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червоний мак. 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Ця квітка – пам’ятний знак жертв усіх військових і громадянських конфліктів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339" y="205720"/>
            <a:ext cx="7620000" cy="448372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4458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5544" y="80715"/>
            <a:ext cx="78867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uk-UA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Надзвичайно важливо згадувати та вшановувати подвиг ветеранів, котрі боролися з нацизмом і перемогли його. </a:t>
            </a:r>
            <a:endParaRPr lang="en-US" b="1" dirty="0">
              <a:solidFill>
                <a:srgbClr val="CC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 не менше заслуговують на увагу та пам’ять інші, кого торкнулась війна – військовополонені, остарбайтери, підпільники, діти війни, цивільні, які постраждали від окупації і бойових дій</a:t>
            </a:r>
            <a:r>
              <a:rPr lang="en-US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b="1" dirty="0">
              <a:solidFill>
                <a:srgbClr val="CC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49520"/>
            <a:ext cx="9144000" cy="3408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4881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473042"/>
            <a:ext cx="8347570" cy="322137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b="1" dirty="0">
                <a:solidFill>
                  <a:srgbClr val="6F26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“1939–1945. Пам’ятаємо. Перемагаємо”</a:t>
            </a:r>
          </a:p>
          <a:p>
            <a:pPr marL="0" indent="0" algn="ctr">
              <a:buNone/>
            </a:pPr>
            <a:r>
              <a:rPr lang="uk-UA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 пам’ятаємо, яким страшним лихом для українців була Друга світова війна. Пам’ятаємо, що агресора зупинили спільними зусиллями Об’єднані Нації. </a:t>
            </a:r>
          </a:p>
          <a:p>
            <a:pPr marL="0" indent="0" algn="ctr">
              <a:buNone/>
            </a:pPr>
            <a:r>
              <a:rPr lang="uk-UA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забуваємо: той, на чиєму боці справедливість, хто захищає свою землю, завжди перемагає. </a:t>
            </a:r>
          </a:p>
          <a:p>
            <a:pPr marL="0" indent="0" algn="ctr">
              <a:buNone/>
            </a:pPr>
            <a:r>
              <a:rPr lang="uk-UA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Ця пам’ять робить нас сильнішими.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3330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5702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8041" y="4082264"/>
            <a:ext cx="7886700" cy="2645707"/>
          </a:xfrm>
        </p:spPr>
        <p:txBody>
          <a:bodyPr/>
          <a:lstStyle/>
          <a:p>
            <a:pPr marL="0" indent="0" algn="ctr">
              <a:buNone/>
            </a:pP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Зараз, як і в роки Другої світової війни, Україна воює з агресором. 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Ця боротьба триває щоденно і ми не маємо права програти, бо, як і багато років тому, </a:t>
            </a:r>
            <a:r>
              <a:rPr lang="uk-UA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захищаємо рідну землю, боронимо своє право вільно обирати майбутнє.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618" y="113309"/>
            <a:ext cx="7639487" cy="3921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52424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7156" y="290439"/>
            <a:ext cx="7886700" cy="2243036"/>
          </a:xfrm>
        </p:spPr>
        <p:txBody>
          <a:bodyPr/>
          <a:lstStyle/>
          <a:p>
            <a:pPr marL="0" indent="0" algn="ctr">
              <a:buNone/>
            </a:pPr>
            <a:r>
              <a:rPr lang="uk-UA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нас це війна за свободу, цивілізованість, демократію та європейські цінності.</a:t>
            </a:r>
          </a:p>
          <a:p>
            <a:pPr marL="0" indent="0" algn="ctr">
              <a:buNone/>
            </a:pPr>
            <a:r>
              <a:rPr lang="uk-UA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Міць наших збройних сил є запорукою існування держави та збереження прав людини для громадян.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469" y="2650921"/>
            <a:ext cx="7449248" cy="3942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12629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11" y="109056"/>
            <a:ext cx="8782575" cy="6618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9350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29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9237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57" y="211675"/>
            <a:ext cx="8909108" cy="6449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2814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559" y="4018327"/>
            <a:ext cx="8447713" cy="269286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vi-VN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пам'яті та примирення</a:t>
            </a:r>
            <a:r>
              <a:rPr lang="vi-VN" b="1" dirty="0">
                <a:solidFill>
                  <a:srgbClr val="C00000"/>
                </a:solidFill>
              </a:rPr>
              <a:t> </a:t>
            </a:r>
            <a:r>
              <a:rPr lang="uk-UA" i="1" dirty="0">
                <a:solidFill>
                  <a:schemeClr val="accent4">
                    <a:lumMod val="75000"/>
                  </a:schemeClr>
                </a:solidFill>
              </a:rPr>
              <a:t>(</a:t>
            </a:r>
            <a:r>
              <a:rPr lang="vi-VN" i="1" dirty="0">
                <a:solidFill>
                  <a:schemeClr val="accent4">
                    <a:lumMod val="75000"/>
                  </a:schemeClr>
                </a:solidFill>
              </a:rPr>
              <a:t>пам'яті жертв та примирення між країнами-учасниками Другої світової війни) </a:t>
            </a:r>
            <a:r>
              <a:rPr lang="vi-VN" dirty="0">
                <a:solidFill>
                  <a:srgbClr val="C00000"/>
                </a:solidFill>
              </a:rPr>
              <a:t>—</a:t>
            </a:r>
            <a:r>
              <a:rPr lang="vi-VN" dirty="0"/>
              <a:t> пам'ятний день в Україні, який відзначають</a:t>
            </a:r>
            <a:r>
              <a:rPr lang="uk-UA" dirty="0"/>
              <a:t> </a:t>
            </a:r>
            <a:r>
              <a:rPr lang="vi-VN" b="1" i="1" dirty="0">
                <a:solidFill>
                  <a:srgbClr val="7030A0"/>
                </a:solidFill>
              </a:rPr>
              <a:t>8 травня</a:t>
            </a:r>
            <a:r>
              <a:rPr lang="vi-VN" dirty="0"/>
              <a:t>, в річницю капітуляції нацистської Німеччини (цю подію прийнято розглядати як символ перемоги над нацизмом).</a:t>
            </a:r>
            <a:endParaRPr lang="uk-U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685" y="615930"/>
            <a:ext cx="3747258" cy="32513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4" t="11024" r="4237" b="4229"/>
          <a:stretch/>
        </p:blipFill>
        <p:spPr bwMode="auto">
          <a:xfrm>
            <a:off x="847287" y="615930"/>
            <a:ext cx="4370665" cy="34275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7843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8433" y="122660"/>
            <a:ext cx="78867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 день присвячений пам’яті тих понад 80 мільйонів людей, чиє життя було обірвано насиллям світового масштабу, людям усіх рас і націй, чоловікам і жінкам, воїнам і мирному населенню, малим дітям і старшим людям, – </a:t>
            </a:r>
            <a:r>
              <a:rPr lang="uk-UA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усім загиблим і усім тим, хто вижив та пройшов через усі кола пекла Другої світової війни.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007" y="3288483"/>
            <a:ext cx="7429763" cy="30223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7570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3208" y="4387443"/>
            <a:ext cx="7961676" cy="2376750"/>
          </a:xfrm>
        </p:spPr>
        <p:txBody>
          <a:bodyPr/>
          <a:lstStyle/>
          <a:p>
            <a:pPr marL="0" indent="0" algn="ctr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відомо, </a:t>
            </a: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травня 1945 року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був підписаний </a:t>
            </a:r>
            <a:r>
              <a:rPr lang="uk-UA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 воєнної капітуляції Німеччини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який набув чинності </a:t>
            </a:r>
            <a:r>
              <a:rPr lang="uk-UA" b="1" dirty="0">
                <a:solidFill>
                  <a:srgbClr val="BF3C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травня</a:t>
            </a: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цієї нагоди цього дня в багатьох містах Європи та США були проведені велелюдні святкування.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611" y="444615"/>
            <a:ext cx="6372487" cy="3615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6528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4877" y="139438"/>
            <a:ext cx="7886700" cy="2603762"/>
          </a:xfrm>
        </p:spPr>
        <p:txBody>
          <a:bodyPr/>
          <a:lstStyle/>
          <a:p>
            <a:pPr marL="0" indent="0" algn="ctr">
              <a:buNone/>
            </a:pPr>
            <a:r>
              <a:rPr lang="uk-UA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Резолюцією </a:t>
            </a:r>
            <a:r>
              <a:rPr lang="uk-UA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Генеральної Асамблеї ООН                                                 </a:t>
            </a:r>
            <a:r>
              <a:rPr lang="uk-UA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</a:t>
            </a:r>
            <a:r>
              <a:rPr lang="uk-UA" b="1" dirty="0">
                <a:solidFill>
                  <a:srgbClr val="BF3C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листопада 2004 року</a:t>
            </a:r>
            <a:r>
              <a:rPr lang="uk-UA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приуроченої до                </a:t>
            </a:r>
            <a:r>
              <a:rPr lang="uk-UA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60-ї річниці</a:t>
            </a:r>
            <a:r>
              <a:rPr lang="uk-UA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закінчення Другої світової війни в Європі, проголошено присвячений пам’яті жертв цієї війни </a:t>
            </a:r>
            <a:r>
              <a:rPr lang="uk-UA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пам’яті та примирення</a:t>
            </a:r>
            <a:r>
              <a:rPr lang="uk-UA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що відзначається </a:t>
            </a: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травня.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09" y="2692866"/>
            <a:ext cx="8114251" cy="37806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5697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650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4819" y="4043493"/>
            <a:ext cx="7886700" cy="272069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Україні День пам’яті та примирення встановлений згідно з Законом України </a:t>
            </a:r>
            <a:r>
              <a:rPr lang="uk-UA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 увічнення перемоги над нацизмом у Другій світовій війні 1939–1945 років». </a:t>
            </a:r>
          </a:p>
          <a:p>
            <a:pPr marL="0" indent="0" algn="ctr">
              <a:buNone/>
            </a:pPr>
            <a:r>
              <a:rPr lang="uk-UA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Україна розпочала нову традицію відзначення </a:t>
            </a:r>
            <a:r>
              <a:rPr lang="uk-UA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та 9 травня </a:t>
            </a:r>
            <a:r>
              <a:rPr lang="uk-UA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європейському дусі пам’яті та примирення.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73" y="168754"/>
            <a:ext cx="8584035" cy="36062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1055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4892"/>
            <a:ext cx="8347570" cy="647630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«День пам'яті та примирення»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встановлений Указом Президента України </a:t>
            </a:r>
            <a:r>
              <a:rPr lang="uk-UA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169/2015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«Про заходи з відзначення у 2015 році 70-ї річниці Перемоги над нацизмом у Європі та 70-ї річниці завершення Другої світової війни» від </a:t>
            </a:r>
            <a:r>
              <a:rPr lang="uk-UA" b="1" dirty="0">
                <a:solidFill>
                  <a:srgbClr val="BF3C4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березня 2015 року:</a:t>
            </a:r>
          </a:p>
          <a:p>
            <a:pPr marL="0" indent="0" algn="ctr">
              <a:buNone/>
            </a:pPr>
            <a:r>
              <a:rPr lang="uk-UA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«…з метою гідного вшанування подвигу Українського народу, його визначного внеску у перемогу Антигітлерівської коаліції у Другій світовій війні, висловлення поваги усім борцям проти нацизму, увічнення пам’яті про загиблих воїнів, жертв війни, воєнних злочинів, депортацій та злочинів проти людяності, скоєних у роки війни, посилення турботи про ветеранів війни, учасників українського визвольного руху цього періоду, жертв нацистських переслідувань, утвердження спадкоємності традицій воїнів — переможців нацизму та нинішніх захисників Вітчизни, консолідації суспільства навколо ідеї захисту України…установити в Україні День пам'яті та примирення, який відзначати щороку 8 травня…«</a:t>
            </a:r>
          </a:p>
          <a:p>
            <a:pPr marL="0" indent="0" algn="ctr">
              <a:buNone/>
            </a:pPr>
            <a:endParaRPr lang="uk-UA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843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263</TotalTime>
  <Words>561</Words>
  <Application>Microsoft Office PowerPoint</Application>
  <PresentationFormat>Екран (4:3)</PresentationFormat>
  <Paragraphs>21</Paragraphs>
  <Slides>16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Пам’ятаємо минуле заради майбутнього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Admin</cp:lastModifiedBy>
  <cp:revision>41</cp:revision>
  <dcterms:created xsi:type="dcterms:W3CDTF">2018-09-04T12:10:47Z</dcterms:created>
  <dcterms:modified xsi:type="dcterms:W3CDTF">2026-05-15T07:36:49Z</dcterms:modified>
</cp:coreProperties>
</file>