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0" r:id="rId4"/>
    <p:sldId id="264" r:id="rId5"/>
    <p:sldId id="259" r:id="rId6"/>
    <p:sldId id="257" r:id="rId7"/>
    <p:sldId id="261" r:id="rId8"/>
    <p:sldId id="265" r:id="rId9"/>
    <p:sldId id="266" r:id="rId10"/>
    <p:sldId id="273" r:id="rId11"/>
    <p:sldId id="267" r:id="rId12"/>
    <p:sldId id="269" r:id="rId13"/>
    <p:sldId id="270" r:id="rId14"/>
    <p:sldId id="272" r:id="rId15"/>
    <p:sldId id="274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A5002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47" d="100"/>
          <a:sy n="47" d="100"/>
        </p:scale>
        <p:origin x="54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4303800228234338E-2"/>
          <c:y val="0"/>
          <c:w val="0.93908227468617778"/>
          <c:h val="0.68092594675389495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3128462148068687"/>
          <c:y val="3.883359042063999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2838166763578241E-2"/>
          <c:y val="0.25077537813944056"/>
          <c:w val="0.83937197303872213"/>
          <c:h val="0.592504387889941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Педагоги забезпечують зворотний зв'язок?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3EE5-48EC-92C7-278445A750F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5B6C-4D34-A728-FEC25145F07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5B6C-4D34-A728-FEC25145F07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5B6C-4D34-A728-FEC25145F07D}"/>
              </c:ext>
            </c:extLst>
          </c:dPt>
          <c:dLbls>
            <c:dLbl>
              <c:idx val="2"/>
              <c:layout>
                <c:manualLayout>
                  <c:x val="-6.3091097710382821E-2"/>
                  <c:y val="9.9538256407600712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B6C-4D34-A728-FEC25145F07D}"/>
                </c:ext>
              </c:extLst>
            </c:dLbl>
            <c:dLbl>
              <c:idx val="3"/>
              <c:layout>
                <c:manualLayout>
                  <c:x val="0.27418166676741607"/>
                  <c:y val="3.840826418464961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B6C-4D34-A728-FEC25145F07D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Так, завжди</c:v>
                </c:pt>
                <c:pt idx="1">
                  <c:v>переважно так</c:v>
                </c:pt>
                <c:pt idx="2">
                  <c:v>Іноді</c:v>
                </c:pt>
                <c:pt idx="3">
                  <c:v>Ні, ніколи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125</c:v>
                </c:pt>
                <c:pt idx="1">
                  <c:v>38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E5-48EC-92C7-278445A750F4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2894974076086285"/>
          <c:y val="0.73847060006751397"/>
          <c:w val="0.22561426853412461"/>
          <c:h val="0.25879548353625687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3161437835093956E-2"/>
          <c:y val="0.21805991489332005"/>
          <c:w val="0.86659191941880054"/>
          <c:h val="0.7031030003681326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Ви задоволені організацією освітнього процесу?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2-4290-4BFA-9143-30CA7A8CF76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4290-4BFA-9143-30CA7A8CF76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4290-4BFA-9143-30CA7A8CF76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13D3-442D-A11A-C0474CA7B9D0}"/>
              </c:ext>
            </c:extLst>
          </c:dPt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290-4BFA-9143-30CA7A8CF766}"/>
                </c:ext>
              </c:extLst>
            </c:dLbl>
            <c:dLbl>
              <c:idx val="1"/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290-4BFA-9143-30CA7A8CF766}"/>
                </c:ext>
              </c:extLst>
            </c:dLbl>
            <c:dLbl>
              <c:idx val="2"/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290-4BFA-9143-30CA7A8CF766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Так, цілком.</c:v>
                </c:pt>
                <c:pt idx="1">
                  <c:v>Переважно так.</c:v>
                </c:pt>
                <c:pt idx="2">
                  <c:v>Переважно незадоволені.</c:v>
                </c:pt>
                <c:pt idx="3">
                  <c:v>Незадоволені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129</c:v>
                </c:pt>
                <c:pt idx="1">
                  <c:v>33</c:v>
                </c:pt>
                <c:pt idx="2">
                  <c:v>2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90-4BFA-9143-30CA7A8CF766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6104938501961275"/>
          <c:y val="0.73847060006751397"/>
          <c:w val="0.33895061498038714"/>
          <c:h val="0.25879548353625687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4303800228234338E-2"/>
          <c:y val="0"/>
          <c:w val="0.93908227468617778"/>
          <c:h val="0.68092594675389495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4303800228234338E-2"/>
          <c:y val="0"/>
          <c:w val="0.93908227468617778"/>
          <c:h val="0.68092594675389495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4231655951015357E-2"/>
          <c:y val="0.28532065958055153"/>
          <c:w val="0.84221310520684056"/>
          <c:h val="0.6322594677688013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Чи порушуються Ваші права учасника освітнього процесу?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8CF4-42FD-9EBD-A8E3D60DCA1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8CF4-42FD-9EBD-A8E3D60DCA1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8CF4-42FD-9EBD-A8E3D60DCA1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8CF4-42FD-9EBD-A8E3D60DCA1B}"/>
              </c:ext>
            </c:extLst>
          </c:dPt>
          <c:dLbls>
            <c:dLbl>
              <c:idx val="2"/>
              <c:layout>
                <c:manualLayout>
                  <c:x val="0.21229391139268527"/>
                  <c:y val="6.902805575672071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8CF4-42FD-9EBD-A8E3D60DCA1B}"/>
                </c:ext>
              </c:extLst>
            </c:dLbl>
            <c:dLbl>
              <c:idx val="3"/>
              <c:layout>
                <c:manualLayout>
                  <c:x val="0.10901524286525567"/>
                  <c:y val="3.920981398425972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8CF4-42FD-9EBD-A8E3D60DCA1B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Не порушуються</c:v>
                </c:pt>
                <c:pt idx="1">
                  <c:v>Інколи, але вирішується</c:v>
                </c:pt>
                <c:pt idx="2">
                  <c:v>Інколи і НЕ вирішується</c:v>
                </c:pt>
                <c:pt idx="3">
                  <c:v>Систематично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160</c:v>
                </c:pt>
                <c:pt idx="1">
                  <c:v>6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89-4538-97A1-713DA40FBE34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6.5335278429983533E-3"/>
          <c:y val="0.53620190210642515"/>
          <c:w val="0.29633545959685176"/>
          <c:h val="0.46288346311094786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4303800228234338E-2"/>
          <c:y val="0"/>
          <c:w val="0.93908227468617778"/>
          <c:h val="0.68092594675389495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Чи </a:t>
            </a:r>
            <a:r>
              <a:rPr lang="ru-RU" dirty="0" err="1"/>
              <a:t>вчасно</a:t>
            </a:r>
            <a:r>
              <a:rPr lang="ru-RU" dirty="0"/>
              <a:t> </a:t>
            </a:r>
            <a:r>
              <a:rPr lang="ru-RU" dirty="0" err="1"/>
              <a:t>розглядалися</a:t>
            </a:r>
            <a:r>
              <a:rPr lang="ru-RU" dirty="0"/>
              <a:t> </a:t>
            </a:r>
            <a:r>
              <a:rPr lang="ru-RU" dirty="0" err="1"/>
              <a:t>звернення</a:t>
            </a:r>
            <a:r>
              <a:rPr lang="ru-RU" dirty="0"/>
              <a:t> до </a:t>
            </a:r>
            <a:r>
              <a:rPr lang="ru-RU" dirty="0" err="1"/>
              <a:t>керівництва</a:t>
            </a:r>
            <a:r>
              <a:rPr lang="ru-RU" dirty="0"/>
              <a:t> </a:t>
            </a:r>
            <a:r>
              <a:rPr lang="ru-RU" dirty="0" smtClean="0"/>
              <a:t>та </a:t>
            </a:r>
            <a:r>
              <a:rPr lang="ru-RU" dirty="0" err="1"/>
              <a:t>вживалися</a:t>
            </a:r>
            <a:r>
              <a:rPr lang="ru-RU" dirty="0"/>
              <a:t> заходи </a:t>
            </a:r>
            <a:r>
              <a:rPr lang="ru-RU" dirty="0" err="1"/>
              <a:t>реагування</a:t>
            </a:r>
            <a:r>
              <a:rPr lang="ru-RU" dirty="0"/>
              <a:t>?</a:t>
            </a:r>
          </a:p>
        </c:rich>
      </c:tx>
      <c:layout>
        <c:manualLayout>
          <c:xMode val="edge"/>
          <c:yMode val="edge"/>
          <c:x val="0.1223408480280157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34100485648634155"/>
          <c:w val="0.90198364142991971"/>
          <c:h val="0.596045521994018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Чи вчасно розглядалися звернення до корівництва за вживалися заходи реагування?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440B-4B08-A367-E225D10B85E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440B-4B08-A367-E225D10B85E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440B-4B08-A367-E225D10B85E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440B-4B08-A367-E225D10B85E6}"/>
              </c:ext>
            </c:extLst>
          </c:dPt>
          <c:dPt>
            <c:idx val="4"/>
            <c:bubble3D val="0"/>
            <c:explosion val="2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440B-4B08-A367-E225D10B85E6}"/>
              </c:ext>
            </c:extLst>
          </c:dPt>
          <c:dLbls>
            <c:dLbl>
              <c:idx val="1"/>
              <c:layout>
                <c:manualLayout>
                  <c:x val="-3.7089287178604984E-2"/>
                  <c:y val="-7.975062245253604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40B-4B08-A367-E225D10B85E6}"/>
                </c:ext>
              </c:extLst>
            </c:dLbl>
            <c:dLbl>
              <c:idx val="2"/>
              <c:layout>
                <c:manualLayout>
                  <c:x val="-5.8124858305584007E-3"/>
                  <c:y val="0.16994493408159816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40B-4B08-A367-E225D10B85E6}"/>
                </c:ext>
              </c:extLst>
            </c:dLbl>
            <c:dLbl>
              <c:idx val="3"/>
              <c:layout>
                <c:manualLayout>
                  <c:x val="-6.9114717407068565E-2"/>
                  <c:y val="0.32566241889333886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40B-4B08-A367-E225D10B85E6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Вчасно, заходами реагування задоволені</c:v>
                </c:pt>
                <c:pt idx="1">
                  <c:v>Вчасно, переважно задоволоені</c:v>
                </c:pt>
                <c:pt idx="2">
                  <c:v>вчасно, заходами НЕ задоволені</c:v>
                </c:pt>
                <c:pt idx="3">
                  <c:v>Звернення не розглядались, заходи не вживались</c:v>
                </c:pt>
                <c:pt idx="4">
                  <c:v>Ми не звертались до керівництва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66</c:v>
                </c:pt>
                <c:pt idx="1">
                  <c:v>44</c:v>
                </c:pt>
                <c:pt idx="2">
                  <c:v>0</c:v>
                </c:pt>
                <c:pt idx="3">
                  <c:v>0</c:v>
                </c:pt>
                <c:pt idx="4">
                  <c:v>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71-4C3A-98A3-A56C3F6EC6AD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005516635929363"/>
          <c:y val="0.20997729326540795"/>
          <c:w val="0.28719629158580373"/>
          <c:h val="0.72769553775098972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В </a:t>
            </a:r>
            <a:r>
              <a:rPr lang="ru-RU" dirty="0" err="1"/>
              <a:t>якому</a:t>
            </a:r>
            <a:r>
              <a:rPr lang="ru-RU" dirty="0"/>
              <a:t> </a:t>
            </a:r>
            <a:r>
              <a:rPr lang="ru-RU" dirty="0" err="1"/>
              <a:t>настрої</a:t>
            </a:r>
            <a:r>
              <a:rPr lang="ru-RU" dirty="0"/>
              <a:t> ваша </a:t>
            </a:r>
            <a:r>
              <a:rPr lang="ru-RU" dirty="0" err="1"/>
              <a:t>дитина</a:t>
            </a:r>
            <a:r>
              <a:rPr lang="ru-RU" dirty="0"/>
              <a:t> </a:t>
            </a:r>
            <a:r>
              <a:rPr lang="ru-RU" dirty="0" err="1"/>
              <a:t>йде</a:t>
            </a:r>
            <a:r>
              <a:rPr lang="ru-RU" dirty="0"/>
              <a:t> до </a:t>
            </a:r>
            <a:r>
              <a:rPr lang="ru-RU" dirty="0" err="1" smtClean="0"/>
              <a:t>школи</a:t>
            </a:r>
            <a:r>
              <a:rPr lang="ru-RU" dirty="0" smtClean="0"/>
              <a:t>?</a:t>
            </a:r>
            <a:endParaRPr lang="ru-RU" dirty="0"/>
          </a:p>
        </c:rich>
      </c:tx>
      <c:layout>
        <c:manualLayout>
          <c:xMode val="edge"/>
          <c:yMode val="edge"/>
          <c:x val="9.9668116083583363E-2"/>
          <c:y val="1.73841070934001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2389381178456964E-2"/>
          <c:y val="0.12989181012630893"/>
          <c:w val="0.96592920175924335"/>
          <c:h val="0.7905381934625387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 якому настрої ваша дитина йде до садочку?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0FF6-430D-8DD1-139AC66AC2F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4-0FF6-430D-8DD1-139AC66AC2F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0FF6-430D-8DD1-139AC66AC2F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2-0FF6-430D-8DD1-139AC66AC2F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230D-4CD8-AF4E-80B9299F1E6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B-230D-4CD8-AF4E-80B9299F1E64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D-230D-4CD8-AF4E-80B9299F1E64}"/>
              </c:ext>
            </c:extLst>
          </c:dPt>
          <c:dLbls>
            <c:dLbl>
              <c:idx val="0"/>
              <c:layout/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FF6-430D-8DD1-139AC66AC2FB}"/>
                </c:ext>
              </c:extLst>
            </c:dLbl>
            <c:dLbl>
              <c:idx val="1"/>
              <c:layout/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0FF6-430D-8DD1-139AC66AC2FB}"/>
                </c:ext>
              </c:extLst>
            </c:dLbl>
            <c:dLbl>
              <c:idx val="2"/>
              <c:layout/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FF6-430D-8DD1-139AC66AC2FB}"/>
                </c:ext>
              </c:extLst>
            </c:dLbl>
            <c:dLbl>
              <c:idx val="3"/>
              <c:layout/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0FF6-430D-8DD1-139AC66AC2FB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Лист1!$A$2:$A$8</c:f>
              <c:strCache>
                <c:ptCount val="7"/>
                <c:pt idx="0">
                  <c:v>З радістю</c:v>
                </c:pt>
                <c:pt idx="1">
                  <c:v>Охоче</c:v>
                </c:pt>
                <c:pt idx="2">
                  <c:v>Не проявляє емоцій</c:v>
                </c:pt>
                <c:pt idx="3">
                  <c:v>Неохоче</c:v>
                </c:pt>
                <c:pt idx="4">
                  <c:v>Пригніченому</c:v>
                </c:pt>
                <c:pt idx="5">
                  <c:v>Відмовляється</c:v>
                </c:pt>
                <c:pt idx="6">
                  <c:v>Складно сказати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71</c:v>
                </c:pt>
                <c:pt idx="1">
                  <c:v>49</c:v>
                </c:pt>
                <c:pt idx="2">
                  <c:v>36</c:v>
                </c:pt>
                <c:pt idx="3">
                  <c:v>6</c:v>
                </c:pt>
                <c:pt idx="6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F6-430D-8DD1-139AC66AC2FB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8765322122743966"/>
          <c:y val="0.58324432153388972"/>
          <c:w val="0.31234677877256045"/>
          <c:h val="0.41503848458038828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З </a:t>
            </a:r>
            <a:r>
              <a:rPr lang="ru-RU" dirty="0" err="1"/>
              <a:t>чим</a:t>
            </a:r>
            <a:r>
              <a:rPr lang="ru-RU" dirty="0"/>
              <a:t> </a:t>
            </a:r>
            <a:r>
              <a:rPr lang="ru-RU" dirty="0" err="1"/>
              <a:t>пов'язуєте</a:t>
            </a:r>
            <a:r>
              <a:rPr lang="ru-RU" dirty="0"/>
              <a:t> </a:t>
            </a:r>
            <a:r>
              <a:rPr lang="ru-RU" dirty="0" err="1"/>
              <a:t>небажання</a:t>
            </a:r>
            <a:r>
              <a:rPr lang="ru-RU" dirty="0"/>
              <a:t> </a:t>
            </a:r>
            <a:r>
              <a:rPr lang="ru-RU" dirty="0" err="1"/>
              <a:t>дитини</a:t>
            </a:r>
            <a:r>
              <a:rPr lang="ru-RU" dirty="0"/>
              <a:t> </a:t>
            </a:r>
            <a:r>
              <a:rPr lang="ru-RU" dirty="0" err="1"/>
              <a:t>йти</a:t>
            </a:r>
            <a:r>
              <a:rPr lang="ru-RU" dirty="0"/>
              <a:t> до </a:t>
            </a:r>
            <a:r>
              <a:rPr lang="ru-RU" dirty="0" err="1" smtClean="0"/>
              <a:t>школи</a:t>
            </a:r>
            <a:r>
              <a:rPr lang="ru-RU" dirty="0" smtClean="0"/>
              <a:t> (44 </a:t>
            </a:r>
            <a:r>
              <a:rPr lang="ru-RU" dirty="0" err="1" smtClean="0"/>
              <a:t>учні</a:t>
            </a:r>
            <a:r>
              <a:rPr lang="ru-RU" dirty="0" smtClean="0"/>
              <a:t>)</a:t>
            </a:r>
            <a:endParaRPr lang="ru-RU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4151373156692021E-2"/>
          <c:y val="0.18723235773829872"/>
          <c:w val="0.95584862684330796"/>
          <c:h val="0.5343052798524017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З чим пов'язуєте небажання дитини йти до садочку?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628B-497A-B220-F70E910A11C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628B-497A-B220-F70E910A11C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628B-497A-B220-F70E910A11C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628B-497A-B220-F70E910A11C9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Упереджене ставлення з боку педагогів</c:v>
                </c:pt>
                <c:pt idx="1">
                  <c:v>Взаємини з дітьми</c:v>
                </c:pt>
                <c:pt idx="2">
                  <c:v>Упереджене ставлення адміністрації</c:v>
                </c:pt>
                <c:pt idx="3">
                  <c:v>Інше (поганий сон, важке пробудження ті)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</c:v>
                </c:pt>
                <c:pt idx="1">
                  <c:v>4</c:v>
                </c:pt>
                <c:pt idx="2">
                  <c:v>0</c:v>
                </c:pt>
                <c:pt idx="3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63-498C-A049-1F354C0CCAA1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5975889083474404"/>
          <c:y val="0.59416163204370032"/>
          <c:w val="0.34024110916525591"/>
          <c:h val="0.40479326828970041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4303800228234338E-2"/>
          <c:y val="0"/>
          <c:w val="0.93908227468617778"/>
          <c:h val="0.68092594675389495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Вам завжди вдається поспілкуватись з керівництвом закладу?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DA92-4926-BE2E-3A372339A61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DA92-4926-BE2E-3A372339A61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DA92-4926-BE2E-3A372339A61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DA92-4926-BE2E-3A372339A61F}"/>
              </c:ext>
            </c:extLst>
          </c:dPt>
          <c:dLbls>
            <c:dLbl>
              <c:idx val="3"/>
              <c:layout>
                <c:manualLayout>
                  <c:x val="0.39037761186139808"/>
                  <c:y val="5.478401724853540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DA92-4926-BE2E-3A372339A61F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Так</c:v>
                </c:pt>
                <c:pt idx="1">
                  <c:v>Переважно так</c:v>
                </c:pt>
                <c:pt idx="2">
                  <c:v>Іноді</c:v>
                </c:pt>
                <c:pt idx="3">
                  <c:v>Ні, ніколи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119</c:v>
                </c:pt>
                <c:pt idx="1">
                  <c:v>44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B1-4B82-8763-F9EAAEE7FD02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6011232036367316"/>
          <c:y val="0.7164711628369087"/>
          <c:w val="0.20556869446493206"/>
          <c:h val="0.24131978781032926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err="1" smtClean="0"/>
              <a:t>Учителі</a:t>
            </a:r>
            <a:r>
              <a:rPr lang="ru-RU" dirty="0" smtClean="0"/>
              <a:t> </a:t>
            </a:r>
            <a:r>
              <a:rPr lang="ru-RU" dirty="0"/>
              <a:t>справедливо </a:t>
            </a:r>
            <a:r>
              <a:rPr lang="ru-RU" dirty="0" err="1"/>
              <a:t>оцінюють</a:t>
            </a:r>
            <a:r>
              <a:rPr lang="ru-RU" dirty="0"/>
              <a:t> </a:t>
            </a:r>
            <a:r>
              <a:rPr lang="ru-RU" dirty="0" err="1"/>
              <a:t>навчальні</a:t>
            </a:r>
            <a:r>
              <a:rPr lang="ru-RU" dirty="0"/>
              <a:t> </a:t>
            </a:r>
            <a:r>
              <a:rPr lang="ru-RU" dirty="0" err="1"/>
              <a:t>досягнення</a:t>
            </a:r>
            <a:r>
              <a:rPr lang="ru-RU" dirty="0"/>
              <a:t> </a:t>
            </a:r>
            <a:r>
              <a:rPr lang="ru-RU" dirty="0" err="1"/>
              <a:t>дитини</a:t>
            </a:r>
            <a:r>
              <a:rPr lang="ru-RU" dirty="0"/>
              <a:t>?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1874999999999999E-2"/>
          <c:y val="0.16045311512960658"/>
          <c:w val="0.96562499999999996"/>
          <c:h val="0.7587720374771138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Педагоги справедливо оцінюють навчальні досягнення дитини?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B5AD-4B7B-83DF-488F42124C2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4-B5AD-4B7B-83DF-488F42124C2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D6A2-4970-8EDB-3162294D728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D6A2-4970-8EDB-3162294D7281}"/>
              </c:ext>
            </c:extLst>
          </c:dPt>
          <c:dLbls>
            <c:dLbl>
              <c:idx val="2"/>
              <c:layout>
                <c:manualLayout>
                  <c:x val="0.38155625989274106"/>
                  <c:y val="-2.474323582748122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D6A2-4970-8EDB-3162294D7281}"/>
                </c:ext>
              </c:extLst>
            </c:dLbl>
            <c:dLbl>
              <c:idx val="3"/>
              <c:layout>
                <c:manualLayout>
                  <c:x val="0.37868740734114509"/>
                  <c:y val="0.1036576533412073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D6A2-4970-8EDB-3162294D7281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Так, завжди</c:v>
                </c:pt>
                <c:pt idx="1">
                  <c:v>Переважно так</c:v>
                </c:pt>
                <c:pt idx="2">
                  <c:v>Іноді</c:v>
                </c:pt>
                <c:pt idx="3">
                  <c:v>Ні, ніколи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118</c:v>
                </c:pt>
                <c:pt idx="1">
                  <c:v>42</c:v>
                </c:pt>
                <c:pt idx="2">
                  <c:v>4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AD-4B7B-83DF-488F42124C26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2505188218187311"/>
          <c:y val="0.75605709027532086"/>
          <c:w val="0.27494811781812695"/>
          <c:h val="0.24131978781032926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4303800228234338E-2"/>
          <c:y val="0"/>
          <c:w val="0.93908227468617778"/>
          <c:h val="0.68092594675389495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Ви отримуєте інформацію про </a:t>
            </a:r>
            <a:r>
              <a:rPr lang="ru-RU" dirty="0" err="1" smtClean="0"/>
              <a:t>критерії</a:t>
            </a:r>
            <a:r>
              <a:rPr lang="ru-RU" dirty="0" smtClean="0"/>
              <a:t>, правила, </a:t>
            </a:r>
            <a:r>
              <a:rPr lang="ru-RU" dirty="0" err="1" smtClean="0"/>
              <a:t>процедури</a:t>
            </a:r>
            <a:r>
              <a:rPr lang="ru-RU" dirty="0" smtClean="0"/>
              <a:t> </a:t>
            </a:r>
            <a:r>
              <a:rPr lang="ru-RU" dirty="0" err="1" smtClean="0"/>
              <a:t>оцінювання</a:t>
            </a:r>
            <a:r>
              <a:rPr lang="ru-RU" dirty="0" smtClean="0"/>
              <a:t> </a:t>
            </a:r>
            <a:r>
              <a:rPr lang="ru-RU" dirty="0" err="1" smtClean="0"/>
              <a:t>досягнень</a:t>
            </a:r>
            <a:r>
              <a:rPr lang="ru-RU" dirty="0" smtClean="0"/>
              <a:t> учнів?</a:t>
            </a:r>
            <a:endParaRPr lang="ru-RU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Вам завжди вдається поспілкуватись з керівництвом закладу?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DA92-4926-BE2E-3A372339A61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DA92-4926-BE2E-3A372339A61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DA92-4926-BE2E-3A372339A61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DA92-4926-BE2E-3A372339A61F}"/>
              </c:ext>
            </c:extLst>
          </c:dPt>
          <c:dLbls>
            <c:dLbl>
              <c:idx val="3"/>
              <c:layout>
                <c:manualLayout>
                  <c:x val="0.39037761186139808"/>
                  <c:y val="5.478401724853540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DA92-4926-BE2E-3A372339A61F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Так</c:v>
                </c:pt>
                <c:pt idx="1">
                  <c:v>Переважно так</c:v>
                </c:pt>
                <c:pt idx="2">
                  <c:v>Іноді</c:v>
                </c:pt>
                <c:pt idx="3">
                  <c:v>Ні, ніколи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149</c:v>
                </c:pt>
                <c:pt idx="1">
                  <c:v>15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B1-4B82-8763-F9EAAEE7FD02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6011232036367316"/>
          <c:y val="0.7164711628369087"/>
          <c:w val="0.20556869446493206"/>
          <c:h val="0.24131978781032926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4303800228234338E-2"/>
          <c:y val="0"/>
          <c:w val="0.93908227468617778"/>
          <c:h val="0.68092594675389495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0.03045</cdr:x>
      <cdr:y>0.02068</cdr:y>
    </cdr:from>
    <cdr:to>
      <cdr:x>0.85271</cdr:x>
      <cdr:y>1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 rotWithShape="1">
        <a:blip xmlns:a="http://schemas.openxmlformats.org/drawingml/2006/main" xmlns:r="http://schemas.openxmlformats.org/officeDocument/2006/relationships" r:embed="rId1"/>
        <a:srcRect xmlns:a="http://schemas.openxmlformats.org/drawingml/2006/main" l="8681" r="9094" b="12346"/>
        <a:stretch xmlns:a="http://schemas.openxmlformats.org/drawingml/2006/main"/>
      </cdr:blipFill>
      <cdr:spPr>
        <a:xfrm xmlns:a="http://schemas.openxmlformats.org/drawingml/2006/main">
          <a:off x="310607" y="102800"/>
          <a:ext cx="8386354" cy="4868341"/>
        </a:xfrm>
        <a:prstGeom xmlns:a="http://schemas.openxmlformats.org/drawingml/2006/main" prst="rect">
          <a:avLst/>
        </a:prstGeom>
      </cdr:spPr>
    </cdr:pic>
  </cdr:relSizeAnchor>
</c:userShap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9B12AE-7000-477D-A8EE-3AA1C40123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6EEC7B6-5BA6-45ED-9A50-28E5B93845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4A2383-EF71-4F94-86FA-E68F38DBF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AF056-0CF0-438A-9E74-F05293962A0C}" type="datetimeFigureOut">
              <a:rPr lang="ru-RU" smtClean="0"/>
              <a:t>21.07.2023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453FF7-0751-4A81-A591-3B885A1F3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8228073-85D0-46B3-9B0C-5D24360A1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AD2F-02F2-4DA5-8219-D4629DCEB148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CCFB706-9B9F-4680-927D-49E592CAA7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561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0329E2-57E5-465F-81FE-113F9842E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B9802C6-E930-478A-9210-0EB3D33977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8171282-0414-4403-9279-AADA9FA4A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AF056-0CF0-438A-9E74-F05293962A0C}" type="datetimeFigureOut">
              <a:rPr lang="ru-RU" smtClean="0"/>
              <a:t>21.07.2023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C54AB0-73A5-4DC5-B4E4-04529498F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A8B4F7-2E8B-4462-88CB-DFBC45B1E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AD2F-02F2-4DA5-8219-D4629DCEB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1558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94DC2DD-D173-473E-BBE6-14F8D75852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F4055B1-90AD-4867-AF4C-DEC524347C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D7A050-A343-4B19-B5B6-32D0A4812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AF056-0CF0-438A-9E74-F05293962A0C}" type="datetimeFigureOut">
              <a:rPr lang="ru-RU" smtClean="0"/>
              <a:t>21.07.2023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00F0BE-A45E-4FB9-835D-39BA912B0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2D1A11-1971-4C6C-96DB-F514565BE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AD2F-02F2-4DA5-8219-D4629DCEB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7625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2F509A-58BA-4342-97E8-D1583460F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454415E-949D-4ECD-B5DF-243A9AC989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359E9A-50C4-4E72-A358-C41B4F7D4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AF056-0CF0-438A-9E74-F05293962A0C}" type="datetimeFigureOut">
              <a:rPr lang="ru-RU" smtClean="0"/>
              <a:t>21.07.2023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8A26A0-F4C6-4B6E-8BFF-3C1A6905B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85B755-85AB-4AE8-851A-A4836ED1E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AD2F-02F2-4DA5-8219-D4629DCEB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506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892B09-03CB-4D9F-915E-EC61CB6B7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1BA5CE-13E4-436E-8C70-3A19084F5D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190ED91-C401-4EAF-AB98-6BEC3A6DF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AF056-0CF0-438A-9E74-F05293962A0C}" type="datetimeFigureOut">
              <a:rPr lang="ru-RU" smtClean="0"/>
              <a:t>21.07.2023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16C754B-3C16-4F86-A66B-0AF9005C7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09A78D-9FEB-4300-9491-C33285242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AD2F-02F2-4DA5-8219-D4629DCEB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0818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1AA359-14E7-4512-A4CE-8D765B746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A6C8547-32FF-4AAF-A37A-B8E073AF67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FBA374D-4752-466A-8496-EAFBF62325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E33B2C-87A6-44EF-853D-0770B44CB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AF056-0CF0-438A-9E74-F05293962A0C}" type="datetimeFigureOut">
              <a:rPr lang="ru-RU" smtClean="0"/>
              <a:t>21.07.2023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9BEAD77-1DDE-4EB9-A6DC-BCA84A1D6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219EDF0-9120-45EB-8ED6-9A75D36AC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AD2F-02F2-4DA5-8219-D4629DCEB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8702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DEE5F9-9555-4082-BFF4-41EBDEC49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8534190-5FF9-4C89-B885-406F7D7CCF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4BA749D-A26D-4045-9387-9F9A3DE953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F296C4F-0E0E-40CC-8F93-5BD02C7240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C701A39-B16E-46B5-A3B6-354F8CCFD5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3F35F66-29B5-4851-8339-7B406052E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AF056-0CF0-438A-9E74-F05293962A0C}" type="datetimeFigureOut">
              <a:rPr lang="ru-RU" smtClean="0"/>
              <a:t>21.07.2023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41574F3-1437-4004-B96F-EFB0A1F7A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DBDC8EB-4D33-42AC-A3F0-3430591BC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AD2F-02F2-4DA5-8219-D4629DCEB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0012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93CA7D-E3CA-49F5-A82D-5F0050B34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09C63AA-8077-4659-B376-FF6A906A6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AF056-0CF0-438A-9E74-F05293962A0C}" type="datetimeFigureOut">
              <a:rPr lang="ru-RU" smtClean="0"/>
              <a:t>21.07.2023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AF879F3-4CE0-48FD-B714-99F14A5DF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0E4F737-5761-45C9-B449-E8F896E18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AD2F-02F2-4DA5-8219-D4629DCEB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6906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31E306E-F45A-48DB-AE0E-AE72C8EAB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AF056-0CF0-438A-9E74-F05293962A0C}" type="datetimeFigureOut">
              <a:rPr lang="ru-RU" smtClean="0"/>
              <a:t>21.07.2023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4C9CED0-D4DF-40C5-AD93-7E21E9536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5850637-37DE-41BA-A49D-CA650E733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AD2F-02F2-4DA5-8219-D4629DCEB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559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72FC2D-C570-4897-80BD-86F908961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F2632AB-3144-418A-A40E-9D7F680DD5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0FAF30D-0E26-4B42-8956-5B871D84C7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CFA3A0-BA0F-4734-93C1-ABF25A456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AF056-0CF0-438A-9E74-F05293962A0C}" type="datetimeFigureOut">
              <a:rPr lang="ru-RU" smtClean="0"/>
              <a:t>21.07.2023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47900FA-CBDC-4553-A7DE-F136EE072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58BD46B-DA76-4099-90C3-47FAC2810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AD2F-02F2-4DA5-8219-D4629DCEB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9970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625BB7-BE9D-4786-A186-A0BC5AC11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62B69A8-9639-40BF-B55A-E153AED808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6A3349D-BEBD-4E70-B2F3-905437688D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FA31BF5-76B5-4864-B133-F18314ADD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AF056-0CF0-438A-9E74-F05293962A0C}" type="datetimeFigureOut">
              <a:rPr lang="ru-RU" smtClean="0"/>
              <a:t>21.07.2023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43DDBBF-738C-480E-BBC2-70C28569B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1D84061-0517-4DE2-AD50-AF6F913E7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AD2F-02F2-4DA5-8219-D4629DCEB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0305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9B5EDA-2202-461B-A37C-11ACA5FEE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ECF8F33-5F7E-4387-8046-C106E0C1DF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6446652-729C-4168-9AD3-D521DDEF2A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6AF056-0CF0-438A-9E74-F05293962A0C}" type="datetimeFigureOut">
              <a:rPr lang="ru-RU" smtClean="0"/>
              <a:t>21.07.2023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0191AF-5222-43A8-B400-DBFF5B0EE6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F36BC74-AC47-466C-B2D5-2E916212B0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F7AD2F-02F2-4DA5-8219-D4629DCEB148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F28E6D4-D02D-402D-B9E3-14B09CB6DE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88"/>
          <a:stretch/>
        </p:blipFill>
        <p:spPr>
          <a:xfrm>
            <a:off x="2309" y="0"/>
            <a:ext cx="8072582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65C1043-AB47-4EEC-AB00-80F08B1FE4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33"/>
          <a:stretch/>
        </p:blipFill>
        <p:spPr>
          <a:xfrm flipH="1">
            <a:off x="8074891" y="0"/>
            <a:ext cx="1507837" cy="6858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33734ED-16EE-4284-9EC8-7DD538B9A0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33"/>
          <a:stretch/>
        </p:blipFill>
        <p:spPr>
          <a:xfrm>
            <a:off x="9582728" y="0"/>
            <a:ext cx="1507837" cy="6858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6EE03B1-C042-44B0-AF5E-B003C2DBFC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33"/>
          <a:stretch/>
        </p:blipFill>
        <p:spPr>
          <a:xfrm flipH="1">
            <a:off x="11090565" y="0"/>
            <a:ext cx="10991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664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7" Type="http://schemas.openxmlformats.org/officeDocument/2006/relationships/image" Target="../media/image5.png"/><Relationship Id="rId12" Type="http://schemas.openxmlformats.org/officeDocument/2006/relationships/image" Target="../media/image11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C19114-DCDA-40F3-B041-A21BFB762B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93737" y="1018903"/>
            <a:ext cx="6363855" cy="4165666"/>
          </a:xfrm>
        </p:spPr>
        <p:txBody>
          <a:bodyPr>
            <a:noAutofit/>
          </a:bodyPr>
          <a:lstStyle/>
          <a:p>
            <a:r>
              <a:rPr lang="uk-UA" sz="3200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Звіт </a:t>
            </a:r>
            <a:br>
              <a:rPr lang="uk-UA" sz="3200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uk-UA" sz="3200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за результатами самооцінювання та спостереження за освітнім середовищем </a:t>
            </a:r>
            <a:r>
              <a:rPr lang="uk-UA" sz="3200" i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КЗО «Дніпропетровський навчально-реабілітаційний центр №1»ДОР»</a:t>
            </a:r>
            <a:br>
              <a:rPr lang="uk-UA" sz="3200" i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uk-UA" sz="3200" i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(Спеціальна школа)</a:t>
            </a:r>
            <a:r>
              <a:rPr lang="uk-UA" sz="32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/>
            </a:r>
            <a:br>
              <a:rPr lang="uk-UA" sz="32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endParaRPr lang="ru-RU" sz="32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D6BB232-F8E4-4C24-927F-AD1CAF8B46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89234" y="5408023"/>
            <a:ext cx="6363855" cy="452594"/>
          </a:xfrm>
        </p:spPr>
        <p:txBody>
          <a:bodyPr>
            <a:normAutofit fontScale="92500" lnSpcReduction="20000"/>
          </a:bodyPr>
          <a:lstStyle/>
          <a:p>
            <a:r>
              <a:rPr lang="uk-UA" b="1" i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</a:t>
            </a:r>
            <a:r>
              <a:rPr lang="uk-UA" sz="3500" i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31.08.2022</a:t>
            </a:r>
            <a:endParaRPr lang="ru-RU" sz="3500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AutoShape 2" descr="IMG_20220216_093111.jpg"/>
          <p:cNvSpPr>
            <a:spLocks noChangeAspect="1" noChangeArrowheads="1"/>
          </p:cNvSpPr>
          <p:nvPr/>
        </p:nvSpPr>
        <p:spPr bwMode="auto">
          <a:xfrm>
            <a:off x="155574" y="627017"/>
            <a:ext cx="2548021" cy="1776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" name="AutoShape 4" descr="IMG_20220216_09311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4" t="9714" r="9281" b="18857"/>
          <a:stretch/>
        </p:blipFill>
        <p:spPr>
          <a:xfrm>
            <a:off x="460375" y="627017"/>
            <a:ext cx="2846596" cy="310312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3261686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8200" y="574766"/>
            <a:ext cx="10515600" cy="2181497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000" b="1" dirty="0">
                <a:ln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Аналітичний звіт </a:t>
            </a:r>
            <a:r>
              <a:rPr lang="uk-UA" sz="4000" b="1" dirty="0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/>
            </a:r>
            <a:br>
              <a:rPr lang="uk-UA" sz="4000" b="1" dirty="0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</a:br>
            <a:r>
              <a:rPr lang="uk-UA" sz="4000" b="1" dirty="0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щодо освітнього простору Центру</a:t>
            </a:r>
            <a:br>
              <a:rPr lang="uk-UA" sz="4000" b="1" dirty="0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</a:br>
            <a:r>
              <a:rPr lang="uk-UA" sz="4000" b="1" dirty="0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 за </a:t>
            </a:r>
            <a:r>
              <a:rPr lang="uk-UA" sz="4000" b="1" dirty="0">
                <a:ln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результатами опитування</a:t>
            </a:r>
            <a:r>
              <a:rPr lang="uk-UA" dirty="0">
                <a:ln>
                  <a:solidFill>
                    <a:schemeClr val="tx1"/>
                  </a:solidFill>
                </a:ln>
                <a:solidFill>
                  <a:srgbClr val="0000CC"/>
                </a:solidFill>
              </a:rPr>
              <a:t/>
            </a:r>
            <a:br>
              <a:rPr lang="uk-UA" dirty="0">
                <a:ln>
                  <a:solidFill>
                    <a:schemeClr val="tx1"/>
                  </a:solidFill>
                </a:ln>
                <a:solidFill>
                  <a:srgbClr val="0000CC"/>
                </a:solidFill>
              </a:rPr>
            </a:br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/>
            </a:r>
            <a:br>
              <a:rPr lang="ru-RU" b="1" dirty="0">
                <a:ln>
                  <a:solidFill>
                    <a:schemeClr val="tx1"/>
                  </a:solidFill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endParaRPr lang="uk-UA" dirty="0">
              <a:ln>
                <a:solidFill>
                  <a:schemeClr val="tx1"/>
                </a:solidFill>
              </a:ln>
            </a:endParaRPr>
          </a:p>
        </p:txBody>
      </p:sp>
      <p:graphicFrame>
        <p:nvGraphicFramePr>
          <p:cNvPr id="35" name="Диаграмма 34"/>
          <p:cNvGraphicFramePr/>
          <p:nvPr>
            <p:extLst>
              <p:ext uri="{D42A27DB-BD31-4B8C-83A1-F6EECF244321}">
                <p14:modId xmlns:p14="http://schemas.microsoft.com/office/powerpoint/2010/main" val="3638152974"/>
              </p:ext>
            </p:extLst>
          </p:nvPr>
        </p:nvGraphicFramePr>
        <p:xfrm>
          <a:off x="1596571" y="1886859"/>
          <a:ext cx="8998858" cy="47026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236617319"/>
              </p:ext>
            </p:extLst>
          </p:nvPr>
        </p:nvGraphicFramePr>
        <p:xfrm>
          <a:off x="1465943" y="1886859"/>
          <a:ext cx="9730377" cy="47465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616395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8200" y="574766"/>
            <a:ext cx="10515600" cy="2181497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000" b="1" dirty="0">
                <a:ln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Аналітичний звіт </a:t>
            </a:r>
            <a:r>
              <a:rPr lang="uk-UA" sz="4000" b="1" dirty="0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/>
            </a:r>
            <a:br>
              <a:rPr lang="uk-UA" sz="4000" b="1" dirty="0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</a:br>
            <a:r>
              <a:rPr lang="uk-UA" sz="4000" b="1" dirty="0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щодо освітнього простору Центру</a:t>
            </a:r>
            <a:br>
              <a:rPr lang="uk-UA" sz="4000" b="1" dirty="0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</a:br>
            <a:r>
              <a:rPr lang="uk-UA" sz="4000" b="1" dirty="0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 за </a:t>
            </a:r>
            <a:r>
              <a:rPr lang="uk-UA" sz="4000" b="1" dirty="0">
                <a:ln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результатами опитування</a:t>
            </a:r>
            <a:r>
              <a:rPr lang="uk-UA" dirty="0">
                <a:ln>
                  <a:solidFill>
                    <a:schemeClr val="tx1"/>
                  </a:solidFill>
                </a:ln>
                <a:solidFill>
                  <a:srgbClr val="0000CC"/>
                </a:solidFill>
              </a:rPr>
              <a:t/>
            </a:r>
            <a:br>
              <a:rPr lang="uk-UA" dirty="0">
                <a:ln>
                  <a:solidFill>
                    <a:schemeClr val="tx1"/>
                  </a:solidFill>
                </a:ln>
                <a:solidFill>
                  <a:srgbClr val="0000CC"/>
                </a:solidFill>
              </a:rPr>
            </a:br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/>
            </a:r>
            <a:br>
              <a:rPr lang="ru-RU" b="1" dirty="0">
                <a:ln>
                  <a:solidFill>
                    <a:schemeClr val="tx1"/>
                  </a:solidFill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endParaRPr lang="uk-UA" dirty="0">
              <a:ln>
                <a:solidFill>
                  <a:schemeClr val="tx1"/>
                </a:solidFill>
              </a:ln>
            </a:endParaRPr>
          </a:p>
        </p:txBody>
      </p:sp>
      <p:graphicFrame>
        <p:nvGraphicFramePr>
          <p:cNvPr id="35" name="Диаграмма 34"/>
          <p:cNvGraphicFramePr/>
          <p:nvPr>
            <p:extLst>
              <p:ext uri="{D42A27DB-BD31-4B8C-83A1-F6EECF244321}">
                <p14:modId xmlns:p14="http://schemas.microsoft.com/office/powerpoint/2010/main" val="1500111029"/>
              </p:ext>
            </p:extLst>
          </p:nvPr>
        </p:nvGraphicFramePr>
        <p:xfrm>
          <a:off x="711199" y="2104571"/>
          <a:ext cx="8287658" cy="44849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518592555"/>
              </p:ext>
            </p:extLst>
          </p:nvPr>
        </p:nvGraphicFramePr>
        <p:xfrm>
          <a:off x="1553029" y="2394857"/>
          <a:ext cx="5326742" cy="40169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3339796643"/>
              </p:ext>
            </p:extLst>
          </p:nvPr>
        </p:nvGraphicFramePr>
        <p:xfrm>
          <a:off x="6360886" y="2394857"/>
          <a:ext cx="5707743" cy="40169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439289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8200" y="574766"/>
            <a:ext cx="10515600" cy="2181497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000" b="1" dirty="0">
                <a:ln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Аналітичний звіт </a:t>
            </a:r>
            <a:r>
              <a:rPr lang="uk-UA" sz="4000" b="1" dirty="0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/>
            </a:r>
            <a:br>
              <a:rPr lang="uk-UA" sz="4000" b="1" dirty="0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</a:br>
            <a:r>
              <a:rPr lang="uk-UA" sz="4000" b="1" dirty="0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щодо освітнього простору Центру</a:t>
            </a:r>
            <a:br>
              <a:rPr lang="uk-UA" sz="4000" b="1" dirty="0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</a:br>
            <a:r>
              <a:rPr lang="uk-UA" sz="4000" b="1" dirty="0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 за </a:t>
            </a:r>
            <a:r>
              <a:rPr lang="uk-UA" sz="4000" b="1" dirty="0">
                <a:ln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результатами опитування</a:t>
            </a:r>
            <a:r>
              <a:rPr lang="uk-UA" dirty="0">
                <a:ln>
                  <a:solidFill>
                    <a:schemeClr val="tx1"/>
                  </a:solidFill>
                </a:ln>
                <a:solidFill>
                  <a:srgbClr val="0000CC"/>
                </a:solidFill>
              </a:rPr>
              <a:t/>
            </a:r>
            <a:br>
              <a:rPr lang="uk-UA" dirty="0">
                <a:ln>
                  <a:solidFill>
                    <a:schemeClr val="tx1"/>
                  </a:solidFill>
                </a:ln>
                <a:solidFill>
                  <a:srgbClr val="0000CC"/>
                </a:solidFill>
              </a:rPr>
            </a:br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/>
            </a:r>
            <a:br>
              <a:rPr lang="ru-RU" b="1" dirty="0">
                <a:ln>
                  <a:solidFill>
                    <a:schemeClr val="tx1"/>
                  </a:solidFill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endParaRPr lang="uk-UA" dirty="0">
              <a:ln>
                <a:solidFill>
                  <a:schemeClr val="tx1"/>
                </a:solidFill>
              </a:ln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3235306"/>
              </p:ext>
            </p:extLst>
          </p:nvPr>
        </p:nvGraphicFramePr>
        <p:xfrm>
          <a:off x="2031998" y="1915160"/>
          <a:ext cx="9477830" cy="46634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895566">
                  <a:extLst>
                    <a:ext uri="{9D8B030D-6E8A-4147-A177-3AD203B41FA5}">
                      <a16:colId xmlns:a16="http://schemas.microsoft.com/office/drawing/2014/main" val="724969905"/>
                    </a:ext>
                  </a:extLst>
                </a:gridCol>
                <a:gridCol w="1895566">
                  <a:extLst>
                    <a:ext uri="{9D8B030D-6E8A-4147-A177-3AD203B41FA5}">
                      <a16:colId xmlns:a16="http://schemas.microsoft.com/office/drawing/2014/main" val="1900279096"/>
                    </a:ext>
                  </a:extLst>
                </a:gridCol>
                <a:gridCol w="1895566">
                  <a:extLst>
                    <a:ext uri="{9D8B030D-6E8A-4147-A177-3AD203B41FA5}">
                      <a16:colId xmlns:a16="http://schemas.microsoft.com/office/drawing/2014/main" val="3932378841"/>
                    </a:ext>
                  </a:extLst>
                </a:gridCol>
                <a:gridCol w="1895566">
                  <a:extLst>
                    <a:ext uri="{9D8B030D-6E8A-4147-A177-3AD203B41FA5}">
                      <a16:colId xmlns:a16="http://schemas.microsoft.com/office/drawing/2014/main" val="3898570320"/>
                    </a:ext>
                  </a:extLst>
                </a:gridCol>
                <a:gridCol w="1895566">
                  <a:extLst>
                    <a:ext uri="{9D8B030D-6E8A-4147-A177-3AD203B41FA5}">
                      <a16:colId xmlns:a16="http://schemas.microsoft.com/office/drawing/2014/main" val="4209409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Освітнє середовище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1 бал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2 бали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3 бали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4 бали</a:t>
                      </a:r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23417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Облаштування території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4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160</a:t>
                      </a:r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19840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Дизайн приміщень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27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137</a:t>
                      </a:r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19491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Чистота й облаштування груп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2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26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136</a:t>
                      </a:r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71697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Чистота й облаштування туалетних кімнат 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26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138</a:t>
                      </a:r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44198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Чистота й облаштування спортивної</a:t>
                      </a:r>
                      <a:r>
                        <a:rPr lang="uk-UA" baseline="0" dirty="0" smtClean="0"/>
                        <a:t> зали</a:t>
                      </a:r>
                      <a:r>
                        <a:rPr lang="uk-UA" dirty="0" smtClean="0"/>
                        <a:t> 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30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134</a:t>
                      </a:r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66315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52308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8200" y="574766"/>
            <a:ext cx="10515600" cy="2181497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000" b="1" dirty="0">
                <a:ln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Аналітичний звіт </a:t>
            </a:r>
            <a:r>
              <a:rPr lang="uk-UA" sz="4000" b="1" dirty="0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/>
            </a:r>
            <a:br>
              <a:rPr lang="uk-UA" sz="4000" b="1" dirty="0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</a:br>
            <a:r>
              <a:rPr lang="uk-UA" sz="4000" b="1" dirty="0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щодо освітнього простору Центру</a:t>
            </a:r>
            <a:br>
              <a:rPr lang="uk-UA" sz="4000" b="1" dirty="0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</a:br>
            <a:r>
              <a:rPr lang="uk-UA" sz="4000" b="1" dirty="0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 за </a:t>
            </a:r>
            <a:r>
              <a:rPr lang="uk-UA" sz="4000" b="1" dirty="0">
                <a:ln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результатами опитування</a:t>
            </a:r>
            <a:r>
              <a:rPr lang="uk-UA" dirty="0">
                <a:ln>
                  <a:solidFill>
                    <a:schemeClr val="tx1"/>
                  </a:solidFill>
                </a:ln>
                <a:solidFill>
                  <a:srgbClr val="0000CC"/>
                </a:solidFill>
              </a:rPr>
              <a:t/>
            </a:r>
            <a:br>
              <a:rPr lang="uk-UA" dirty="0">
                <a:ln>
                  <a:solidFill>
                    <a:schemeClr val="tx1"/>
                  </a:solidFill>
                </a:ln>
                <a:solidFill>
                  <a:srgbClr val="0000CC"/>
                </a:solidFill>
              </a:rPr>
            </a:br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/>
            </a:r>
            <a:br>
              <a:rPr lang="ru-RU" b="1" dirty="0">
                <a:ln>
                  <a:solidFill>
                    <a:schemeClr val="tx1"/>
                  </a:solidFill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endParaRPr lang="uk-UA" dirty="0">
              <a:ln>
                <a:solidFill>
                  <a:schemeClr val="tx1"/>
                </a:solidFill>
              </a:ln>
            </a:endParaRPr>
          </a:p>
        </p:txBody>
      </p:sp>
      <p:graphicFrame>
        <p:nvGraphicFramePr>
          <p:cNvPr id="35" name="Диаграмма 34"/>
          <p:cNvGraphicFramePr/>
          <p:nvPr>
            <p:extLst>
              <p:ext uri="{D42A27DB-BD31-4B8C-83A1-F6EECF244321}">
                <p14:modId xmlns:p14="http://schemas.microsoft.com/office/powerpoint/2010/main" val="3638152974"/>
              </p:ext>
            </p:extLst>
          </p:nvPr>
        </p:nvGraphicFramePr>
        <p:xfrm>
          <a:off x="1596571" y="1886859"/>
          <a:ext cx="8998858" cy="47026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9486276"/>
              </p:ext>
            </p:extLst>
          </p:nvPr>
        </p:nvGraphicFramePr>
        <p:xfrm>
          <a:off x="1349831" y="1886859"/>
          <a:ext cx="10551885" cy="4958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0377">
                  <a:extLst>
                    <a:ext uri="{9D8B030D-6E8A-4147-A177-3AD203B41FA5}">
                      <a16:colId xmlns:a16="http://schemas.microsoft.com/office/drawing/2014/main" val="3490639947"/>
                    </a:ext>
                  </a:extLst>
                </a:gridCol>
                <a:gridCol w="2110377">
                  <a:extLst>
                    <a:ext uri="{9D8B030D-6E8A-4147-A177-3AD203B41FA5}">
                      <a16:colId xmlns:a16="http://schemas.microsoft.com/office/drawing/2014/main" val="2343018589"/>
                    </a:ext>
                  </a:extLst>
                </a:gridCol>
                <a:gridCol w="2110377">
                  <a:extLst>
                    <a:ext uri="{9D8B030D-6E8A-4147-A177-3AD203B41FA5}">
                      <a16:colId xmlns:a16="http://schemas.microsoft.com/office/drawing/2014/main" val="2416746752"/>
                    </a:ext>
                  </a:extLst>
                </a:gridCol>
                <a:gridCol w="2110377">
                  <a:extLst>
                    <a:ext uri="{9D8B030D-6E8A-4147-A177-3AD203B41FA5}">
                      <a16:colId xmlns:a16="http://schemas.microsoft.com/office/drawing/2014/main" val="1813041323"/>
                    </a:ext>
                  </a:extLst>
                </a:gridCol>
                <a:gridCol w="2110377">
                  <a:extLst>
                    <a:ext uri="{9D8B030D-6E8A-4147-A177-3AD203B41FA5}">
                      <a16:colId xmlns:a16="http://schemas.microsoft.com/office/drawing/2014/main" val="3434665066"/>
                    </a:ext>
                  </a:extLst>
                </a:gridCol>
              </a:tblGrid>
              <a:tr h="671804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Чи проводиться робота з батьками 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Постійно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Часто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Іноді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Ніколи</a:t>
                      </a:r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4726594"/>
                  </a:ext>
                </a:extLst>
              </a:tr>
              <a:tr h="671804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Попередження нещасних випадків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133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27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4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3837446"/>
                  </a:ext>
                </a:extLst>
              </a:tr>
              <a:tr h="95972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Правил учасників</a:t>
                      </a:r>
                      <a:r>
                        <a:rPr lang="uk-UA" baseline="0" dirty="0" smtClean="0"/>
                        <a:t> дистанційного навчання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147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16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1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5580020"/>
                  </a:ext>
                </a:extLst>
              </a:tr>
              <a:tr h="671804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Поведінки під час воєнного  стану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148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16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2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6614120"/>
                  </a:ext>
                </a:extLst>
              </a:tr>
              <a:tr h="671804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Попередження насилля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104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53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7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4788555"/>
                  </a:ext>
                </a:extLst>
              </a:tr>
              <a:tr h="671804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Попередження</a:t>
                      </a:r>
                      <a:r>
                        <a:rPr lang="uk-UA" baseline="0" dirty="0" smtClean="0"/>
                        <a:t> булінгу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78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71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14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1</a:t>
                      </a:r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5836414"/>
                  </a:ext>
                </a:extLst>
              </a:tr>
              <a:tr h="383888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Безпечного </a:t>
                      </a:r>
                      <a:r>
                        <a:rPr lang="uk-UA" dirty="0" err="1" smtClean="0"/>
                        <a:t>викор</a:t>
                      </a:r>
                      <a:r>
                        <a:rPr lang="uk-UA" dirty="0" smtClean="0"/>
                        <a:t>-ня</a:t>
                      </a:r>
                      <a:r>
                        <a:rPr lang="uk-UA" baseline="0" dirty="0" smtClean="0"/>
                        <a:t> </a:t>
                      </a:r>
                      <a:r>
                        <a:rPr lang="uk-UA" dirty="0" smtClean="0"/>
                        <a:t>Інтернет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116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38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9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1</a:t>
                      </a:r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34593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35421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8200" y="574766"/>
            <a:ext cx="10515600" cy="2181497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000" b="1" dirty="0">
                <a:ln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Аналітичний звіт </a:t>
            </a:r>
            <a:r>
              <a:rPr lang="uk-UA" sz="4000" b="1" dirty="0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/>
            </a:r>
            <a:br>
              <a:rPr lang="uk-UA" sz="4000" b="1" dirty="0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</a:br>
            <a:r>
              <a:rPr lang="uk-UA" sz="4000" b="1" dirty="0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щодо освітнього простору Центру</a:t>
            </a:r>
            <a:br>
              <a:rPr lang="uk-UA" sz="4000" b="1" dirty="0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</a:br>
            <a:r>
              <a:rPr lang="uk-UA" sz="4000" b="1" dirty="0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 за </a:t>
            </a:r>
            <a:r>
              <a:rPr lang="uk-UA" sz="4000" b="1" dirty="0">
                <a:ln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результатами опитування</a:t>
            </a:r>
            <a:r>
              <a:rPr lang="uk-UA" dirty="0">
                <a:ln>
                  <a:solidFill>
                    <a:schemeClr val="tx1"/>
                  </a:solidFill>
                </a:ln>
                <a:solidFill>
                  <a:srgbClr val="0000CC"/>
                </a:solidFill>
              </a:rPr>
              <a:t/>
            </a:r>
            <a:br>
              <a:rPr lang="uk-UA" dirty="0">
                <a:ln>
                  <a:solidFill>
                    <a:schemeClr val="tx1"/>
                  </a:solidFill>
                </a:ln>
                <a:solidFill>
                  <a:srgbClr val="0000CC"/>
                </a:solidFill>
              </a:rPr>
            </a:br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/>
            </a:r>
            <a:br>
              <a:rPr lang="ru-RU" b="1" dirty="0">
                <a:ln>
                  <a:solidFill>
                    <a:schemeClr val="tx1"/>
                  </a:solidFill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endParaRPr lang="uk-UA" dirty="0">
              <a:ln>
                <a:solidFill>
                  <a:schemeClr val="tx1"/>
                </a:solidFill>
              </a:ln>
            </a:endParaRPr>
          </a:p>
        </p:txBody>
      </p:sp>
      <p:graphicFrame>
        <p:nvGraphicFramePr>
          <p:cNvPr id="35" name="Диаграмма 34"/>
          <p:cNvGraphicFramePr/>
          <p:nvPr>
            <p:extLst>
              <p:ext uri="{D42A27DB-BD31-4B8C-83A1-F6EECF244321}">
                <p14:modId xmlns:p14="http://schemas.microsoft.com/office/powerpoint/2010/main" val="3638152974"/>
              </p:ext>
            </p:extLst>
          </p:nvPr>
        </p:nvGraphicFramePr>
        <p:xfrm>
          <a:off x="1596571" y="1886859"/>
          <a:ext cx="8998858" cy="47026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371679055"/>
              </p:ext>
            </p:extLst>
          </p:nvPr>
        </p:nvGraphicFramePr>
        <p:xfrm>
          <a:off x="2316480" y="2092960"/>
          <a:ext cx="8778240" cy="44965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114710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8200" y="574766"/>
            <a:ext cx="10515600" cy="2181497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000" b="1" dirty="0">
                <a:ln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Аналітичний звіт </a:t>
            </a:r>
            <a:r>
              <a:rPr lang="uk-UA" sz="4000" b="1" dirty="0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/>
            </a:r>
            <a:br>
              <a:rPr lang="uk-UA" sz="4000" b="1" dirty="0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</a:br>
            <a:r>
              <a:rPr lang="uk-UA" sz="4000" b="1" dirty="0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щодо освітнього простору Центру</a:t>
            </a:r>
            <a:br>
              <a:rPr lang="uk-UA" sz="4000" b="1" dirty="0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</a:br>
            <a:r>
              <a:rPr lang="uk-UA" sz="4000" b="1" dirty="0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 за </a:t>
            </a:r>
            <a:r>
              <a:rPr lang="uk-UA" sz="4000" b="1" dirty="0">
                <a:ln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результатами опитування</a:t>
            </a:r>
            <a:r>
              <a:rPr lang="uk-UA" dirty="0">
                <a:ln>
                  <a:solidFill>
                    <a:schemeClr val="tx1"/>
                  </a:solidFill>
                </a:ln>
                <a:solidFill>
                  <a:srgbClr val="0000CC"/>
                </a:solidFill>
              </a:rPr>
              <a:t/>
            </a:r>
            <a:br>
              <a:rPr lang="uk-UA" dirty="0">
                <a:ln>
                  <a:solidFill>
                    <a:schemeClr val="tx1"/>
                  </a:solidFill>
                </a:ln>
                <a:solidFill>
                  <a:srgbClr val="0000CC"/>
                </a:solidFill>
              </a:rPr>
            </a:br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/>
            </a:r>
            <a:br>
              <a:rPr lang="ru-RU" b="1" dirty="0">
                <a:ln>
                  <a:solidFill>
                    <a:schemeClr val="tx1"/>
                  </a:solidFill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endParaRPr lang="uk-UA" dirty="0">
              <a:ln>
                <a:solidFill>
                  <a:schemeClr val="tx1"/>
                </a:solidFill>
              </a:ln>
            </a:endParaRPr>
          </a:p>
        </p:txBody>
      </p:sp>
      <p:graphicFrame>
        <p:nvGraphicFramePr>
          <p:cNvPr id="35" name="Диаграмма 34"/>
          <p:cNvGraphicFramePr/>
          <p:nvPr>
            <p:extLst>
              <p:ext uri="{D42A27DB-BD31-4B8C-83A1-F6EECF244321}">
                <p14:modId xmlns:p14="http://schemas.microsoft.com/office/powerpoint/2010/main" val="3638152974"/>
              </p:ext>
            </p:extLst>
          </p:nvPr>
        </p:nvGraphicFramePr>
        <p:xfrm>
          <a:off x="1596571" y="1886859"/>
          <a:ext cx="8998858" cy="47026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412360644"/>
              </p:ext>
            </p:extLst>
          </p:nvPr>
        </p:nvGraphicFramePr>
        <p:xfrm>
          <a:off x="1889760" y="2174240"/>
          <a:ext cx="10222412" cy="44152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89139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сылка" hidden="1">
            <a:extLst>
              <a:ext uri="{FF2B5EF4-FFF2-40B4-BE49-F238E27FC236}">
                <a16:creationId xmlns:a16="http://schemas.microsoft.com/office/drawing/2014/main" id="{AC0CBA2E-A8EE-4ED1-AF1C-FFE1E5F45D11}"/>
              </a:ext>
            </a:extLst>
          </p:cNvPr>
          <p:cNvSpPr/>
          <p:nvPr/>
        </p:nvSpPr>
        <p:spPr>
          <a:xfrm>
            <a:off x="3168650" y="501650"/>
            <a:ext cx="5854700" cy="5854700"/>
          </a:xfrm>
          <a:custGeom>
            <a:avLst/>
            <a:gdLst>
              <a:gd name="connsiteX0" fmla="*/ 2927350 w 5854700"/>
              <a:gd name="connsiteY0" fmla="*/ 1442350 h 5854700"/>
              <a:gd name="connsiteX1" fmla="*/ 1442350 w 5854700"/>
              <a:gd name="connsiteY1" fmla="*/ 2927350 h 5854700"/>
              <a:gd name="connsiteX2" fmla="*/ 2927350 w 5854700"/>
              <a:gd name="connsiteY2" fmla="*/ 4412350 h 5854700"/>
              <a:gd name="connsiteX3" fmla="*/ 4412350 w 5854700"/>
              <a:gd name="connsiteY3" fmla="*/ 2927350 h 5854700"/>
              <a:gd name="connsiteX4" fmla="*/ 2927350 w 5854700"/>
              <a:gd name="connsiteY4" fmla="*/ 1442350 h 5854700"/>
              <a:gd name="connsiteX5" fmla="*/ 2927350 w 5854700"/>
              <a:gd name="connsiteY5" fmla="*/ 0 h 5854700"/>
              <a:gd name="connsiteX6" fmla="*/ 5854700 w 5854700"/>
              <a:gd name="connsiteY6" fmla="*/ 2927350 h 5854700"/>
              <a:gd name="connsiteX7" fmla="*/ 2927350 w 5854700"/>
              <a:gd name="connsiteY7" fmla="*/ 5854700 h 5854700"/>
              <a:gd name="connsiteX8" fmla="*/ 0 w 5854700"/>
              <a:gd name="connsiteY8" fmla="*/ 2927350 h 5854700"/>
              <a:gd name="connsiteX9" fmla="*/ 2927350 w 5854700"/>
              <a:gd name="connsiteY9" fmla="*/ 0 h 5854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54700" h="5854700">
                <a:moveTo>
                  <a:pt x="2927350" y="1442350"/>
                </a:moveTo>
                <a:cubicBezTo>
                  <a:pt x="2107207" y="1442350"/>
                  <a:pt x="1442350" y="2107207"/>
                  <a:pt x="1442350" y="2927350"/>
                </a:cubicBezTo>
                <a:cubicBezTo>
                  <a:pt x="1442350" y="3747493"/>
                  <a:pt x="2107207" y="4412350"/>
                  <a:pt x="2927350" y="4412350"/>
                </a:cubicBezTo>
                <a:cubicBezTo>
                  <a:pt x="3747493" y="4412350"/>
                  <a:pt x="4412350" y="3747493"/>
                  <a:pt x="4412350" y="2927350"/>
                </a:cubicBezTo>
                <a:cubicBezTo>
                  <a:pt x="4412350" y="2107207"/>
                  <a:pt x="3747493" y="1442350"/>
                  <a:pt x="2927350" y="1442350"/>
                </a:cubicBezTo>
                <a:close/>
                <a:moveTo>
                  <a:pt x="2927350" y="0"/>
                </a:moveTo>
                <a:cubicBezTo>
                  <a:pt x="4544081" y="0"/>
                  <a:pt x="5854700" y="1310619"/>
                  <a:pt x="5854700" y="2927350"/>
                </a:cubicBezTo>
                <a:cubicBezTo>
                  <a:pt x="5854700" y="4544081"/>
                  <a:pt x="4544081" y="5854700"/>
                  <a:pt x="2927350" y="5854700"/>
                </a:cubicBezTo>
                <a:cubicBezTo>
                  <a:pt x="1310619" y="5854700"/>
                  <a:pt x="0" y="4544081"/>
                  <a:pt x="0" y="2927350"/>
                </a:cubicBezTo>
                <a:cubicBezTo>
                  <a:pt x="0" y="1310619"/>
                  <a:pt x="1310619" y="0"/>
                  <a:pt x="29273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22" name="Овал 21" hidden="1">
            <a:extLst>
              <a:ext uri="{FF2B5EF4-FFF2-40B4-BE49-F238E27FC236}">
                <a16:creationId xmlns:a16="http://schemas.microsoft.com/office/drawing/2014/main" id="{222C5F0B-6EFC-4407-96C1-A95810130485}"/>
              </a:ext>
            </a:extLst>
          </p:cNvPr>
          <p:cNvSpPr/>
          <p:nvPr/>
        </p:nvSpPr>
        <p:spPr>
          <a:xfrm>
            <a:off x="5239105" y="2187426"/>
            <a:ext cx="2475000" cy="2475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A9F6514-AF7C-44F8-9D18-65518C1B2CEF}"/>
              </a:ext>
            </a:extLst>
          </p:cNvPr>
          <p:cNvSpPr/>
          <p:nvPr/>
        </p:nvSpPr>
        <p:spPr>
          <a:xfrm>
            <a:off x="1595999" y="3023301"/>
            <a:ext cx="9090000" cy="1575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0A046E5A-3AE2-4455-8773-0AAB6BF5E6FE}"/>
              </a:ext>
            </a:extLst>
          </p:cNvPr>
          <p:cNvSpPr/>
          <p:nvPr/>
        </p:nvSpPr>
        <p:spPr>
          <a:xfrm>
            <a:off x="5848500" y="3181500"/>
            <a:ext cx="495000" cy="495000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150AFF46-C280-429E-96E0-C414BA7E41E5}"/>
              </a:ext>
            </a:extLst>
          </p:cNvPr>
          <p:cNvSpPr/>
          <p:nvPr/>
        </p:nvSpPr>
        <p:spPr>
          <a:xfrm>
            <a:off x="8098500" y="3181500"/>
            <a:ext cx="495000" cy="495000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12C4CF22-39A0-40C7-8041-5B487238A60E}"/>
              </a:ext>
            </a:extLst>
          </p:cNvPr>
          <p:cNvSpPr/>
          <p:nvPr/>
        </p:nvSpPr>
        <p:spPr>
          <a:xfrm>
            <a:off x="3598500" y="3181500"/>
            <a:ext cx="495000" cy="495000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3EBCACA3-D779-49E5-8CF7-DE06C68741CD}"/>
              </a:ext>
            </a:extLst>
          </p:cNvPr>
          <p:cNvSpPr/>
          <p:nvPr/>
        </p:nvSpPr>
        <p:spPr>
          <a:xfrm>
            <a:off x="1348500" y="3181500"/>
            <a:ext cx="495000" cy="495000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DFD465D4-6C6E-4543-B9CB-2FE32FE10A88}"/>
              </a:ext>
            </a:extLst>
          </p:cNvPr>
          <p:cNvSpPr/>
          <p:nvPr/>
        </p:nvSpPr>
        <p:spPr>
          <a:xfrm>
            <a:off x="10348500" y="3181500"/>
            <a:ext cx="495000" cy="495000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Капля 14">
            <a:extLst>
              <a:ext uri="{FF2B5EF4-FFF2-40B4-BE49-F238E27FC236}">
                <a16:creationId xmlns:a16="http://schemas.microsoft.com/office/drawing/2014/main" id="{3997F7A9-E392-4CD9-A952-1275B41300CF}"/>
              </a:ext>
            </a:extLst>
          </p:cNvPr>
          <p:cNvSpPr/>
          <p:nvPr/>
        </p:nvSpPr>
        <p:spPr>
          <a:xfrm rot="8092213">
            <a:off x="5431838" y="1463758"/>
            <a:ext cx="1260000" cy="1260000"/>
          </a:xfrm>
          <a:prstGeom prst="teardrop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Капля 48">
            <a:extLst>
              <a:ext uri="{FF2B5EF4-FFF2-40B4-BE49-F238E27FC236}">
                <a16:creationId xmlns:a16="http://schemas.microsoft.com/office/drawing/2014/main" id="{EF4C5898-F841-46D5-AB2B-388CD44F0F34}"/>
              </a:ext>
            </a:extLst>
          </p:cNvPr>
          <p:cNvSpPr/>
          <p:nvPr/>
        </p:nvSpPr>
        <p:spPr>
          <a:xfrm rot="8092213">
            <a:off x="1019668" y="1490574"/>
            <a:ext cx="1260000" cy="1260000"/>
          </a:xfrm>
          <a:prstGeom prst="teardrop">
            <a:avLst/>
          </a:prstGeom>
          <a:ln>
            <a:noFill/>
          </a:ln>
          <a:effectLst>
            <a:outerShdw blurRad="152400" dist="1016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Капля 15">
            <a:extLst>
              <a:ext uri="{FF2B5EF4-FFF2-40B4-BE49-F238E27FC236}">
                <a16:creationId xmlns:a16="http://schemas.microsoft.com/office/drawing/2014/main" id="{C425B52C-62C6-4DEC-B848-CE70C1ED8408}"/>
              </a:ext>
            </a:extLst>
          </p:cNvPr>
          <p:cNvSpPr/>
          <p:nvPr/>
        </p:nvSpPr>
        <p:spPr>
          <a:xfrm rot="8092213">
            <a:off x="3210067" y="1490575"/>
            <a:ext cx="1260000" cy="1260000"/>
          </a:xfrm>
          <a:prstGeom prst="teardrop">
            <a:avLst/>
          </a:prstGeom>
          <a:solidFill>
            <a:schemeClr val="accent2"/>
          </a:solidFill>
          <a:ln>
            <a:noFill/>
          </a:ln>
          <a:effectLst>
            <a:outerShdw blurRad="152400" dist="1016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Капля 16">
            <a:extLst>
              <a:ext uri="{FF2B5EF4-FFF2-40B4-BE49-F238E27FC236}">
                <a16:creationId xmlns:a16="http://schemas.microsoft.com/office/drawing/2014/main" id="{369ED830-6457-43A3-BB1C-C611185D4F5F}"/>
              </a:ext>
            </a:extLst>
          </p:cNvPr>
          <p:cNvSpPr/>
          <p:nvPr/>
        </p:nvSpPr>
        <p:spPr>
          <a:xfrm rot="8092213">
            <a:off x="7692989" y="1490575"/>
            <a:ext cx="1260000" cy="1260000"/>
          </a:xfrm>
          <a:prstGeom prst="teardrop">
            <a:avLst/>
          </a:prstGeom>
          <a:solidFill>
            <a:schemeClr val="accent4"/>
          </a:solidFill>
          <a:ln>
            <a:noFill/>
          </a:ln>
          <a:effectLst>
            <a:outerShdw blurRad="152400" dist="1016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Капля 17">
            <a:extLst>
              <a:ext uri="{FF2B5EF4-FFF2-40B4-BE49-F238E27FC236}">
                <a16:creationId xmlns:a16="http://schemas.microsoft.com/office/drawing/2014/main" id="{1755BC43-72DD-492B-9A9F-7509BE6C97A5}"/>
              </a:ext>
            </a:extLst>
          </p:cNvPr>
          <p:cNvSpPr/>
          <p:nvPr/>
        </p:nvSpPr>
        <p:spPr>
          <a:xfrm rot="8092213">
            <a:off x="9939041" y="1462973"/>
            <a:ext cx="1260000" cy="1260000"/>
          </a:xfrm>
          <a:prstGeom prst="teardrop">
            <a:avLst/>
          </a:prstGeom>
          <a:solidFill>
            <a:schemeClr val="accent5"/>
          </a:solidFill>
          <a:ln>
            <a:noFill/>
          </a:ln>
          <a:effectLst>
            <a:outerShdw blurRad="152400" dist="1016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3053F30-5597-4C87-AEFB-B1B81CEC8747}"/>
              </a:ext>
            </a:extLst>
          </p:cNvPr>
          <p:cNvSpPr txBox="1"/>
          <p:nvPr/>
        </p:nvSpPr>
        <p:spPr>
          <a:xfrm>
            <a:off x="1136546" y="1663251"/>
            <a:ext cx="102624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2021</a:t>
            </a:r>
          </a:p>
          <a:p>
            <a:r>
              <a:rPr lang="uk-UA" sz="2800" b="1" dirty="0" smtClean="0">
                <a:solidFill>
                  <a:schemeClr val="bg1"/>
                </a:solidFill>
              </a:rPr>
              <a:t>-2022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D787AD0-0C23-4F61-BF58-490CC027DA01}"/>
              </a:ext>
            </a:extLst>
          </p:cNvPr>
          <p:cNvSpPr txBox="1"/>
          <p:nvPr/>
        </p:nvSpPr>
        <p:spPr>
          <a:xfrm>
            <a:off x="5548716" y="1626090"/>
            <a:ext cx="102624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20</a:t>
            </a:r>
            <a:r>
              <a:rPr lang="uk-UA" sz="2800" b="1" dirty="0" smtClean="0">
                <a:solidFill>
                  <a:schemeClr val="bg1"/>
                </a:solidFill>
              </a:rPr>
              <a:t>23</a:t>
            </a:r>
          </a:p>
          <a:p>
            <a:r>
              <a:rPr lang="uk-UA" sz="2800" b="1" dirty="0" smtClean="0">
                <a:solidFill>
                  <a:schemeClr val="bg1"/>
                </a:solidFill>
              </a:rPr>
              <a:t>-2024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17C5A8F-3379-411C-A98B-E1F4835CC1EF}"/>
              </a:ext>
            </a:extLst>
          </p:cNvPr>
          <p:cNvSpPr txBox="1"/>
          <p:nvPr/>
        </p:nvSpPr>
        <p:spPr>
          <a:xfrm>
            <a:off x="7838808" y="1618579"/>
            <a:ext cx="102624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202</a:t>
            </a:r>
            <a:r>
              <a:rPr lang="uk-UA" sz="2800" b="1" dirty="0" smtClean="0">
                <a:solidFill>
                  <a:schemeClr val="bg1"/>
                </a:solidFill>
              </a:rPr>
              <a:t>4</a:t>
            </a:r>
          </a:p>
          <a:p>
            <a:r>
              <a:rPr lang="uk-UA" sz="2800" b="1" dirty="0" smtClean="0">
                <a:solidFill>
                  <a:schemeClr val="bg1"/>
                </a:solidFill>
              </a:rPr>
              <a:t>-2025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6E88C70-8E7D-4DB6-B6D7-DECDF239B1CD}"/>
              </a:ext>
            </a:extLst>
          </p:cNvPr>
          <p:cNvSpPr txBox="1"/>
          <p:nvPr/>
        </p:nvSpPr>
        <p:spPr>
          <a:xfrm>
            <a:off x="10071017" y="1624591"/>
            <a:ext cx="102624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2025</a:t>
            </a:r>
            <a:endParaRPr lang="uk-UA" sz="2800" b="1" dirty="0" smtClean="0">
              <a:solidFill>
                <a:schemeClr val="bg1"/>
              </a:solidFill>
            </a:endParaRPr>
          </a:p>
          <a:p>
            <a:r>
              <a:rPr lang="uk-UA" sz="2800" b="1" dirty="0" smtClean="0">
                <a:solidFill>
                  <a:schemeClr val="bg1"/>
                </a:solidFill>
              </a:rPr>
              <a:t>-2026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12CF824-F446-4CCD-89E9-547BC747B3E1}"/>
              </a:ext>
            </a:extLst>
          </p:cNvPr>
          <p:cNvSpPr txBox="1"/>
          <p:nvPr/>
        </p:nvSpPr>
        <p:spPr>
          <a:xfrm>
            <a:off x="3338808" y="1643520"/>
            <a:ext cx="102624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20</a:t>
            </a:r>
            <a:r>
              <a:rPr lang="uk-UA" sz="2800" b="1" dirty="0" smtClean="0">
                <a:solidFill>
                  <a:schemeClr val="bg1"/>
                </a:solidFill>
              </a:rPr>
              <a:t>22</a:t>
            </a:r>
          </a:p>
          <a:p>
            <a:r>
              <a:rPr lang="uk-UA" sz="2800" b="1" dirty="0" smtClean="0">
                <a:solidFill>
                  <a:schemeClr val="bg1"/>
                </a:solidFill>
              </a:rPr>
              <a:t>-2023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DA184A5-55F3-4C41-AF7F-19DB9F211CA4}"/>
              </a:ext>
            </a:extLst>
          </p:cNvPr>
          <p:cNvSpPr txBox="1"/>
          <p:nvPr/>
        </p:nvSpPr>
        <p:spPr>
          <a:xfrm>
            <a:off x="758714" y="3808509"/>
            <a:ext cx="18769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>
                <a:solidFill>
                  <a:srgbClr val="FF6600"/>
                </a:solidFill>
                <a:latin typeface="Comic Sans MS" panose="030F0702030302020204" pitchFamily="66" charset="0"/>
              </a:rPr>
              <a:t>Створення та затвердження Положення про </a:t>
            </a:r>
            <a:r>
              <a:rPr lang="uk-UA" sz="1600" b="1" dirty="0" smtClean="0">
                <a:solidFill>
                  <a:srgbClr val="FF6600"/>
                </a:solidFill>
                <a:latin typeface="Comic Sans MS" panose="030F0702030302020204" pitchFamily="66" charset="0"/>
              </a:rPr>
              <a:t>ВСЗЯО Центру.</a:t>
            </a:r>
          </a:p>
          <a:p>
            <a:pPr algn="ctr"/>
            <a:endParaRPr lang="uk-UA" sz="1600" b="1" dirty="0">
              <a:solidFill>
                <a:srgbClr val="FF66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uk-UA" sz="1600" b="1" dirty="0">
                <a:solidFill>
                  <a:srgbClr val="FF6600"/>
                </a:solidFill>
                <a:latin typeface="Comic Sans MS" panose="030F0702030302020204" pitchFamily="66" charset="0"/>
              </a:rPr>
              <a:t>Самооцінювання за напрямом</a:t>
            </a:r>
          </a:p>
          <a:p>
            <a:pPr algn="ctr"/>
            <a:r>
              <a:rPr lang="uk-UA" sz="1600" b="1" dirty="0">
                <a:solidFill>
                  <a:srgbClr val="FF6600"/>
                </a:solidFill>
                <a:latin typeface="Comic Sans MS" panose="030F0702030302020204" pitchFamily="66" charset="0"/>
              </a:rPr>
              <a:t>«Освітнє середовище».</a:t>
            </a:r>
            <a:endParaRPr lang="ru-RU" sz="1600" b="1" dirty="0">
              <a:solidFill>
                <a:srgbClr val="FF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78E712E5-9E20-4253-83A9-D6F427E768C7}"/>
              </a:ext>
            </a:extLst>
          </p:cNvPr>
          <p:cNvSpPr txBox="1"/>
          <p:nvPr/>
        </p:nvSpPr>
        <p:spPr>
          <a:xfrm>
            <a:off x="2894449" y="4424062"/>
            <a:ext cx="18509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>
                <a:solidFill>
                  <a:srgbClr val="A50021"/>
                </a:solidFill>
                <a:latin typeface="Comic Sans MS" panose="030F0702030302020204" pitchFamily="66" charset="0"/>
              </a:rPr>
              <a:t>Самооцінювання за напрямом</a:t>
            </a:r>
          </a:p>
          <a:p>
            <a:pPr algn="ctr"/>
            <a:r>
              <a:rPr lang="uk-UA" sz="1600" b="1" dirty="0">
                <a:solidFill>
                  <a:srgbClr val="A50021"/>
                </a:solidFill>
                <a:latin typeface="Comic Sans MS" panose="030F0702030302020204" pitchFamily="66" charset="0"/>
              </a:rPr>
              <a:t>«Система оцінювання здобувачів освіти</a:t>
            </a:r>
            <a:r>
              <a:rPr lang="uk-UA" sz="1600" b="1" dirty="0" smtClean="0">
                <a:solidFill>
                  <a:srgbClr val="A50021"/>
                </a:solidFill>
                <a:latin typeface="Comic Sans MS" panose="030F0702030302020204" pitchFamily="66" charset="0"/>
              </a:rPr>
              <a:t>».</a:t>
            </a:r>
            <a:endParaRPr lang="en-US" sz="1600" b="1" dirty="0">
              <a:solidFill>
                <a:srgbClr val="A50021"/>
              </a:solidFill>
              <a:latin typeface="Comic Sans MS" panose="030F0702030302020204" pitchFamily="66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3409000F-D037-4637-8443-81E790D1835A}"/>
              </a:ext>
            </a:extLst>
          </p:cNvPr>
          <p:cNvSpPr txBox="1"/>
          <p:nvPr/>
        </p:nvSpPr>
        <p:spPr>
          <a:xfrm>
            <a:off x="5156785" y="4416524"/>
            <a:ext cx="18509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Самооцінювання за напрямом</a:t>
            </a:r>
          </a:p>
          <a:p>
            <a:pPr algn="ctr"/>
            <a:r>
              <a:rPr lang="uk-UA" sz="16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«Педагогічна діяльність».</a:t>
            </a:r>
            <a:endParaRPr lang="en-US" sz="1600" b="1" dirty="0">
              <a:solidFill>
                <a:schemeClr val="accent3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C83735FB-6B5D-47E3-BAD8-41B2664C1062}"/>
              </a:ext>
            </a:extLst>
          </p:cNvPr>
          <p:cNvSpPr txBox="1"/>
          <p:nvPr/>
        </p:nvSpPr>
        <p:spPr>
          <a:xfrm>
            <a:off x="7419121" y="4427638"/>
            <a:ext cx="18509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Самооцінювання за напрямом</a:t>
            </a:r>
          </a:p>
          <a:p>
            <a:pPr algn="ctr"/>
            <a:r>
              <a:rPr lang="uk-UA" sz="1600" b="1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«Управлінські процеси».</a:t>
            </a:r>
            <a:endParaRPr lang="en-US" sz="1600" b="1" dirty="0">
              <a:solidFill>
                <a:schemeClr val="accent4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99F87DD9-7FD7-4372-9B4C-50CB2C69EF61}"/>
              </a:ext>
            </a:extLst>
          </p:cNvPr>
          <p:cNvSpPr txBox="1"/>
          <p:nvPr/>
        </p:nvSpPr>
        <p:spPr>
          <a:xfrm>
            <a:off x="9678088" y="4427260"/>
            <a:ext cx="18509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Самооцінювання комлексне.</a:t>
            </a:r>
            <a:endParaRPr lang="uk-UA" dirty="0">
              <a:latin typeface="Comic Sans MS" panose="030F0702030302020204" pitchFamily="66" charset="0"/>
            </a:endParaRPr>
          </a:p>
        </p:txBody>
      </p:sp>
      <p:pic>
        <p:nvPicPr>
          <p:cNvPr id="85" name="Рисунок 84">
            <a:extLst>
              <a:ext uri="{FF2B5EF4-FFF2-40B4-BE49-F238E27FC236}">
                <a16:creationId xmlns:a16="http://schemas.microsoft.com/office/drawing/2014/main" id="{F21FE259-4C2C-4F62-B54D-727E83C0ED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15998" y="3249000"/>
            <a:ext cx="360000" cy="360000"/>
          </a:xfrm>
          <a:prstGeom prst="rect">
            <a:avLst/>
          </a:prstGeom>
        </p:spPr>
      </p:pic>
      <p:pic>
        <p:nvPicPr>
          <p:cNvPr id="87" name="Рисунок 86">
            <a:extLst>
              <a:ext uri="{FF2B5EF4-FFF2-40B4-BE49-F238E27FC236}">
                <a16:creationId xmlns:a16="http://schemas.microsoft.com/office/drawing/2014/main" id="{713F4AB2-D7DA-48BC-AF9B-2DA27147810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3671930" y="3260250"/>
            <a:ext cx="360000" cy="360000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id="{CC110ABA-82C4-4201-BBC2-9669BE89D4A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5915998" y="3260250"/>
            <a:ext cx="360000" cy="360000"/>
          </a:xfrm>
          <a:prstGeom prst="rect">
            <a:avLst/>
          </a:prstGeom>
        </p:spPr>
      </p:pic>
      <p:pic>
        <p:nvPicPr>
          <p:cNvPr id="91" name="Рисунок 90">
            <a:extLst>
              <a:ext uri="{FF2B5EF4-FFF2-40B4-BE49-F238E27FC236}">
                <a16:creationId xmlns:a16="http://schemas.microsoft.com/office/drawing/2014/main" id="{D22833FA-BDD1-4BA8-B454-698AA30D8B9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8171930" y="3248407"/>
            <a:ext cx="360000" cy="360000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id="{F926461A-216E-4F58-AFEB-3CA1899D77F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10416002" y="3260250"/>
            <a:ext cx="360000" cy="360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334604" y="227507"/>
            <a:ext cx="7736413" cy="1077218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3200" b="1" cap="none" spc="0" dirty="0" smtClean="0">
                <a:ln>
                  <a:solidFill>
                    <a:schemeClr val="tx1"/>
                  </a:solidFill>
                </a:ln>
                <a:solidFill>
                  <a:schemeClr val="accent4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Графік самооцінювання якості освіти</a:t>
            </a:r>
          </a:p>
          <a:p>
            <a:pPr algn="ctr"/>
            <a:r>
              <a:rPr lang="ru-RU" sz="3200" b="1" cap="none" spc="0" dirty="0" smtClean="0">
                <a:ln>
                  <a:solidFill>
                    <a:schemeClr val="tx1"/>
                  </a:solidFill>
                </a:ln>
                <a:solidFill>
                  <a:schemeClr val="accent4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та освітньої діяльності</a:t>
            </a:r>
            <a:endParaRPr lang="ru-RU" sz="3200" b="1" cap="none" spc="0" dirty="0">
              <a:ln>
                <a:solidFill>
                  <a:schemeClr val="tx1"/>
                </a:solidFill>
              </a:ln>
              <a:solidFill>
                <a:schemeClr val="accent4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936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02675" y="404948"/>
            <a:ext cx="9535886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cap="all" dirty="0" smtClean="0">
                <a:solidFill>
                  <a:srgbClr val="003300"/>
                </a:solidFill>
                <a:latin typeface="Comic Sans MS" panose="030F0702030302020204" pitchFamily="66" charset="0"/>
              </a:rPr>
              <a:t>   Освітнє </a:t>
            </a:r>
            <a:r>
              <a:rPr lang="uk-UA" sz="2800" cap="all" dirty="0">
                <a:solidFill>
                  <a:srgbClr val="003300"/>
                </a:solidFill>
                <a:latin typeface="Comic Sans MS" panose="030F0702030302020204" pitchFamily="66" charset="0"/>
              </a:rPr>
              <a:t>середовище </a:t>
            </a:r>
            <a:r>
              <a:rPr lang="uk-UA" sz="2800" dirty="0">
                <a:solidFill>
                  <a:srgbClr val="003300"/>
                </a:solidFill>
                <a:latin typeface="Comic Sans MS" panose="030F0702030302020204" pitchFamily="66" charset="0"/>
              </a:rPr>
              <a:t>– це сукупність об’єктивних зовнішніх умов, факторів, соціальних об’єктів, необхідних для успішного функціонування освіти. Це система впливів і умов формування особистості, а також можливостей для її розвитку, які містяться в соціальному і просторово-предметному </a:t>
            </a:r>
            <a:r>
              <a:rPr lang="uk-UA" sz="2800" dirty="0" smtClean="0">
                <a:solidFill>
                  <a:srgbClr val="003300"/>
                </a:solidFill>
                <a:latin typeface="Comic Sans MS" panose="030F0702030302020204" pitchFamily="66" charset="0"/>
              </a:rPr>
              <a:t>оточенні.</a:t>
            </a:r>
          </a:p>
          <a:p>
            <a:r>
              <a:rPr lang="uk-UA" sz="2800" dirty="0" smtClean="0">
                <a:solidFill>
                  <a:srgbClr val="003300"/>
                </a:solidFill>
                <a:latin typeface="Comic Sans MS" panose="030F0702030302020204" pitchFamily="66" charset="0"/>
              </a:rPr>
              <a:t>   Створення сучасного освітнього </a:t>
            </a:r>
            <a:r>
              <a:rPr lang="uk-UA" sz="2800" dirty="0">
                <a:solidFill>
                  <a:srgbClr val="003300"/>
                </a:solidFill>
                <a:latin typeface="Comic Sans MS" panose="030F0702030302020204" pitchFamily="66" charset="0"/>
              </a:rPr>
              <a:t>середовища здатне забезпечити формування основ нового культурно-освітнього та соціально-педагогічного мислення. Такий підхід дає підстави розглядати поняття освітнього середовища як відображення єдності соціокультурного і духовного життя суспільства та безперервної системи освіти. </a:t>
            </a:r>
            <a:endParaRPr lang="uk-UA" sz="2800" dirty="0" smtClean="0">
              <a:solidFill>
                <a:srgbClr val="003300"/>
              </a:solidFill>
              <a:latin typeface="Comic Sans MS" panose="030F0702030302020204" pitchFamily="66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43248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>
            <a:spLocks noChangeArrowheads="1"/>
          </p:cNvSpPr>
          <p:nvPr/>
        </p:nvSpPr>
        <p:spPr bwMode="gray">
          <a:xfrm>
            <a:off x="2356485" y="1975000"/>
            <a:ext cx="9155430" cy="484028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10000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lIns="108000" tIns="108000" rIns="144000" bIns="72000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190500" indent="-19050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  <a:defRPr/>
            </a:pPr>
            <a:endParaRPr lang="de-DE" noProof="1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381983" name="Picture 31" descr="Picture1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495801"/>
            <a:ext cx="1620838" cy="54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1984" name="Picture 32" descr="Picture1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6172200"/>
            <a:ext cx="203835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1985" name="Picture 33" descr="Picture1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850" y="3867151"/>
            <a:ext cx="1276350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1986" name="Picture 34" descr="Picture1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981201"/>
            <a:ext cx="704850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1954" name="Rectangle 2"/>
          <p:cNvSpPr>
            <a:spLocks noChangeArrowheads="1"/>
          </p:cNvSpPr>
          <p:nvPr/>
        </p:nvSpPr>
        <p:spPr bwMode="gray">
          <a:xfrm rot="12873904">
            <a:off x="7407612" y="3740255"/>
            <a:ext cx="1103313" cy="217487"/>
          </a:xfrm>
          <a:prstGeom prst="rect">
            <a:avLst/>
          </a:prstGeom>
          <a:gradFill rotWithShape="1">
            <a:gsLst>
              <a:gs pos="0">
                <a:srgbClr val="969696"/>
              </a:gs>
              <a:gs pos="50000">
                <a:srgbClr val="969696">
                  <a:gamma/>
                  <a:tint val="51373"/>
                  <a:invGamma/>
                </a:srgbClr>
              </a:gs>
              <a:gs pos="100000">
                <a:srgbClr val="969696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1955" name="Rectangle 3"/>
          <p:cNvSpPr>
            <a:spLocks noChangeArrowheads="1"/>
          </p:cNvSpPr>
          <p:nvPr/>
        </p:nvSpPr>
        <p:spPr bwMode="gray">
          <a:xfrm rot="-743917">
            <a:off x="4267201" y="3276600"/>
            <a:ext cx="1146175" cy="198438"/>
          </a:xfrm>
          <a:prstGeom prst="rect">
            <a:avLst/>
          </a:prstGeom>
          <a:gradFill rotWithShape="1">
            <a:gsLst>
              <a:gs pos="0">
                <a:srgbClr val="969696"/>
              </a:gs>
              <a:gs pos="50000">
                <a:srgbClr val="969696">
                  <a:gamma/>
                  <a:tint val="48627"/>
                  <a:invGamma/>
                </a:srgbClr>
              </a:gs>
              <a:gs pos="100000">
                <a:srgbClr val="969696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1957" name="Rectangle 5"/>
          <p:cNvSpPr>
            <a:spLocks noChangeArrowheads="1"/>
          </p:cNvSpPr>
          <p:nvPr/>
        </p:nvSpPr>
        <p:spPr bwMode="gray">
          <a:xfrm rot="19094725">
            <a:off x="7367944" y="1832996"/>
            <a:ext cx="1538023" cy="223016"/>
          </a:xfrm>
          <a:prstGeom prst="rect">
            <a:avLst/>
          </a:prstGeom>
          <a:gradFill rotWithShape="1">
            <a:gsLst>
              <a:gs pos="0">
                <a:srgbClr val="969696"/>
              </a:gs>
              <a:gs pos="50000">
                <a:srgbClr val="969696">
                  <a:gamma/>
                  <a:tint val="30196"/>
                  <a:invGamma/>
                </a:srgbClr>
              </a:gs>
              <a:gs pos="100000">
                <a:srgbClr val="969696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81958" name="Group 6"/>
          <p:cNvGrpSpPr>
            <a:grpSpLocks/>
          </p:cNvGrpSpPr>
          <p:nvPr/>
        </p:nvGrpSpPr>
        <p:grpSpPr bwMode="auto">
          <a:xfrm>
            <a:off x="5330187" y="1705975"/>
            <a:ext cx="2687747" cy="2589463"/>
            <a:chOff x="2393" y="1488"/>
            <a:chExt cx="1181" cy="1152"/>
          </a:xfrm>
        </p:grpSpPr>
        <p:grpSp>
          <p:nvGrpSpPr>
            <p:cNvPr id="381959" name="Group 7"/>
            <p:cNvGrpSpPr>
              <a:grpSpLocks/>
            </p:cNvGrpSpPr>
            <p:nvPr/>
          </p:nvGrpSpPr>
          <p:grpSpPr bwMode="auto">
            <a:xfrm>
              <a:off x="2400" y="1488"/>
              <a:ext cx="1152" cy="1152"/>
              <a:chOff x="2016" y="1920"/>
              <a:chExt cx="1680" cy="1680"/>
            </a:xfrm>
          </p:grpSpPr>
          <p:sp>
            <p:nvSpPr>
              <p:cNvPr id="381960" name="Oval 8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33CC33"/>
                  </a:gs>
                  <a:gs pos="100000">
                    <a:srgbClr val="33CC33">
                      <a:gamma/>
                      <a:shade val="24314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1961" name="Freeform 9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301 w 1321"/>
                  <a:gd name="T1" fmla="*/ 401 h 712"/>
                  <a:gd name="T2" fmla="*/ 1317 w 1321"/>
                  <a:gd name="T3" fmla="*/ 442 h 712"/>
                  <a:gd name="T4" fmla="*/ 1321 w 1321"/>
                  <a:gd name="T5" fmla="*/ 481 h 712"/>
                  <a:gd name="T6" fmla="*/ 1315 w 1321"/>
                  <a:gd name="T7" fmla="*/ 516 h 712"/>
                  <a:gd name="T8" fmla="*/ 1298 w 1321"/>
                  <a:gd name="T9" fmla="*/ 550 h 712"/>
                  <a:gd name="T10" fmla="*/ 1272 w 1321"/>
                  <a:gd name="T11" fmla="*/ 579 h 712"/>
                  <a:gd name="T12" fmla="*/ 1239 w 1321"/>
                  <a:gd name="T13" fmla="*/ 604 h 712"/>
                  <a:gd name="T14" fmla="*/ 1196 w 1321"/>
                  <a:gd name="T15" fmla="*/ 628 h 712"/>
                  <a:gd name="T16" fmla="*/ 1147 w 1321"/>
                  <a:gd name="T17" fmla="*/ 649 h 712"/>
                  <a:gd name="T18" fmla="*/ 1092 w 1321"/>
                  <a:gd name="T19" fmla="*/ 667 h 712"/>
                  <a:gd name="T20" fmla="*/ 1031 w 1321"/>
                  <a:gd name="T21" fmla="*/ 683 h 712"/>
                  <a:gd name="T22" fmla="*/ 967 w 1321"/>
                  <a:gd name="T23" fmla="*/ 694 h 712"/>
                  <a:gd name="T24" fmla="*/ 896 w 1321"/>
                  <a:gd name="T25" fmla="*/ 704 h 712"/>
                  <a:gd name="T26" fmla="*/ 824 w 1321"/>
                  <a:gd name="T27" fmla="*/ 710 h 712"/>
                  <a:gd name="T28" fmla="*/ 795 w 1321"/>
                  <a:gd name="T29" fmla="*/ 712 h 712"/>
                  <a:gd name="T30" fmla="*/ 476 w 1321"/>
                  <a:gd name="T31" fmla="*/ 712 h 712"/>
                  <a:gd name="T32" fmla="*/ 472 w 1321"/>
                  <a:gd name="T33" fmla="*/ 712 h 712"/>
                  <a:gd name="T34" fmla="*/ 409 w 1321"/>
                  <a:gd name="T35" fmla="*/ 708 h 712"/>
                  <a:gd name="T36" fmla="*/ 348 w 1321"/>
                  <a:gd name="T37" fmla="*/ 704 h 712"/>
                  <a:gd name="T38" fmla="*/ 290 w 1321"/>
                  <a:gd name="T39" fmla="*/ 696 h 712"/>
                  <a:gd name="T40" fmla="*/ 235 w 1321"/>
                  <a:gd name="T41" fmla="*/ 689 h 712"/>
                  <a:gd name="T42" fmla="*/ 186 w 1321"/>
                  <a:gd name="T43" fmla="*/ 677 h 712"/>
                  <a:gd name="T44" fmla="*/ 141 w 1321"/>
                  <a:gd name="T45" fmla="*/ 663 h 712"/>
                  <a:gd name="T46" fmla="*/ 102 w 1321"/>
                  <a:gd name="T47" fmla="*/ 648 h 712"/>
                  <a:gd name="T48" fmla="*/ 67 w 1321"/>
                  <a:gd name="T49" fmla="*/ 630 h 712"/>
                  <a:gd name="T50" fmla="*/ 39 w 1321"/>
                  <a:gd name="T51" fmla="*/ 608 h 712"/>
                  <a:gd name="T52" fmla="*/ 18 w 1321"/>
                  <a:gd name="T53" fmla="*/ 583 h 712"/>
                  <a:gd name="T54" fmla="*/ 6 w 1321"/>
                  <a:gd name="T55" fmla="*/ 554 h 712"/>
                  <a:gd name="T56" fmla="*/ 0 w 1321"/>
                  <a:gd name="T57" fmla="*/ 524 h 712"/>
                  <a:gd name="T58" fmla="*/ 0 w 1321"/>
                  <a:gd name="T59" fmla="*/ 520 h 712"/>
                  <a:gd name="T60" fmla="*/ 4 w 1321"/>
                  <a:gd name="T61" fmla="*/ 487 h 712"/>
                  <a:gd name="T62" fmla="*/ 16 w 1321"/>
                  <a:gd name="T63" fmla="*/ 446 h 712"/>
                  <a:gd name="T64" fmla="*/ 51 w 1321"/>
                  <a:gd name="T65" fmla="*/ 370 h 712"/>
                  <a:gd name="T66" fmla="*/ 94 w 1321"/>
                  <a:gd name="T67" fmla="*/ 299 h 712"/>
                  <a:gd name="T68" fmla="*/ 147 w 1321"/>
                  <a:gd name="T69" fmla="*/ 235 h 712"/>
                  <a:gd name="T70" fmla="*/ 204 w 1321"/>
                  <a:gd name="T71" fmla="*/ 176 h 712"/>
                  <a:gd name="T72" fmla="*/ 270 w 1321"/>
                  <a:gd name="T73" fmla="*/ 125 h 712"/>
                  <a:gd name="T74" fmla="*/ 341 w 1321"/>
                  <a:gd name="T75" fmla="*/ 82 h 712"/>
                  <a:gd name="T76" fmla="*/ 415 w 1321"/>
                  <a:gd name="T77" fmla="*/ 47 h 712"/>
                  <a:gd name="T78" fmla="*/ 497 w 1321"/>
                  <a:gd name="T79" fmla="*/ 21 h 712"/>
                  <a:gd name="T80" fmla="*/ 581 w 1321"/>
                  <a:gd name="T81" fmla="*/ 6 h 712"/>
                  <a:gd name="T82" fmla="*/ 667 w 1321"/>
                  <a:gd name="T83" fmla="*/ 0 h 712"/>
                  <a:gd name="T84" fmla="*/ 667 w 1321"/>
                  <a:gd name="T85" fmla="*/ 0 h 712"/>
                  <a:gd name="T86" fmla="*/ 759 w 1321"/>
                  <a:gd name="T87" fmla="*/ 6 h 712"/>
                  <a:gd name="T88" fmla="*/ 847 w 1321"/>
                  <a:gd name="T89" fmla="*/ 23 h 712"/>
                  <a:gd name="T90" fmla="*/ 932 w 1321"/>
                  <a:gd name="T91" fmla="*/ 53 h 712"/>
                  <a:gd name="T92" fmla="*/ 1010 w 1321"/>
                  <a:gd name="T93" fmla="*/ 90 h 712"/>
                  <a:gd name="T94" fmla="*/ 1082 w 1321"/>
                  <a:gd name="T95" fmla="*/ 137 h 712"/>
                  <a:gd name="T96" fmla="*/ 1149 w 1321"/>
                  <a:gd name="T97" fmla="*/ 194 h 712"/>
                  <a:gd name="T98" fmla="*/ 1208 w 1321"/>
                  <a:gd name="T99" fmla="*/ 256 h 712"/>
                  <a:gd name="T100" fmla="*/ 1258 w 1321"/>
                  <a:gd name="T101" fmla="*/ 325 h 712"/>
                  <a:gd name="T102" fmla="*/ 1301 w 1321"/>
                  <a:gd name="T103" fmla="*/ 401 h 712"/>
                  <a:gd name="T104" fmla="*/ 1301 w 1321"/>
                  <a:gd name="T105" fmla="*/ 401 h 7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33CC33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BBF6EE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81962" name="Text Box 10"/>
            <p:cNvSpPr txBox="1">
              <a:spLocks noChangeArrowheads="1"/>
            </p:cNvSpPr>
            <p:nvPr/>
          </p:nvSpPr>
          <p:spPr bwMode="gray">
            <a:xfrm>
              <a:off x="2393" y="1762"/>
              <a:ext cx="1181" cy="5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uk-UA" sz="20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anose="030F0702030302020204" pitchFamily="66" charset="0"/>
                </a:rPr>
                <a:t>Вимоги до освітнього середовища</a:t>
              </a:r>
            </a:p>
            <a:p>
              <a:r>
                <a:rPr lang="uk-UA" sz="20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anose="030F0702030302020204" pitchFamily="66" charset="0"/>
                </a:rPr>
                <a:t>       Центру </a:t>
              </a:r>
              <a:endPara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381968" name="Group 16"/>
          <p:cNvGrpSpPr>
            <a:grpSpLocks/>
          </p:cNvGrpSpPr>
          <p:nvPr/>
        </p:nvGrpSpPr>
        <p:grpSpPr bwMode="auto">
          <a:xfrm>
            <a:off x="1669948" y="2334358"/>
            <a:ext cx="3301272" cy="3212840"/>
            <a:chOff x="689" y="1669"/>
            <a:chExt cx="1248" cy="1296"/>
          </a:xfrm>
        </p:grpSpPr>
        <p:grpSp>
          <p:nvGrpSpPr>
            <p:cNvPr id="381969" name="Group 17"/>
            <p:cNvGrpSpPr>
              <a:grpSpLocks/>
            </p:cNvGrpSpPr>
            <p:nvPr/>
          </p:nvGrpSpPr>
          <p:grpSpPr bwMode="auto">
            <a:xfrm>
              <a:off x="689" y="1669"/>
              <a:ext cx="1248" cy="1296"/>
              <a:chOff x="2104" y="2030"/>
              <a:chExt cx="1680" cy="1680"/>
            </a:xfrm>
          </p:grpSpPr>
          <p:sp>
            <p:nvSpPr>
              <p:cNvPr id="381970" name="Oval 18"/>
              <p:cNvSpPr>
                <a:spLocks noChangeArrowheads="1"/>
              </p:cNvSpPr>
              <p:nvPr/>
            </p:nvSpPr>
            <p:spPr bwMode="gray">
              <a:xfrm>
                <a:off x="2104" y="203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A776F0"/>
                  </a:gs>
                  <a:gs pos="100000">
                    <a:srgbClr val="A776F0">
                      <a:gamma/>
                      <a:shade val="63529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1971" name="Freeform 19"/>
              <p:cNvSpPr>
                <a:spLocks/>
              </p:cNvSpPr>
              <p:nvPr/>
            </p:nvSpPr>
            <p:spPr bwMode="gray">
              <a:xfrm>
                <a:off x="2289" y="2053"/>
                <a:ext cx="1296" cy="634"/>
              </a:xfrm>
              <a:custGeom>
                <a:avLst/>
                <a:gdLst>
                  <a:gd name="T0" fmla="*/ 1301 w 1321"/>
                  <a:gd name="T1" fmla="*/ 401 h 712"/>
                  <a:gd name="T2" fmla="*/ 1317 w 1321"/>
                  <a:gd name="T3" fmla="*/ 442 h 712"/>
                  <a:gd name="T4" fmla="*/ 1321 w 1321"/>
                  <a:gd name="T5" fmla="*/ 481 h 712"/>
                  <a:gd name="T6" fmla="*/ 1315 w 1321"/>
                  <a:gd name="T7" fmla="*/ 516 h 712"/>
                  <a:gd name="T8" fmla="*/ 1298 w 1321"/>
                  <a:gd name="T9" fmla="*/ 550 h 712"/>
                  <a:gd name="T10" fmla="*/ 1272 w 1321"/>
                  <a:gd name="T11" fmla="*/ 579 h 712"/>
                  <a:gd name="T12" fmla="*/ 1239 w 1321"/>
                  <a:gd name="T13" fmla="*/ 604 h 712"/>
                  <a:gd name="T14" fmla="*/ 1196 w 1321"/>
                  <a:gd name="T15" fmla="*/ 628 h 712"/>
                  <a:gd name="T16" fmla="*/ 1147 w 1321"/>
                  <a:gd name="T17" fmla="*/ 649 h 712"/>
                  <a:gd name="T18" fmla="*/ 1092 w 1321"/>
                  <a:gd name="T19" fmla="*/ 667 h 712"/>
                  <a:gd name="T20" fmla="*/ 1031 w 1321"/>
                  <a:gd name="T21" fmla="*/ 683 h 712"/>
                  <a:gd name="T22" fmla="*/ 967 w 1321"/>
                  <a:gd name="T23" fmla="*/ 694 h 712"/>
                  <a:gd name="T24" fmla="*/ 896 w 1321"/>
                  <a:gd name="T25" fmla="*/ 704 h 712"/>
                  <a:gd name="T26" fmla="*/ 824 w 1321"/>
                  <a:gd name="T27" fmla="*/ 710 h 712"/>
                  <a:gd name="T28" fmla="*/ 795 w 1321"/>
                  <a:gd name="T29" fmla="*/ 712 h 712"/>
                  <a:gd name="T30" fmla="*/ 476 w 1321"/>
                  <a:gd name="T31" fmla="*/ 712 h 712"/>
                  <a:gd name="T32" fmla="*/ 472 w 1321"/>
                  <a:gd name="T33" fmla="*/ 712 h 712"/>
                  <a:gd name="T34" fmla="*/ 409 w 1321"/>
                  <a:gd name="T35" fmla="*/ 708 h 712"/>
                  <a:gd name="T36" fmla="*/ 348 w 1321"/>
                  <a:gd name="T37" fmla="*/ 704 h 712"/>
                  <a:gd name="T38" fmla="*/ 290 w 1321"/>
                  <a:gd name="T39" fmla="*/ 696 h 712"/>
                  <a:gd name="T40" fmla="*/ 235 w 1321"/>
                  <a:gd name="T41" fmla="*/ 689 h 712"/>
                  <a:gd name="T42" fmla="*/ 186 w 1321"/>
                  <a:gd name="T43" fmla="*/ 677 h 712"/>
                  <a:gd name="T44" fmla="*/ 141 w 1321"/>
                  <a:gd name="T45" fmla="*/ 663 h 712"/>
                  <a:gd name="T46" fmla="*/ 102 w 1321"/>
                  <a:gd name="T47" fmla="*/ 648 h 712"/>
                  <a:gd name="T48" fmla="*/ 67 w 1321"/>
                  <a:gd name="T49" fmla="*/ 630 h 712"/>
                  <a:gd name="T50" fmla="*/ 39 w 1321"/>
                  <a:gd name="T51" fmla="*/ 608 h 712"/>
                  <a:gd name="T52" fmla="*/ 18 w 1321"/>
                  <a:gd name="T53" fmla="*/ 583 h 712"/>
                  <a:gd name="T54" fmla="*/ 6 w 1321"/>
                  <a:gd name="T55" fmla="*/ 554 h 712"/>
                  <a:gd name="T56" fmla="*/ 0 w 1321"/>
                  <a:gd name="T57" fmla="*/ 524 h 712"/>
                  <a:gd name="T58" fmla="*/ 0 w 1321"/>
                  <a:gd name="T59" fmla="*/ 520 h 712"/>
                  <a:gd name="T60" fmla="*/ 4 w 1321"/>
                  <a:gd name="T61" fmla="*/ 487 h 712"/>
                  <a:gd name="T62" fmla="*/ 16 w 1321"/>
                  <a:gd name="T63" fmla="*/ 446 h 712"/>
                  <a:gd name="T64" fmla="*/ 51 w 1321"/>
                  <a:gd name="T65" fmla="*/ 370 h 712"/>
                  <a:gd name="T66" fmla="*/ 94 w 1321"/>
                  <a:gd name="T67" fmla="*/ 299 h 712"/>
                  <a:gd name="T68" fmla="*/ 147 w 1321"/>
                  <a:gd name="T69" fmla="*/ 235 h 712"/>
                  <a:gd name="T70" fmla="*/ 204 w 1321"/>
                  <a:gd name="T71" fmla="*/ 176 h 712"/>
                  <a:gd name="T72" fmla="*/ 270 w 1321"/>
                  <a:gd name="T73" fmla="*/ 125 h 712"/>
                  <a:gd name="T74" fmla="*/ 341 w 1321"/>
                  <a:gd name="T75" fmla="*/ 82 h 712"/>
                  <a:gd name="T76" fmla="*/ 415 w 1321"/>
                  <a:gd name="T77" fmla="*/ 47 h 712"/>
                  <a:gd name="T78" fmla="*/ 497 w 1321"/>
                  <a:gd name="T79" fmla="*/ 21 h 712"/>
                  <a:gd name="T80" fmla="*/ 581 w 1321"/>
                  <a:gd name="T81" fmla="*/ 6 h 712"/>
                  <a:gd name="T82" fmla="*/ 667 w 1321"/>
                  <a:gd name="T83" fmla="*/ 0 h 712"/>
                  <a:gd name="T84" fmla="*/ 667 w 1321"/>
                  <a:gd name="T85" fmla="*/ 0 h 712"/>
                  <a:gd name="T86" fmla="*/ 759 w 1321"/>
                  <a:gd name="T87" fmla="*/ 6 h 712"/>
                  <a:gd name="T88" fmla="*/ 847 w 1321"/>
                  <a:gd name="T89" fmla="*/ 23 h 712"/>
                  <a:gd name="T90" fmla="*/ 932 w 1321"/>
                  <a:gd name="T91" fmla="*/ 53 h 712"/>
                  <a:gd name="T92" fmla="*/ 1010 w 1321"/>
                  <a:gd name="T93" fmla="*/ 90 h 712"/>
                  <a:gd name="T94" fmla="*/ 1082 w 1321"/>
                  <a:gd name="T95" fmla="*/ 137 h 712"/>
                  <a:gd name="T96" fmla="*/ 1149 w 1321"/>
                  <a:gd name="T97" fmla="*/ 194 h 712"/>
                  <a:gd name="T98" fmla="*/ 1208 w 1321"/>
                  <a:gd name="T99" fmla="*/ 256 h 712"/>
                  <a:gd name="T100" fmla="*/ 1258 w 1321"/>
                  <a:gd name="T101" fmla="*/ 325 h 712"/>
                  <a:gd name="T102" fmla="*/ 1301 w 1321"/>
                  <a:gd name="T103" fmla="*/ 401 h 712"/>
                  <a:gd name="T104" fmla="*/ 1301 w 1321"/>
                  <a:gd name="T105" fmla="*/ 401 h 7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A776F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BBF6EE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81972" name="Text Box 20"/>
            <p:cNvSpPr txBox="1">
              <a:spLocks noChangeArrowheads="1"/>
            </p:cNvSpPr>
            <p:nvPr/>
          </p:nvSpPr>
          <p:spPr bwMode="gray">
            <a:xfrm>
              <a:off x="826" y="1988"/>
              <a:ext cx="1002" cy="7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Формування спеціального, розвивального та мотивувального </a:t>
              </a:r>
            </a:p>
            <a:p>
              <a:pPr algn="ctr"/>
              <a:r>
                <a:rPr lang="ru-RU" b="1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до навчання </a:t>
              </a:r>
            </a:p>
            <a:p>
              <a:pPr algn="ctr"/>
              <a:r>
                <a:rPr lang="ru-RU" b="1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освітніього простору.</a:t>
              </a:r>
              <a:endPara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381973" name="Group 21"/>
          <p:cNvGrpSpPr>
            <a:grpSpLocks/>
          </p:cNvGrpSpPr>
          <p:nvPr/>
        </p:nvGrpSpPr>
        <p:grpSpPr bwMode="auto">
          <a:xfrm>
            <a:off x="8136955" y="3458596"/>
            <a:ext cx="2487613" cy="2613899"/>
            <a:chOff x="3360" y="2688"/>
            <a:chExt cx="1440" cy="1440"/>
          </a:xfrm>
        </p:grpSpPr>
        <p:grpSp>
          <p:nvGrpSpPr>
            <p:cNvPr id="381974" name="Group 22"/>
            <p:cNvGrpSpPr>
              <a:grpSpLocks/>
            </p:cNvGrpSpPr>
            <p:nvPr/>
          </p:nvGrpSpPr>
          <p:grpSpPr bwMode="auto">
            <a:xfrm>
              <a:off x="3360" y="2688"/>
              <a:ext cx="1440" cy="1440"/>
              <a:chOff x="2016" y="1920"/>
              <a:chExt cx="1680" cy="1680"/>
            </a:xfrm>
          </p:grpSpPr>
          <p:sp>
            <p:nvSpPr>
              <p:cNvPr id="381975" name="Oval 23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FA8228"/>
                  </a:gs>
                  <a:gs pos="100000">
                    <a:srgbClr val="FA8228">
                      <a:gamma/>
                      <a:shade val="51373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sy="50000" kx="-2453608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1976" name="Freeform 24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301 w 1321"/>
                  <a:gd name="T1" fmla="*/ 401 h 712"/>
                  <a:gd name="T2" fmla="*/ 1317 w 1321"/>
                  <a:gd name="T3" fmla="*/ 442 h 712"/>
                  <a:gd name="T4" fmla="*/ 1321 w 1321"/>
                  <a:gd name="T5" fmla="*/ 481 h 712"/>
                  <a:gd name="T6" fmla="*/ 1315 w 1321"/>
                  <a:gd name="T7" fmla="*/ 516 h 712"/>
                  <a:gd name="T8" fmla="*/ 1298 w 1321"/>
                  <a:gd name="T9" fmla="*/ 550 h 712"/>
                  <a:gd name="T10" fmla="*/ 1272 w 1321"/>
                  <a:gd name="T11" fmla="*/ 579 h 712"/>
                  <a:gd name="T12" fmla="*/ 1239 w 1321"/>
                  <a:gd name="T13" fmla="*/ 604 h 712"/>
                  <a:gd name="T14" fmla="*/ 1196 w 1321"/>
                  <a:gd name="T15" fmla="*/ 628 h 712"/>
                  <a:gd name="T16" fmla="*/ 1147 w 1321"/>
                  <a:gd name="T17" fmla="*/ 649 h 712"/>
                  <a:gd name="T18" fmla="*/ 1092 w 1321"/>
                  <a:gd name="T19" fmla="*/ 667 h 712"/>
                  <a:gd name="T20" fmla="*/ 1031 w 1321"/>
                  <a:gd name="T21" fmla="*/ 683 h 712"/>
                  <a:gd name="T22" fmla="*/ 967 w 1321"/>
                  <a:gd name="T23" fmla="*/ 694 h 712"/>
                  <a:gd name="T24" fmla="*/ 896 w 1321"/>
                  <a:gd name="T25" fmla="*/ 704 h 712"/>
                  <a:gd name="T26" fmla="*/ 824 w 1321"/>
                  <a:gd name="T27" fmla="*/ 710 h 712"/>
                  <a:gd name="T28" fmla="*/ 795 w 1321"/>
                  <a:gd name="T29" fmla="*/ 712 h 712"/>
                  <a:gd name="T30" fmla="*/ 476 w 1321"/>
                  <a:gd name="T31" fmla="*/ 712 h 712"/>
                  <a:gd name="T32" fmla="*/ 472 w 1321"/>
                  <a:gd name="T33" fmla="*/ 712 h 712"/>
                  <a:gd name="T34" fmla="*/ 409 w 1321"/>
                  <a:gd name="T35" fmla="*/ 708 h 712"/>
                  <a:gd name="T36" fmla="*/ 348 w 1321"/>
                  <a:gd name="T37" fmla="*/ 704 h 712"/>
                  <a:gd name="T38" fmla="*/ 290 w 1321"/>
                  <a:gd name="T39" fmla="*/ 696 h 712"/>
                  <a:gd name="T40" fmla="*/ 235 w 1321"/>
                  <a:gd name="T41" fmla="*/ 689 h 712"/>
                  <a:gd name="T42" fmla="*/ 186 w 1321"/>
                  <a:gd name="T43" fmla="*/ 677 h 712"/>
                  <a:gd name="T44" fmla="*/ 141 w 1321"/>
                  <a:gd name="T45" fmla="*/ 663 h 712"/>
                  <a:gd name="T46" fmla="*/ 102 w 1321"/>
                  <a:gd name="T47" fmla="*/ 648 h 712"/>
                  <a:gd name="T48" fmla="*/ 67 w 1321"/>
                  <a:gd name="T49" fmla="*/ 630 h 712"/>
                  <a:gd name="T50" fmla="*/ 39 w 1321"/>
                  <a:gd name="T51" fmla="*/ 608 h 712"/>
                  <a:gd name="T52" fmla="*/ 18 w 1321"/>
                  <a:gd name="T53" fmla="*/ 583 h 712"/>
                  <a:gd name="T54" fmla="*/ 6 w 1321"/>
                  <a:gd name="T55" fmla="*/ 554 h 712"/>
                  <a:gd name="T56" fmla="*/ 0 w 1321"/>
                  <a:gd name="T57" fmla="*/ 524 h 712"/>
                  <a:gd name="T58" fmla="*/ 0 w 1321"/>
                  <a:gd name="T59" fmla="*/ 520 h 712"/>
                  <a:gd name="T60" fmla="*/ 4 w 1321"/>
                  <a:gd name="T61" fmla="*/ 487 h 712"/>
                  <a:gd name="T62" fmla="*/ 16 w 1321"/>
                  <a:gd name="T63" fmla="*/ 446 h 712"/>
                  <a:gd name="T64" fmla="*/ 51 w 1321"/>
                  <a:gd name="T65" fmla="*/ 370 h 712"/>
                  <a:gd name="T66" fmla="*/ 94 w 1321"/>
                  <a:gd name="T67" fmla="*/ 299 h 712"/>
                  <a:gd name="T68" fmla="*/ 147 w 1321"/>
                  <a:gd name="T69" fmla="*/ 235 h 712"/>
                  <a:gd name="T70" fmla="*/ 204 w 1321"/>
                  <a:gd name="T71" fmla="*/ 176 h 712"/>
                  <a:gd name="T72" fmla="*/ 270 w 1321"/>
                  <a:gd name="T73" fmla="*/ 125 h 712"/>
                  <a:gd name="T74" fmla="*/ 341 w 1321"/>
                  <a:gd name="T75" fmla="*/ 82 h 712"/>
                  <a:gd name="T76" fmla="*/ 415 w 1321"/>
                  <a:gd name="T77" fmla="*/ 47 h 712"/>
                  <a:gd name="T78" fmla="*/ 497 w 1321"/>
                  <a:gd name="T79" fmla="*/ 21 h 712"/>
                  <a:gd name="T80" fmla="*/ 581 w 1321"/>
                  <a:gd name="T81" fmla="*/ 6 h 712"/>
                  <a:gd name="T82" fmla="*/ 667 w 1321"/>
                  <a:gd name="T83" fmla="*/ 0 h 712"/>
                  <a:gd name="T84" fmla="*/ 667 w 1321"/>
                  <a:gd name="T85" fmla="*/ 0 h 712"/>
                  <a:gd name="T86" fmla="*/ 759 w 1321"/>
                  <a:gd name="T87" fmla="*/ 6 h 712"/>
                  <a:gd name="T88" fmla="*/ 847 w 1321"/>
                  <a:gd name="T89" fmla="*/ 23 h 712"/>
                  <a:gd name="T90" fmla="*/ 932 w 1321"/>
                  <a:gd name="T91" fmla="*/ 53 h 712"/>
                  <a:gd name="T92" fmla="*/ 1010 w 1321"/>
                  <a:gd name="T93" fmla="*/ 90 h 712"/>
                  <a:gd name="T94" fmla="*/ 1082 w 1321"/>
                  <a:gd name="T95" fmla="*/ 137 h 712"/>
                  <a:gd name="T96" fmla="*/ 1149 w 1321"/>
                  <a:gd name="T97" fmla="*/ 194 h 712"/>
                  <a:gd name="T98" fmla="*/ 1208 w 1321"/>
                  <a:gd name="T99" fmla="*/ 256 h 712"/>
                  <a:gd name="T100" fmla="*/ 1258 w 1321"/>
                  <a:gd name="T101" fmla="*/ 325 h 712"/>
                  <a:gd name="T102" fmla="*/ 1301 w 1321"/>
                  <a:gd name="T103" fmla="*/ 401 h 712"/>
                  <a:gd name="T104" fmla="*/ 1301 w 1321"/>
                  <a:gd name="T105" fmla="*/ 401 h 7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A8228">
                      <a:gamma/>
                      <a:tint val="0"/>
                      <a:invGamma/>
                    </a:srgbClr>
                  </a:gs>
                  <a:gs pos="100000">
                    <a:srgbClr val="FA8228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81977" name="Text Box 25"/>
            <p:cNvSpPr txBox="1">
              <a:spLocks noChangeArrowheads="1"/>
            </p:cNvSpPr>
            <p:nvPr/>
          </p:nvSpPr>
          <p:spPr bwMode="gray">
            <a:xfrm>
              <a:off x="3465" y="2975"/>
              <a:ext cx="1260" cy="8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Створення середовища вільного від дискримінації та насильства.</a:t>
              </a:r>
              <a:endPara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37" name="Group 17"/>
          <p:cNvGrpSpPr>
            <a:grpSpLocks/>
          </p:cNvGrpSpPr>
          <p:nvPr/>
        </p:nvGrpSpPr>
        <p:grpSpPr bwMode="auto">
          <a:xfrm>
            <a:off x="8055890" y="66668"/>
            <a:ext cx="2424393" cy="2216761"/>
            <a:chOff x="2016" y="1919"/>
            <a:chExt cx="1680" cy="1680"/>
          </a:xfrm>
        </p:grpSpPr>
        <p:sp>
          <p:nvSpPr>
            <p:cNvPr id="39" name="Oval 18"/>
            <p:cNvSpPr>
              <a:spLocks noChangeArrowheads="1"/>
            </p:cNvSpPr>
            <p:nvPr/>
          </p:nvSpPr>
          <p:spPr bwMode="gray">
            <a:xfrm>
              <a:off x="2016" y="1919"/>
              <a:ext cx="1680" cy="1680"/>
            </a:xfrm>
            <a:prstGeom prst="ellipse">
              <a:avLst/>
            </a:prstGeom>
            <a:ln/>
            <a:extLst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Freeform 19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ln/>
            <a:ex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7959268" y="552040"/>
            <a:ext cx="27307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Comic Sans MS" panose="030F0702030302020204" pitchFamily="66" charset="0"/>
              </a:rPr>
              <a:t>Забезпечення комфортних та безпечних умов навчання та праці.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41" name="Picture 32" descr="Picture1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195" y="5701843"/>
            <a:ext cx="203835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32" descr="Picture1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383" y="4422645"/>
            <a:ext cx="203835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32" descr="Picture1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8960" y="2334358"/>
            <a:ext cx="203835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237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" t="15048" r="3381" b="1459"/>
          <a:stretch/>
        </p:blipFill>
        <p:spPr>
          <a:xfrm>
            <a:off x="2093594" y="337105"/>
            <a:ext cx="9213669" cy="611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378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93FC2531-0735-44AB-9310-5F90AC5508CF}"/>
              </a:ext>
            </a:extLst>
          </p:cNvPr>
          <p:cNvGrpSpPr>
            <a:grpSpLocks/>
          </p:cNvGrpSpPr>
          <p:nvPr/>
        </p:nvGrpSpPr>
        <p:grpSpPr bwMode="auto">
          <a:xfrm>
            <a:off x="3541776" y="4371542"/>
            <a:ext cx="5105400" cy="555625"/>
            <a:chOff x="1248" y="1440"/>
            <a:chExt cx="3216" cy="350"/>
          </a:xfrm>
        </p:grpSpPr>
        <p:sp>
          <p:nvSpPr>
            <p:cNvPr id="5" name="Line 3">
              <a:extLst>
                <a:ext uri="{FF2B5EF4-FFF2-40B4-BE49-F238E27FC236}">
                  <a16:creationId xmlns:a16="http://schemas.microsoft.com/office/drawing/2014/main" id="{2ED994F9-2795-410C-8E11-B911E9CD40D4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id="{11AD5B37-FEA3-424D-A919-CDAE48744FFC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7" name="Text Box 5">
              <a:extLst>
                <a:ext uri="{FF2B5EF4-FFF2-40B4-BE49-F238E27FC236}">
                  <a16:creationId xmlns:a16="http://schemas.microsoft.com/office/drawing/2014/main" id="{8B2D7019-09D7-4AA9-856D-06C2F8D5562C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256" y="1482"/>
              <a:ext cx="15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>
                  <a:solidFill>
                    <a:srgbClr val="000000"/>
                  </a:solidFill>
                </a:rPr>
                <a:t>Click to add Title</a:t>
              </a:r>
            </a:p>
          </p:txBody>
        </p:sp>
        <p:sp>
          <p:nvSpPr>
            <p:cNvPr id="8" name="Text Box 6">
              <a:extLst>
                <a:ext uri="{FF2B5EF4-FFF2-40B4-BE49-F238E27FC236}">
                  <a16:creationId xmlns:a16="http://schemas.microsoft.com/office/drawing/2014/main" id="{A2472463-5EA4-4BA8-8B39-C2B1C5B07D99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14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4</a:t>
              </a:r>
            </a:p>
          </p:txBody>
        </p:sp>
      </p:grpSp>
      <p:grpSp>
        <p:nvGrpSpPr>
          <p:cNvPr id="9" name="Group 7">
            <a:extLst>
              <a:ext uri="{FF2B5EF4-FFF2-40B4-BE49-F238E27FC236}">
                <a16:creationId xmlns:a16="http://schemas.microsoft.com/office/drawing/2014/main" id="{B3E6E171-23B1-419A-87EC-D78FF02A2DFF}"/>
              </a:ext>
            </a:extLst>
          </p:cNvPr>
          <p:cNvGrpSpPr>
            <a:grpSpLocks/>
          </p:cNvGrpSpPr>
          <p:nvPr/>
        </p:nvGrpSpPr>
        <p:grpSpPr bwMode="auto">
          <a:xfrm>
            <a:off x="3541776" y="1856942"/>
            <a:ext cx="5105400" cy="555625"/>
            <a:chOff x="1248" y="2030"/>
            <a:chExt cx="3216" cy="350"/>
          </a:xfrm>
        </p:grpSpPr>
        <p:sp>
          <p:nvSpPr>
            <p:cNvPr id="10" name="Line 8">
              <a:extLst>
                <a:ext uri="{FF2B5EF4-FFF2-40B4-BE49-F238E27FC236}">
                  <a16:creationId xmlns:a16="http://schemas.microsoft.com/office/drawing/2014/main" id="{36533092-E487-40B6-82F8-7C5B2590AC7A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Rectangle 9">
              <a:extLst>
                <a:ext uri="{FF2B5EF4-FFF2-40B4-BE49-F238E27FC236}">
                  <a16:creationId xmlns:a16="http://schemas.microsoft.com/office/drawing/2014/main" id="{8522007C-D657-4EE1-BCB2-B0DE66272064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2" name="Text Box 10">
              <a:extLst>
                <a:ext uri="{FF2B5EF4-FFF2-40B4-BE49-F238E27FC236}">
                  <a16:creationId xmlns:a16="http://schemas.microsoft.com/office/drawing/2014/main" id="{2F8D351D-F29D-459A-900D-67427CC72A8C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256" y="2072"/>
              <a:ext cx="15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 dirty="0">
                  <a:solidFill>
                    <a:srgbClr val="000000"/>
                  </a:solidFill>
                </a:rPr>
                <a:t>Click to add Title</a:t>
              </a:r>
            </a:p>
          </p:txBody>
        </p:sp>
        <p:sp>
          <p:nvSpPr>
            <p:cNvPr id="13" name="Text Box 11">
              <a:extLst>
                <a:ext uri="{FF2B5EF4-FFF2-40B4-BE49-F238E27FC236}">
                  <a16:creationId xmlns:a16="http://schemas.microsoft.com/office/drawing/2014/main" id="{DF14AD31-8FD7-4639-A8FF-C3D4FA4F2A56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20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14" name="Group 12">
            <a:extLst>
              <a:ext uri="{FF2B5EF4-FFF2-40B4-BE49-F238E27FC236}">
                <a16:creationId xmlns:a16="http://schemas.microsoft.com/office/drawing/2014/main" id="{99009A87-7919-4C9F-BB41-EDFE82B868FB}"/>
              </a:ext>
            </a:extLst>
          </p:cNvPr>
          <p:cNvGrpSpPr>
            <a:grpSpLocks/>
          </p:cNvGrpSpPr>
          <p:nvPr/>
        </p:nvGrpSpPr>
        <p:grpSpPr bwMode="auto">
          <a:xfrm>
            <a:off x="3541776" y="2695142"/>
            <a:ext cx="5105400" cy="555625"/>
            <a:chOff x="1248" y="2640"/>
            <a:chExt cx="3216" cy="350"/>
          </a:xfrm>
        </p:grpSpPr>
        <p:sp>
          <p:nvSpPr>
            <p:cNvPr id="15" name="Line 13">
              <a:extLst>
                <a:ext uri="{FF2B5EF4-FFF2-40B4-BE49-F238E27FC236}">
                  <a16:creationId xmlns:a16="http://schemas.microsoft.com/office/drawing/2014/main" id="{A18D4874-517B-4987-BA84-B12623015E5D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Rectangle 14">
              <a:extLst>
                <a:ext uri="{FF2B5EF4-FFF2-40B4-BE49-F238E27FC236}">
                  <a16:creationId xmlns:a16="http://schemas.microsoft.com/office/drawing/2014/main" id="{D68EC215-7CCC-4199-9403-A2336D810EF9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7" name="Text Box 15">
              <a:extLst>
                <a:ext uri="{FF2B5EF4-FFF2-40B4-BE49-F238E27FC236}">
                  <a16:creationId xmlns:a16="http://schemas.microsoft.com/office/drawing/2014/main" id="{BCD12907-DD71-460D-B7CF-9120B0DE14DF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256" y="2682"/>
              <a:ext cx="15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>
                  <a:solidFill>
                    <a:srgbClr val="000000"/>
                  </a:solidFill>
                </a:rPr>
                <a:t>Click to add Title</a:t>
              </a:r>
            </a:p>
          </p:txBody>
        </p:sp>
        <p:sp>
          <p:nvSpPr>
            <p:cNvPr id="18" name="Text Box 16">
              <a:extLst>
                <a:ext uri="{FF2B5EF4-FFF2-40B4-BE49-F238E27FC236}">
                  <a16:creationId xmlns:a16="http://schemas.microsoft.com/office/drawing/2014/main" id="{8C144CDC-27ED-4F3F-8C8F-2CB50AAA9B30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26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2</a:t>
              </a:r>
            </a:p>
          </p:txBody>
        </p:sp>
      </p:grpSp>
      <p:grpSp>
        <p:nvGrpSpPr>
          <p:cNvPr id="19" name="Group 17">
            <a:extLst>
              <a:ext uri="{FF2B5EF4-FFF2-40B4-BE49-F238E27FC236}">
                <a16:creationId xmlns:a16="http://schemas.microsoft.com/office/drawing/2014/main" id="{4B896491-2AF1-4DC8-9038-C605AC227393}"/>
              </a:ext>
            </a:extLst>
          </p:cNvPr>
          <p:cNvGrpSpPr>
            <a:grpSpLocks/>
          </p:cNvGrpSpPr>
          <p:nvPr/>
        </p:nvGrpSpPr>
        <p:grpSpPr bwMode="auto">
          <a:xfrm>
            <a:off x="3541776" y="3533342"/>
            <a:ext cx="5105400" cy="555625"/>
            <a:chOff x="1248" y="3230"/>
            <a:chExt cx="3216" cy="350"/>
          </a:xfrm>
        </p:grpSpPr>
        <p:sp>
          <p:nvSpPr>
            <p:cNvPr id="20" name="Line 18">
              <a:extLst>
                <a:ext uri="{FF2B5EF4-FFF2-40B4-BE49-F238E27FC236}">
                  <a16:creationId xmlns:a16="http://schemas.microsoft.com/office/drawing/2014/main" id="{FCCF9F17-C8EA-4AB3-9528-CD38AEEBF7C2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Rectangle 19">
              <a:extLst>
                <a:ext uri="{FF2B5EF4-FFF2-40B4-BE49-F238E27FC236}">
                  <a16:creationId xmlns:a16="http://schemas.microsoft.com/office/drawing/2014/main" id="{1331014A-73F4-4718-8314-C59F5952464C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2" name="Text Box 20">
              <a:extLst>
                <a:ext uri="{FF2B5EF4-FFF2-40B4-BE49-F238E27FC236}">
                  <a16:creationId xmlns:a16="http://schemas.microsoft.com/office/drawing/2014/main" id="{A456A806-A7EE-432D-93B3-06E7F7A26FC4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256" y="3272"/>
              <a:ext cx="15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>
                  <a:solidFill>
                    <a:srgbClr val="000000"/>
                  </a:solidFill>
                </a:rPr>
                <a:t>Click to add Title</a:t>
              </a:r>
            </a:p>
          </p:txBody>
        </p:sp>
        <p:sp>
          <p:nvSpPr>
            <p:cNvPr id="23" name="Text Box 21">
              <a:extLst>
                <a:ext uri="{FF2B5EF4-FFF2-40B4-BE49-F238E27FC236}">
                  <a16:creationId xmlns:a16="http://schemas.microsoft.com/office/drawing/2014/main" id="{8BB7F10B-8F16-472F-9687-EB1A7BECDE09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3</a:t>
              </a:r>
            </a:p>
          </p:txBody>
        </p:sp>
      </p:grpSp>
      <p:grpSp>
        <p:nvGrpSpPr>
          <p:cNvPr id="24" name="Group 22">
            <a:extLst>
              <a:ext uri="{FF2B5EF4-FFF2-40B4-BE49-F238E27FC236}">
                <a16:creationId xmlns:a16="http://schemas.microsoft.com/office/drawing/2014/main" id="{0F03B554-8AB4-429C-8296-EB708A1645FB}"/>
              </a:ext>
            </a:extLst>
          </p:cNvPr>
          <p:cNvGrpSpPr>
            <a:grpSpLocks/>
          </p:cNvGrpSpPr>
          <p:nvPr/>
        </p:nvGrpSpPr>
        <p:grpSpPr bwMode="auto">
          <a:xfrm>
            <a:off x="3541776" y="5231967"/>
            <a:ext cx="5105400" cy="555625"/>
            <a:chOff x="1248" y="3230"/>
            <a:chExt cx="3216" cy="350"/>
          </a:xfrm>
        </p:grpSpPr>
        <p:sp>
          <p:nvSpPr>
            <p:cNvPr id="25" name="Line 23">
              <a:extLst>
                <a:ext uri="{FF2B5EF4-FFF2-40B4-BE49-F238E27FC236}">
                  <a16:creationId xmlns:a16="http://schemas.microsoft.com/office/drawing/2014/main" id="{8B2E4985-C035-4329-956C-9C915F556238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0" y="35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Rectangle 24">
              <a:extLst>
                <a:ext uri="{FF2B5EF4-FFF2-40B4-BE49-F238E27FC236}">
                  <a16:creationId xmlns:a16="http://schemas.microsoft.com/office/drawing/2014/main" id="{225F4A9A-E773-4D37-B9C8-9F5366BEFC07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99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7" name="Text Box 25">
              <a:extLst>
                <a:ext uri="{FF2B5EF4-FFF2-40B4-BE49-F238E27FC236}">
                  <a16:creationId xmlns:a16="http://schemas.microsoft.com/office/drawing/2014/main" id="{474319E9-14E7-448D-9A00-6C1DE79E1AFE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256" y="3272"/>
              <a:ext cx="15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400">
                  <a:solidFill>
                    <a:srgbClr val="000000"/>
                  </a:solidFill>
                </a:rPr>
                <a:t>Click to add Title</a:t>
              </a:r>
            </a:p>
          </p:txBody>
        </p:sp>
        <p:sp>
          <p:nvSpPr>
            <p:cNvPr id="28" name="Text Box 26">
              <a:extLst>
                <a:ext uri="{FF2B5EF4-FFF2-40B4-BE49-F238E27FC236}">
                  <a16:creationId xmlns:a16="http://schemas.microsoft.com/office/drawing/2014/main" id="{9DFF9FCF-D42D-4590-8D7F-C241E9880ED9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5</a:t>
              </a:r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572"/>
          <a:stretch/>
        </p:blipFill>
        <p:spPr>
          <a:xfrm>
            <a:off x="2191518" y="314709"/>
            <a:ext cx="9462290" cy="623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1298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8200" y="574766"/>
            <a:ext cx="10515600" cy="2181497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000" b="1" dirty="0">
                <a:ln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Аналітичний звіт </a:t>
            </a:r>
            <a:r>
              <a:rPr lang="uk-UA" sz="4000" b="1" dirty="0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/>
            </a:r>
            <a:br>
              <a:rPr lang="uk-UA" sz="4000" b="1" dirty="0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</a:br>
            <a:r>
              <a:rPr lang="uk-UA" sz="4000" b="1" dirty="0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щодо освітнього простору Центру</a:t>
            </a:r>
            <a:br>
              <a:rPr lang="uk-UA" sz="4000" b="1" dirty="0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</a:br>
            <a:r>
              <a:rPr lang="uk-UA" sz="4000" b="1" dirty="0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 за </a:t>
            </a:r>
            <a:r>
              <a:rPr lang="uk-UA" sz="4000" b="1" dirty="0">
                <a:ln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результатами опитування</a:t>
            </a:r>
            <a:r>
              <a:rPr lang="uk-UA" dirty="0">
                <a:ln>
                  <a:solidFill>
                    <a:schemeClr val="tx1"/>
                  </a:solidFill>
                </a:ln>
                <a:solidFill>
                  <a:srgbClr val="0000CC"/>
                </a:solidFill>
              </a:rPr>
              <a:t/>
            </a:r>
            <a:br>
              <a:rPr lang="uk-UA" dirty="0">
                <a:ln>
                  <a:solidFill>
                    <a:schemeClr val="tx1"/>
                  </a:solidFill>
                </a:ln>
                <a:solidFill>
                  <a:srgbClr val="0000CC"/>
                </a:solidFill>
              </a:rPr>
            </a:br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/>
            </a:r>
            <a:br>
              <a:rPr lang="ru-RU" b="1" dirty="0">
                <a:ln>
                  <a:solidFill>
                    <a:schemeClr val="tx1"/>
                  </a:solidFill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endParaRPr lang="uk-UA" dirty="0">
              <a:ln>
                <a:solidFill>
                  <a:schemeClr val="tx1"/>
                </a:solidFill>
              </a:ln>
            </a:endParaRPr>
          </a:p>
        </p:txBody>
      </p:sp>
      <p:graphicFrame>
        <p:nvGraphicFramePr>
          <p:cNvPr id="35" name="Диаграмма 34"/>
          <p:cNvGraphicFramePr/>
          <p:nvPr>
            <p:extLst>
              <p:ext uri="{D42A27DB-BD31-4B8C-83A1-F6EECF244321}">
                <p14:modId xmlns:p14="http://schemas.microsoft.com/office/powerpoint/2010/main" val="3921728569"/>
              </p:ext>
            </p:extLst>
          </p:nvPr>
        </p:nvGraphicFramePr>
        <p:xfrm>
          <a:off x="1753324" y="1886859"/>
          <a:ext cx="10199189" cy="49711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705279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8200" y="574766"/>
            <a:ext cx="10515600" cy="2181497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000" b="1" dirty="0">
                <a:ln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Аналітичний звіт </a:t>
            </a:r>
            <a:r>
              <a:rPr lang="uk-UA" sz="4000" b="1" dirty="0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/>
            </a:r>
            <a:br>
              <a:rPr lang="uk-UA" sz="4000" b="1" dirty="0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</a:br>
            <a:r>
              <a:rPr lang="uk-UA" sz="4000" b="1" dirty="0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щодо освітнього простору Центру</a:t>
            </a:r>
            <a:br>
              <a:rPr lang="uk-UA" sz="4000" b="1" dirty="0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</a:br>
            <a:r>
              <a:rPr lang="uk-UA" sz="4000" b="1" dirty="0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 за </a:t>
            </a:r>
            <a:r>
              <a:rPr lang="uk-UA" sz="4000" b="1" dirty="0">
                <a:ln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результатами </a:t>
            </a:r>
            <a:r>
              <a:rPr lang="uk-UA" sz="4000" b="1" dirty="0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опитування</a:t>
            </a:r>
            <a:r>
              <a:rPr lang="uk-UA" dirty="0">
                <a:ln>
                  <a:solidFill>
                    <a:schemeClr val="tx1"/>
                  </a:solidFill>
                </a:ln>
                <a:solidFill>
                  <a:srgbClr val="0000CC"/>
                </a:solidFill>
              </a:rPr>
              <a:t/>
            </a:r>
            <a:br>
              <a:rPr lang="uk-UA" dirty="0">
                <a:ln>
                  <a:solidFill>
                    <a:schemeClr val="tx1"/>
                  </a:solidFill>
                </a:ln>
                <a:solidFill>
                  <a:srgbClr val="0000CC"/>
                </a:solidFill>
              </a:rPr>
            </a:br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/>
            </a:r>
            <a:br>
              <a:rPr lang="ru-RU" b="1" dirty="0">
                <a:ln>
                  <a:solidFill>
                    <a:schemeClr val="tx1"/>
                  </a:solidFill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endParaRPr lang="uk-UA" dirty="0">
              <a:ln>
                <a:solidFill>
                  <a:schemeClr val="tx1"/>
                </a:solidFill>
              </a:ln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097263900"/>
              </p:ext>
            </p:extLst>
          </p:nvPr>
        </p:nvGraphicFramePr>
        <p:xfrm>
          <a:off x="1741715" y="2148114"/>
          <a:ext cx="4934858" cy="43833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1386885799"/>
              </p:ext>
            </p:extLst>
          </p:nvPr>
        </p:nvGraphicFramePr>
        <p:xfrm>
          <a:off x="6676573" y="2148114"/>
          <a:ext cx="5515427" cy="43833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339989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8200" y="574766"/>
            <a:ext cx="10515600" cy="2181497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000" b="1" dirty="0">
                <a:ln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Аналітичний звіт </a:t>
            </a:r>
            <a:r>
              <a:rPr lang="uk-UA" sz="4000" b="1" dirty="0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/>
            </a:r>
            <a:br>
              <a:rPr lang="uk-UA" sz="4000" b="1" dirty="0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</a:br>
            <a:r>
              <a:rPr lang="uk-UA" sz="4000" b="1" dirty="0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щодо освітнього простору Центру</a:t>
            </a:r>
            <a:br>
              <a:rPr lang="uk-UA" sz="4000" b="1" dirty="0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</a:br>
            <a:r>
              <a:rPr lang="uk-UA" sz="4000" b="1" dirty="0" smtClean="0">
                <a:ln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 за </a:t>
            </a:r>
            <a:r>
              <a:rPr lang="uk-UA" sz="4000" b="1" dirty="0">
                <a:ln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результатами опитування</a:t>
            </a:r>
            <a:r>
              <a:rPr lang="uk-UA" dirty="0">
                <a:ln>
                  <a:solidFill>
                    <a:schemeClr val="tx1"/>
                  </a:solidFill>
                </a:ln>
                <a:solidFill>
                  <a:srgbClr val="0000CC"/>
                </a:solidFill>
              </a:rPr>
              <a:t/>
            </a:r>
            <a:br>
              <a:rPr lang="uk-UA" dirty="0">
                <a:ln>
                  <a:solidFill>
                    <a:schemeClr val="tx1"/>
                  </a:solidFill>
                </a:ln>
                <a:solidFill>
                  <a:srgbClr val="0000CC"/>
                </a:solidFill>
              </a:rPr>
            </a:br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/>
            </a:r>
            <a:br>
              <a:rPr lang="ru-RU" b="1" dirty="0">
                <a:ln>
                  <a:solidFill>
                    <a:schemeClr val="tx1"/>
                  </a:solidFill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endParaRPr lang="uk-UA" dirty="0">
              <a:ln>
                <a:solidFill>
                  <a:schemeClr val="tx1"/>
                </a:solidFill>
              </a:ln>
            </a:endParaRPr>
          </a:p>
        </p:txBody>
      </p:sp>
      <p:graphicFrame>
        <p:nvGraphicFramePr>
          <p:cNvPr id="35" name="Диаграмма 34"/>
          <p:cNvGraphicFramePr/>
          <p:nvPr>
            <p:extLst>
              <p:ext uri="{D42A27DB-BD31-4B8C-83A1-F6EECF244321}">
                <p14:modId xmlns:p14="http://schemas.microsoft.com/office/powerpoint/2010/main" val="3638152974"/>
              </p:ext>
            </p:extLst>
          </p:nvPr>
        </p:nvGraphicFramePr>
        <p:xfrm>
          <a:off x="1596571" y="1886859"/>
          <a:ext cx="8998858" cy="47026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771117052"/>
              </p:ext>
            </p:extLst>
          </p:nvPr>
        </p:nvGraphicFramePr>
        <p:xfrm>
          <a:off x="1465943" y="2325550"/>
          <a:ext cx="5920921" cy="43078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441577517"/>
              </p:ext>
            </p:extLst>
          </p:nvPr>
        </p:nvGraphicFramePr>
        <p:xfrm>
          <a:off x="7329714" y="2325550"/>
          <a:ext cx="4426857" cy="43078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4215723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6337</TotalTime>
  <Words>416</Words>
  <Application>Microsoft Office PowerPoint</Application>
  <PresentationFormat>Широкоэкранный</PresentationFormat>
  <Paragraphs>124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Comic Sans MS</vt:lpstr>
      <vt:lpstr>Wingdings</vt:lpstr>
      <vt:lpstr>Тема Office</vt:lpstr>
      <vt:lpstr>Звіт  за результатами самооцінювання та спостереження за освітнім середовищем КЗО «Дніпропетровський навчально-реабілітаційний центр №1»ДОР» (Спеціальна школа)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Аналітичний звіт  щодо освітнього простору Центру  за результатами опитування  </vt:lpstr>
      <vt:lpstr>Аналітичний звіт  щодо освітнього простору Центру  за результатами опитування  </vt:lpstr>
      <vt:lpstr>Аналітичний звіт  щодо освітнього простору Центру  за результатами опитування  </vt:lpstr>
      <vt:lpstr>Аналітичний звіт  щодо освітнього простору Центру  за результатами опитування  </vt:lpstr>
      <vt:lpstr>Аналітичний звіт  щодо освітнього простору Центру  за результатами опитування  </vt:lpstr>
      <vt:lpstr>Аналітичний звіт  щодо освітнього простору Центру  за результатами опитування  </vt:lpstr>
      <vt:lpstr>Аналітичний звіт  щодо освітнього простору Центру  за результатами опитування  </vt:lpstr>
      <vt:lpstr>Аналітичний звіт  щодо освітнього простору Центру  за результатами опитування  </vt:lpstr>
      <vt:lpstr>Аналітичний звіт  щодо освітнього простору Центру  за результатами опитування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Вікторія</cp:lastModifiedBy>
  <cp:revision>67</cp:revision>
  <dcterms:created xsi:type="dcterms:W3CDTF">2021-07-20T13:09:20Z</dcterms:created>
  <dcterms:modified xsi:type="dcterms:W3CDTF">2023-07-21T10:45:35Z</dcterms:modified>
</cp:coreProperties>
</file>