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78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113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1745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8650" y="551544"/>
            <a:ext cx="78867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971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610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775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787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524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14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63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39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5A3C5-05B3-40F5-8F15-52594D2AADEF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365F8-9E73-4A22-AD52-36EE7B32BA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771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Україна - соборна держава! – Презентація - Google Chrome 02.01.2024 20_46_30"/>
          <p:cNvPicPr>
            <a:picLocks noChangeAspect="1"/>
          </p:cNvPicPr>
          <p:nvPr/>
        </p:nvPicPr>
        <p:blipFill rotWithShape="1">
          <a:blip r:embed="rId2"/>
          <a:srcRect l="90" t="34969" r="-90" b="5394"/>
          <a:stretch/>
        </p:blipFill>
        <p:spPr>
          <a:xfrm>
            <a:off x="-19503" y="3729028"/>
            <a:ext cx="9144000" cy="3103084"/>
          </a:xfrm>
          <a:prstGeom prst="rect">
            <a:avLst/>
          </a:prstGeom>
        </p:spPr>
      </p:pic>
      <p:sp>
        <p:nvSpPr>
          <p:cNvPr id="6" name="Прямокутник 6">
            <a:extLst>
              <a:ext uri="{FF2B5EF4-FFF2-40B4-BE49-F238E27FC236}">
                <a16:creationId xmlns:a16="http://schemas.microsoft.com/office/drawing/2014/main" id="{D5EE5D8E-A80E-4532-8170-D0014E0EB30D}"/>
              </a:ext>
            </a:extLst>
          </p:cNvPr>
          <p:cNvSpPr/>
          <p:nvPr/>
        </p:nvSpPr>
        <p:spPr>
          <a:xfrm>
            <a:off x="-1" y="0"/>
            <a:ext cx="912449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Єдиний урок</a:t>
            </a:r>
          </a:p>
          <a:p>
            <a:pPr algn="ctr"/>
            <a:r>
              <a:rPr lang="ru-RU" sz="5400" b="1" dirty="0" smtClean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5400" b="1" dirty="0" err="1" smtClean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Соборна</a:t>
            </a:r>
            <a:r>
              <a:rPr lang="ru-RU" sz="5400" b="1" dirty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5400" b="1" dirty="0" err="1" smtClean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Вільна</a:t>
            </a:r>
            <a:r>
              <a:rPr lang="ru-RU" sz="5400" b="1" dirty="0" smtClean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5400" b="1" dirty="0" err="1" smtClean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Неподільна</a:t>
            </a:r>
            <a:r>
              <a:rPr lang="ru-RU" sz="5400" b="1" dirty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Моя </a:t>
            </a:r>
            <a:r>
              <a:rPr lang="ru-RU" sz="5400" b="1" dirty="0" err="1" smtClean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Україна</a:t>
            </a:r>
            <a:r>
              <a:rPr lang="ru-RU" sz="5400" b="1" dirty="0" smtClean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uk-UA" sz="5400" b="1" dirty="0" smtClean="0">
                <a:ln w="38100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endParaRPr lang="uk-UA" sz="5400" b="1" cap="none" spc="0" dirty="0">
              <a:ln w="38100">
                <a:solidFill>
                  <a:srgbClr val="0000FF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9504" y="3617441"/>
            <a:ext cx="32549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Підготувала </a:t>
            </a:r>
          </a:p>
          <a:p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вчитель 5-А класу</a:t>
            </a:r>
          </a:p>
          <a:p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Різченко Я.В.</a:t>
            </a:r>
            <a:endParaRPr lang="uk-UA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272978E-93E7-4A26-A5FA-0893DC92A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7" t="25204" r="15479" b="26505"/>
          <a:stretch/>
        </p:blipFill>
        <p:spPr bwMode="auto">
          <a:xfrm>
            <a:off x="5896387" y="2708920"/>
            <a:ext cx="322995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4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Україна - соборна держава! – Презентація - Google Chrome 02.01.2024 22_01_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/>
        </p:nvSpPr>
        <p:spPr>
          <a:xfrm>
            <a:off x="2339752" y="1052736"/>
            <a:ext cx="3456384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uk-UA" sz="3800" b="1" i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Незалежність</a:t>
            </a:r>
            <a:r>
              <a:rPr lang="uk-UA" sz="38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- не залежить від кого, чого-небудь, не підкорюється комусь або чомусь. </a:t>
            </a:r>
          </a:p>
        </p:txBody>
      </p:sp>
      <p:sp>
        <p:nvSpPr>
          <p:cNvPr id="3" name="Заголовок 6"/>
          <p:cNvSpPr>
            <a:spLocks noGrp="1"/>
          </p:cNvSpPr>
          <p:nvPr/>
        </p:nvSpPr>
        <p:spPr>
          <a:xfrm>
            <a:off x="5801072" y="188640"/>
            <a:ext cx="3342928" cy="320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uk-UA" sz="3800" b="1" i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Єдність</a:t>
            </a:r>
            <a:r>
              <a:rPr lang="uk-UA" sz="38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- тісний зв</a:t>
            </a:r>
            <a:r>
              <a:rPr lang="en-US" sz="38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uk-UA" sz="38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язок, згуртованість, цілісність, неподільність.</a:t>
            </a:r>
            <a:r>
              <a:rPr lang="uk-UA" sz="38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4" name="Заголовок 6"/>
          <p:cNvSpPr>
            <a:spLocks noGrp="1"/>
          </p:cNvSpPr>
          <p:nvPr/>
        </p:nvSpPr>
        <p:spPr>
          <a:xfrm>
            <a:off x="5951696" y="3429001"/>
            <a:ext cx="3192304" cy="286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b="1" i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Соборність</a:t>
            </a:r>
            <a:r>
              <a:rPr lang="uk-UA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- неподільність, цілісність.</a:t>
            </a:r>
            <a:endParaRPr lang="uk-UA" sz="3800" i="1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3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Україна - соборна держава! – Презентація - Google Chrome 02.01.2024 22_11_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59" y="127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266123" y="0"/>
            <a:ext cx="5877401" cy="180975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uk-UA" alt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Розшифруйте слово </a:t>
            </a:r>
            <a:r>
              <a:rPr lang="ru-RU" altLang="uk-UA" sz="32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uk-UA" altLang="uk-UA" sz="32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СОБОРНІСТЬ</a:t>
            </a:r>
            <a:r>
              <a:rPr lang="ru-RU" altLang="uk-UA" sz="32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»</a:t>
            </a:r>
            <a:r>
              <a:rPr lang="uk-UA" altLang="ru-RU" sz="32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r>
              <a:rPr lang="uk-UA" altLang="ru-RU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добираючи до кожної букви слова, що асоціюються з цим святом.</a:t>
            </a:r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127159" y="2874169"/>
            <a:ext cx="381000" cy="24860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Стрелка вправо 3"/>
          <p:cNvSpPr/>
          <p:nvPr/>
        </p:nvSpPr>
        <p:spPr>
          <a:xfrm rot="5400000">
            <a:off x="904399" y="2874169"/>
            <a:ext cx="381000" cy="24860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3928110" y="2874169"/>
            <a:ext cx="381000" cy="24860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4631531" y="2948464"/>
            <a:ext cx="381000" cy="24860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5334953" y="2874169"/>
            <a:ext cx="381000" cy="24860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5937409" y="2874169"/>
            <a:ext cx="381000" cy="24860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2458879" y="2874169"/>
            <a:ext cx="381000" cy="24860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1681639" y="2874169"/>
            <a:ext cx="381000" cy="24860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3193256" y="2874169"/>
            <a:ext cx="381000" cy="24860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116205" y="3263265"/>
            <a:ext cx="4029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altLang="ru-RU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с</a:t>
            </a:r>
          </a:p>
          <a:p>
            <a:pPr>
              <a:lnSpc>
                <a:spcPct val="80000"/>
              </a:lnSpc>
            </a:pPr>
            <a:r>
              <a:rPr lang="uk-UA" altLang="ru-RU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</a:p>
          <a:p>
            <a:pPr>
              <a:lnSpc>
                <a:spcPct val="80000"/>
              </a:lnSpc>
            </a:pPr>
            <a:r>
              <a:rPr lang="uk-UA" altLang="ru-RU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altLang="ru-RU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б</a:t>
            </a:r>
          </a:p>
          <a:p>
            <a:pPr>
              <a:lnSpc>
                <a:spcPct val="80000"/>
              </a:lnSpc>
            </a:pPr>
            <a:r>
              <a:rPr lang="uk-UA" altLang="ru-RU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altLang="ru-RU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д</a:t>
            </a:r>
          </a:p>
          <a:p>
            <a:pPr>
              <a:lnSpc>
                <a:spcPct val="80000"/>
              </a:lnSpc>
            </a:pPr>
            <a:r>
              <a:rPr lang="uk-UA" altLang="ru-RU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а</a:t>
            </a: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893444" y="3223260"/>
            <a:ext cx="51020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altLang="ru-RU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altLang="ru-RU" sz="3200" b="1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бє’</a:t>
            </a:r>
            <a:endParaRPr lang="uk-UA" altLang="ru-RU" sz="32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0000"/>
              </a:lnSpc>
            </a:pPr>
            <a:r>
              <a:rPr lang="uk-UA" altLang="ru-RU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д</a:t>
            </a:r>
          </a:p>
          <a:p>
            <a:pPr>
              <a:lnSpc>
                <a:spcPct val="80000"/>
              </a:lnSpc>
            </a:pPr>
            <a:r>
              <a:rPr lang="uk-UA" altLang="ru-RU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н</a:t>
            </a:r>
          </a:p>
          <a:p>
            <a:pPr>
              <a:lnSpc>
                <a:spcPct val="80000"/>
              </a:lnSpc>
            </a:pPr>
            <a:r>
              <a:rPr lang="uk-UA" altLang="ru-RU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а</a:t>
            </a:r>
          </a:p>
          <a:p>
            <a:pPr>
              <a:lnSpc>
                <a:spcPct val="80000"/>
              </a:lnSpc>
            </a:pPr>
            <a:r>
              <a:rPr lang="uk-UA" altLang="ru-RU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н</a:t>
            </a:r>
          </a:p>
          <a:p>
            <a:pPr>
              <a:lnSpc>
                <a:spcPct val="80000"/>
              </a:lnSpc>
            </a:pPr>
            <a:r>
              <a:rPr lang="uk-UA" altLang="ru-RU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н</a:t>
            </a:r>
          </a:p>
          <a:p>
            <a:pPr>
              <a:lnSpc>
                <a:spcPct val="80000"/>
              </a:lnSpc>
            </a:pPr>
            <a:r>
              <a:rPr lang="uk-UA" altLang="ru-RU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я</a:t>
            </a: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1670685" y="3223260"/>
            <a:ext cx="402908" cy="363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б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т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ь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б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а</a:t>
            </a: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2447924" y="3221990"/>
            <a:ext cx="73628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б</a:t>
            </a:r>
          </a:p>
          <a:p>
            <a:pPr>
              <a:lnSpc>
                <a:spcPct val="80000"/>
              </a:lnSpc>
            </a:pPr>
            <a:r>
              <a:rPr lang="uk-UA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’</a:t>
            </a:r>
            <a:endParaRPr lang="uk-UA" sz="36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0000"/>
              </a:lnSpc>
            </a:pPr>
            <a:r>
              <a:rPr lang="uk-UA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я</a:t>
            </a:r>
          </a:p>
          <a:p>
            <a:pPr>
              <a:lnSpc>
                <a:spcPct val="80000"/>
              </a:lnSpc>
            </a:pPr>
            <a:r>
              <a:rPr lang="uk-UA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з</a:t>
            </a:r>
          </a:p>
          <a:p>
            <a:pPr>
              <a:lnSpc>
                <a:spcPct val="80000"/>
              </a:lnSpc>
            </a:pPr>
            <a:r>
              <a:rPr lang="uk-UA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к</a:t>
            </a: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3184207" y="3223260"/>
            <a:ext cx="402908" cy="363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з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т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к</a:t>
            </a: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940969" y="3221991"/>
            <a:ext cx="402908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н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е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д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і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л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ь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н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і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с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т</a:t>
            </a:r>
          </a:p>
          <a:p>
            <a:pPr>
              <a:lnSpc>
                <a:spcPct val="60000"/>
              </a:lnSpc>
            </a:pPr>
            <a:r>
              <a:rPr lang="uk-UA" sz="3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ь</a:t>
            </a: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4602480" y="3278505"/>
            <a:ext cx="402908" cy="3192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і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с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т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і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я</a:t>
            </a: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5300186" y="3221990"/>
            <a:ext cx="402908" cy="363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с</a:t>
            </a:r>
          </a:p>
          <a:p>
            <a:pPr>
              <a:lnSpc>
                <a:spcPct val="80000"/>
              </a:lnSpc>
            </a:pPr>
            <a:r>
              <a:rPr lang="uk-UA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т</a:t>
            </a:r>
          </a:p>
          <a:p>
            <a:pPr>
              <a:lnSpc>
                <a:spcPct val="80000"/>
              </a:lnSpc>
            </a:pPr>
            <a:r>
              <a:rPr lang="uk-UA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і</a:t>
            </a:r>
          </a:p>
          <a:p>
            <a:pPr>
              <a:lnSpc>
                <a:spcPct val="80000"/>
              </a:lnSpc>
            </a:pPr>
            <a:r>
              <a:rPr lang="uk-UA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й</a:t>
            </a:r>
          </a:p>
          <a:p>
            <a:pPr>
              <a:lnSpc>
                <a:spcPct val="80000"/>
              </a:lnSpc>
            </a:pPr>
            <a:r>
              <a:rPr lang="uk-UA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к</a:t>
            </a:r>
          </a:p>
          <a:p>
            <a:pPr>
              <a:lnSpc>
                <a:spcPct val="80000"/>
              </a:lnSpc>
            </a:pPr>
            <a:r>
              <a:rPr lang="uk-UA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і</a:t>
            </a:r>
          </a:p>
          <a:p>
            <a:pPr>
              <a:lnSpc>
                <a:spcPct val="80000"/>
              </a:lnSpc>
            </a:pPr>
            <a:r>
              <a:rPr lang="uk-UA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с</a:t>
            </a:r>
          </a:p>
          <a:p>
            <a:pPr>
              <a:lnSpc>
                <a:spcPct val="80000"/>
              </a:lnSpc>
            </a:pPr>
            <a:r>
              <a:rPr lang="uk-UA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т</a:t>
            </a:r>
          </a:p>
          <a:p>
            <a:pPr>
              <a:lnSpc>
                <a:spcPct val="80000"/>
              </a:lnSpc>
            </a:pPr>
            <a:r>
              <a:rPr lang="uk-UA" sz="32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ь</a:t>
            </a: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5926455" y="3278505"/>
            <a:ext cx="402908" cy="363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т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а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д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ц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і</a:t>
            </a:r>
          </a:p>
          <a:p>
            <a:pPr>
              <a:lnSpc>
                <a:spcPct val="80000"/>
              </a:lnSpc>
            </a:pPr>
            <a:r>
              <a:rPr lang="uk-UA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ї</a:t>
            </a:r>
          </a:p>
        </p:txBody>
      </p:sp>
    </p:spTree>
    <p:extLst>
      <p:ext uri="{BB962C8B-B14F-4D97-AF65-F5344CB8AC3E}">
        <p14:creationId xmlns:p14="http://schemas.microsoft.com/office/powerpoint/2010/main" val="23022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Україна - соборна держава! – Презентація - Google Chrome 03.01.2024 1_02_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3275856" y="0"/>
            <a:ext cx="5184576" cy="2783205"/>
          </a:xfrm>
          <a:prstGeom prst="cloudCallout">
            <a:avLst>
              <a:gd name="adj1" fmla="val -75616"/>
              <a:gd name="adj2" fmla="val 40843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" name="Овал 1"/>
          <p:cNvSpPr/>
          <p:nvPr/>
        </p:nvSpPr>
        <p:spPr>
          <a:xfrm>
            <a:off x="6637972" y="1289685"/>
            <a:ext cx="550545" cy="64897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828916" y="540386"/>
            <a:ext cx="40298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altLang="ru-RU" sz="3600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Що на вашу думку, </a:t>
            </a:r>
          </a:p>
          <a:p>
            <a:pPr algn="ctr">
              <a:lnSpc>
                <a:spcPct val="100000"/>
              </a:lnSpc>
            </a:pPr>
            <a:r>
              <a:rPr lang="uk-UA" altLang="ru-RU" sz="3600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означає бути </a:t>
            </a:r>
          </a:p>
          <a:p>
            <a:pPr algn="ctr">
              <a:lnSpc>
                <a:spcPct val="100000"/>
              </a:lnSpc>
            </a:pPr>
            <a:r>
              <a:rPr lang="uk-UA" altLang="ru-RU" sz="3600" b="1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патріотом</a:t>
            </a:r>
            <a:r>
              <a:rPr lang="uk-UA" altLang="ru-RU" sz="3600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</a:p>
        </p:txBody>
      </p:sp>
      <p:sp>
        <p:nvSpPr>
          <p:cNvPr id="104" name="Текстовое поле 103"/>
          <p:cNvSpPr txBox="1"/>
          <p:nvPr/>
        </p:nvSpPr>
        <p:spPr>
          <a:xfrm>
            <a:off x="3419872" y="2924944"/>
            <a:ext cx="5564056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Отже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,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бути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uk-UA" alt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патріотом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це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означає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любити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свою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країну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,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відноситися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з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повагою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до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народу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,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символів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держави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, 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знати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її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latin typeface="Times New Roman" panose="02020603050405020304" charset="0"/>
                <a:ea typeface="SimSun" panose="02010600030101010101" pitchFamily="2" charset="-122"/>
              </a:rPr>
              <a:t>історію</a:t>
            </a:r>
            <a:r>
              <a:rPr lang="en-US" sz="2800" b="0" i="1" dirty="0">
                <a:latin typeface="Times New Roman" panose="02020603050405020304" charset="0"/>
                <a:ea typeface="SimSun" panose="02010600030101010101" pitchFamily="2" charset="-122"/>
              </a:rPr>
              <a:t>,</a:t>
            </a:r>
          </a:p>
          <a:p>
            <a:pPr indent="0" algn="ctr"/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захищати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незалежність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своєї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держави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, </a:t>
            </a:r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що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 і </a:t>
            </a:r>
            <a:r>
              <a:rPr lang="uk-UA" alt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роблять мільйони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українців</a:t>
            </a:r>
            <a:r>
              <a:rPr lang="uk-UA" alt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.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</a:p>
          <a:p>
            <a:pPr indent="0" algn="ctr"/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Бути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гордим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, </a:t>
            </a:r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що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ти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українець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charset="0"/>
                <a:ea typeface="SimSun" panose="02010600030101010101" pitchFamily="2" charset="-122"/>
              </a:rPr>
              <a:t>.</a:t>
            </a:r>
            <a:endParaRPr lang="en-US" altLang="en-US" sz="2800" b="0" i="1" dirty="0">
              <a:solidFill>
                <a:schemeClr val="tx1"/>
              </a:solidFill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1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філворд про україну – Пошук Google - Google Chrome 03.01.2024 17_57_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6" name="Замещающее содержимое 125"/>
          <p:cNvPicPr>
            <a:picLocks noGrp="1"/>
          </p:cNvPicPr>
          <p:nvPr>
            <p:ph sz="quarter" idx="13"/>
          </p:nvPr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-49530" y="0"/>
            <a:ext cx="9193054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152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3" descr="Україна - соборна держава! – Презентація - Google Chrome 02.01.2024 20_41_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220"/>
            <a:ext cx="9182472" cy="5471623"/>
          </a:xfrm>
          <a:prstGeom prst="rect">
            <a:avLst/>
          </a:prstGeom>
        </p:spPr>
      </p:pic>
      <p:pic>
        <p:nvPicPr>
          <p:cNvPr id="4" name="Изображение 1" descr="Україна - соборна держава! – Презентація - Google Chrome 02.01.2024 20_46_30"/>
          <p:cNvPicPr>
            <a:picLocks noChangeAspect="1"/>
          </p:cNvPicPr>
          <p:nvPr/>
        </p:nvPicPr>
        <p:blipFill rotWithShape="1">
          <a:blip r:embed="rId3"/>
          <a:srcRect b="63737"/>
          <a:stretch/>
        </p:blipFill>
        <p:spPr>
          <a:xfrm>
            <a:off x="0" y="21316"/>
            <a:ext cx="9182472" cy="134790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8446" r="64761" b="46260"/>
          <a:stretch/>
        </p:blipFill>
        <p:spPr bwMode="auto">
          <a:xfrm>
            <a:off x="7149653" y="2996952"/>
            <a:ext cx="1994347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3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Україна - соборна держава! – Презентація - Google Chrome 02.01.2024 20_56_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20187" r="69841" b="34078"/>
          <a:stretch/>
        </p:blipFill>
        <p:spPr bwMode="auto">
          <a:xfrm>
            <a:off x="-1" y="2276872"/>
            <a:ext cx="2393125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3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Україна - соборна держава! – Презентація - Google Chrome 02.01.2024 21_03_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>
            <a:off x="3429953" y="0"/>
            <a:ext cx="5385435" cy="4077071"/>
          </a:xfrm>
          <a:prstGeom prst="cloudCallout">
            <a:avLst>
              <a:gd name="adj1" fmla="val -78661"/>
              <a:gd name="adj2" fmla="val 2804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uk-UA" altLang="en-US" sz="36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466172" y="1903095"/>
            <a:ext cx="708184" cy="10096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 rot="21420000">
            <a:off x="3725704" y="764540"/>
            <a:ext cx="4794409" cy="263398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uk-UA" sz="36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uk-UA" sz="35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22 січня 1919 р. </a:t>
            </a:r>
            <a:r>
              <a:rPr lang="uk-UA" sz="35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на Софіївському майдані акт про об</a:t>
            </a:r>
            <a:r>
              <a:rPr lang="en-US" sz="35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uk-UA" sz="35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єднання України офіційно зачитав народу член Директорії Федір Швець.</a:t>
            </a:r>
            <a:r>
              <a:rPr lang="uk-UA" sz="3500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 l="762" b="54055"/>
          <a:stretch>
            <a:fillRect/>
          </a:stretch>
        </p:blipFill>
        <p:spPr>
          <a:xfrm>
            <a:off x="3562350" y="4185920"/>
            <a:ext cx="2350294" cy="231775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rcRect l="1143" t="47153"/>
          <a:stretch>
            <a:fillRect/>
          </a:stretch>
        </p:blipFill>
        <p:spPr>
          <a:xfrm>
            <a:off x="6456045" y="4186556"/>
            <a:ext cx="2236470" cy="23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Україна - соборна держава! – Презентація - Google Chrome 02.01.2024 21_23_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>
            <a:off x="3059832" y="0"/>
            <a:ext cx="5976663" cy="4221087"/>
          </a:xfrm>
          <a:prstGeom prst="cloudCallout">
            <a:avLst>
              <a:gd name="adj1" fmla="val -74124"/>
              <a:gd name="adj2" fmla="val 2804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uk-UA" altLang="en-US" sz="36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466172" y="1903095"/>
            <a:ext cx="708184" cy="10096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 rot="21360000">
            <a:off x="3876675" y="763905"/>
            <a:ext cx="4491990" cy="26339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1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Але злука збереглася, як кажуть історики, в генетичній пам</a:t>
            </a:r>
            <a:r>
              <a:rPr lang="en-US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яті народу. В наші часи ця пам</a:t>
            </a:r>
            <a:r>
              <a:rPr lang="en-US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ять прокинулася ще до проголошення Незалежності.</a:t>
            </a:r>
            <a:r>
              <a:rPr lang="uk-UA" sz="3100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uk-UA" sz="3500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19534" r="71111" b="35271"/>
          <a:stretch/>
        </p:blipFill>
        <p:spPr bwMode="auto">
          <a:xfrm>
            <a:off x="0" y="0"/>
            <a:ext cx="2267744" cy="470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0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Україна - соборна держава! – Презентація - Google Chrome 02.01.2024 21_08_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>
            <a:off x="2987824" y="116633"/>
            <a:ext cx="6156175" cy="4147392"/>
          </a:xfrm>
          <a:prstGeom prst="cloudCallout">
            <a:avLst>
              <a:gd name="adj1" fmla="val -74124"/>
              <a:gd name="adj2" fmla="val 2804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uk-UA" altLang="en-US" sz="36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466172" y="1903095"/>
            <a:ext cx="708184" cy="10096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 rot="21360000">
            <a:off x="3335283" y="939313"/>
            <a:ext cx="5555933" cy="23833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1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Перше ж офіційне святкування дня Соборності відбулося </a:t>
            </a:r>
            <a:b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 1939-му. Святкували  тоді </a:t>
            </a:r>
            <a:b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 річницю знакової подію в Карпатській Україні.</a:t>
            </a:r>
            <a:r>
              <a:rPr lang="uk-UA" sz="3100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uk-UA" sz="3500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pic>
        <p:nvPicPr>
          <p:cNvPr id="3" name="Рисунок 2" descr="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40787" r="21938" b="10111"/>
          <a:stretch>
            <a:fillRect/>
          </a:stretch>
        </p:blipFill>
        <p:spPr>
          <a:xfrm>
            <a:off x="5997417" y="4264025"/>
            <a:ext cx="2884646" cy="23609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2" name="Изображение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3138487" y="4264025"/>
            <a:ext cx="2643188" cy="23609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97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Україна - соборна держава! – Презентація - Google Chrome 02.01.2024 21_08_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>
            <a:off x="2915817" y="1"/>
            <a:ext cx="6228184" cy="4077072"/>
          </a:xfrm>
          <a:prstGeom prst="cloudCallout">
            <a:avLst>
              <a:gd name="adj1" fmla="val -74124"/>
              <a:gd name="adj2" fmla="val 2804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uk-UA" altLang="en-US" sz="36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466172" y="1903095"/>
            <a:ext cx="708184" cy="10096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 rot="21360000">
            <a:off x="3842385" y="763905"/>
            <a:ext cx="4832509" cy="26339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 от в 1990 році відбулося перше масове святкування. </a:t>
            </a:r>
            <a:br>
              <a:rPr 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І передував цьому святкуванню </a:t>
            </a:r>
            <a:br>
              <a:rPr 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sz="3200" b="1" i="1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uk-UA" sz="3200" b="1" i="1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Живий ланцюг</a:t>
            </a:r>
            <a:r>
              <a:rPr lang="ru-RU" altLang="uk-UA" sz="3200" b="1" i="1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»</a:t>
            </a:r>
            <a:r>
              <a:rPr lang="uk-UA" sz="32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pic>
        <p:nvPicPr>
          <p:cNvPr id="116" name="Изображение 115"/>
          <p:cNvPicPr/>
          <p:nvPr/>
        </p:nvPicPr>
        <p:blipFill>
          <a:blip r:embed="rId3"/>
          <a:stretch>
            <a:fillRect/>
          </a:stretch>
        </p:blipFill>
        <p:spPr>
          <a:xfrm>
            <a:off x="3280887" y="4213226"/>
            <a:ext cx="2582704" cy="23742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18" name="Изображение 117"/>
          <p:cNvPicPr/>
          <p:nvPr/>
        </p:nvPicPr>
        <p:blipFill>
          <a:blip r:embed="rId4"/>
          <a:stretch>
            <a:fillRect/>
          </a:stretch>
        </p:blipFill>
        <p:spPr>
          <a:xfrm>
            <a:off x="6346984" y="4212590"/>
            <a:ext cx="2584133" cy="23749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321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Україна - соборна держава! – Презентація - Google Chrome 02.01.2024 21_08_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>
            <a:off x="3040970" y="-36887"/>
            <a:ext cx="6103029" cy="4516178"/>
          </a:xfrm>
          <a:prstGeom prst="cloudCallout">
            <a:avLst>
              <a:gd name="adj1" fmla="val -74124"/>
              <a:gd name="adj2" fmla="val 2804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uk-UA" altLang="en-US" sz="36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521417" y="2075180"/>
            <a:ext cx="708184" cy="10096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 rot="21360000">
            <a:off x="2904910" y="505683"/>
            <a:ext cx="6223510" cy="31496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Акція 1990 року стала наймасовіша, люди створили безперервний ланцюг </a:t>
            </a:r>
            <a:b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uk-UA" sz="3100" b="1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від Львова до Києва</a:t>
            </a:r>
            <a: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b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uk-UA" sz="31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 прагненні до відродження незалежної України в акції взяло участь від 1 млн до 3 млн.</a:t>
            </a:r>
            <a:endParaRPr lang="uk-UA" sz="3100" b="1" i="1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9" name="Изображение 118"/>
          <p:cNvPicPr/>
          <p:nvPr/>
        </p:nvPicPr>
        <p:blipFill>
          <a:blip r:embed="rId3"/>
          <a:stretch>
            <a:fillRect/>
          </a:stretch>
        </p:blipFill>
        <p:spPr>
          <a:xfrm>
            <a:off x="2916079" y="4580891"/>
            <a:ext cx="3311366" cy="203898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20" name="Изображение 119"/>
          <p:cNvPicPr/>
          <p:nvPr/>
        </p:nvPicPr>
        <p:blipFill>
          <a:blip r:embed="rId4"/>
          <a:stretch>
            <a:fillRect/>
          </a:stretch>
        </p:blipFill>
        <p:spPr>
          <a:xfrm>
            <a:off x="6384132" y="4479291"/>
            <a:ext cx="2596991" cy="21405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32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Україна - соборна держава! – Презентація - Google Chrome 02.01.2024 21_08_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50019" y="456565"/>
            <a:ext cx="5735003" cy="568071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alt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Ми </a:t>
            </a:r>
            <a:r>
              <a:rPr lang="uk-UA" alt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віримо, що територіальна цілісність України, скріплена кров</a:t>
            </a:r>
            <a:r>
              <a:rPr lang="en-US" alt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uk-UA" alt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ю мільйонів незламних борців, навіки </a:t>
            </a:r>
            <a:br>
              <a:rPr lang="uk-UA" alt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uk-UA" alt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залишатиметься непорушною. </a:t>
            </a:r>
            <a:br>
              <a:rPr lang="uk-UA" alt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uk-UA" altLang="uk-UA" sz="3200" i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Ми свідомі того, що лише в єдності дій та соборності душ можемо досягти величної мети - розбудови економічно й духовно багатої, вільної й демократичної України, забезпечення добробуту нинішніх і наступних поколінь українців.</a:t>
            </a:r>
            <a:endParaRPr lang="uk-UA" altLang="uk-UA" sz="3200" b="1" i="1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585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299</Words>
  <Application>Microsoft Office PowerPoint</Application>
  <PresentationFormat>Экран (4:3)</PresentationFormat>
  <Paragraphs>97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SimSun</vt:lpstr>
      <vt:lpstr>Arial</vt:lpstr>
      <vt:lpstr>Calibri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 22 січня 1919 р. на Софіївському майдані акт про об’єднання України офіційно зачитав народу член Директорії Федір Швець. </vt:lpstr>
      <vt:lpstr> Але злука збереглася, як кажуть історики, в генетичній пам’яті народу. В наші часи ця пам’ять прокинулася ще до проголошення Незалежності.  </vt:lpstr>
      <vt:lpstr> Перше ж офіційне святкування дня Соборності відбулося  в 1939-му. Святкували  тоді  20 річницю знакової подію в Карпатській Україні.  </vt:lpstr>
      <vt:lpstr>А от в 1990 році відбулося перше масове святкування.  І передував цьому святкуванню  «Живий ланцюг».</vt:lpstr>
      <vt:lpstr>Акція 1990 року стала наймасовіша, люди створили безперервний ланцюг  від Львова до Києва.  В прагненні до відродження незалежної України в акції взяло участь від 1 млн до 3 млн.</vt:lpstr>
      <vt:lpstr>Ми віримо, що територіальна цілісність України, скріплена кров’ю мільйонів незламних борців, навіки  залишатиметься непорушною.  Ми свідомі того, що лише в єдності дій та соборності душ можемо досягти величної мети - розбудови економічно й духовно багатої, вільної й демократичної України, забезпечення добробуту нинішніх і наступних поколінь українців.</vt:lpstr>
      <vt:lpstr>Презентация PowerPoint</vt:lpstr>
      <vt:lpstr>Розшифруйте слово «СОБОРНІСТЬ», добираючи до кожної букви слова, що асоціюються з цим святом.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Вікторія</cp:lastModifiedBy>
  <cp:revision>4</cp:revision>
  <dcterms:created xsi:type="dcterms:W3CDTF">2024-01-15T07:01:50Z</dcterms:created>
  <dcterms:modified xsi:type="dcterms:W3CDTF">2024-01-19T17:45:22Z</dcterms:modified>
</cp:coreProperties>
</file>