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_rels/data1.xml.rels" ContentType="application/vnd.openxmlformats-package.relationships+xml"/>
  <Override PartName="/ppt/diagrams/_rels/drawing2.xml.rels" ContentType="application/vnd.openxmlformats-package.relationships+xml"/>
  <Override PartName="/ppt/diagrams/_rels/drawing1.xml.rels" ContentType="application/vnd.openxmlformats-package.relationships+xml"/>
  <Override PartName="/ppt/diagrams/_rels/data2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1.jpeg" ContentType="image/jpeg"/>
  <Override PartName="/ppt/media/image17.jpeg" ContentType="image/jpeg"/>
  <Override PartName="/ppt/media/image3.png" ContentType="image/png"/>
  <Override PartName="/ppt/media/image2.png" ContentType="image/png"/>
  <Override PartName="/ppt/media/image4.gif" ContentType="image/gif"/>
  <Override PartName="/ppt/media/image7.jpeg" ContentType="image/jpeg"/>
  <Override PartName="/ppt/media/image5.png" ContentType="image/png"/>
  <Override PartName="/ppt/media/OOXDiagramDataRels1_0.jpeg" ContentType="image/jpeg"/>
  <Override PartName="/ppt/media/image6.jpeg" ContentType="image/jpeg"/>
  <Override PartName="/ppt/media/OOXDiagramDataRels1_1.jpeg" ContentType="image/jpeg"/>
  <Override PartName="/ppt/media/OOXDiagramDataRels1_2.jpeg" ContentType="image/jpeg"/>
  <Override PartName="/ppt/media/OOXDiagramDrawingRels1_0.jpeg" ContentType="image/jpeg"/>
  <Override PartName="/ppt/media/OOXDiagramDrawingRels1_1.jpeg" ContentType="image/jpeg"/>
  <Override PartName="/ppt/media/OOXDiagramDrawingRels1_2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OOXDiagramDrawingRels2_1.jpeg" ContentType="image/jpeg"/>
  <Override PartName="/ppt/media/image11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hdphoto1.wdp" ContentType="image/vnd.ms-photo"/>
  <Override PartName="/ppt/media/image16.jpeg" ContentType="image/jpeg"/>
  <Override PartName="/ppt/media/image18.png" ContentType="image/png"/>
  <Override PartName="/ppt/media/OOXDiagramDataRels2_0.jpeg" ContentType="image/jpeg"/>
  <Override PartName="/ppt/media/OOXDiagramDataRels2_1.jpeg" ContentType="image/jpeg"/>
  <Override PartName="/ppt/media/OOXDiagramDataRels2_2.jpeg" ContentType="image/jpeg"/>
  <Override PartName="/ppt/media/OOXDiagramDrawingRels2_0.jpeg" ContentType="image/jpeg"/>
  <Override PartName="/ppt/media/OOXDiagramDrawingRels2_2.jpeg" ContentType="image/jpeg"/>
  <Override PartName="/ppt/media/image19.png" ContentType="image/png"/>
  <Override PartName="/ppt/media/image20.png" ContentType="image/png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presProps" Target="presProps.xml"/>
</Relationships>
</file>

<file path=ppt/diagrams/_rels/data1.xml.rels><?xml version="1.0" encoding="UTF-8"?>
<Relationships xmlns="http://schemas.openxmlformats.org/package/2006/relationships"><Relationship Id="rId1" Type="http://schemas.openxmlformats.org/officeDocument/2006/relationships/image" Target="../media/OOXDiagramDataRels1_0.jpeg"/><Relationship Id="rId2" Type="http://schemas.openxmlformats.org/officeDocument/2006/relationships/image" Target="../media/OOXDiagramDataRels1_1.jpeg"/><Relationship Id="rId3" Type="http://schemas.openxmlformats.org/officeDocument/2006/relationships/image" Target="../media/OOXDiagramDataRels1_2.jpeg"/>
</Relationships>
</file>

<file path=ppt/diagrams/_rels/data2.xml.rels><?xml version="1.0" encoding="UTF-8"?>
<Relationships xmlns="http://schemas.openxmlformats.org/package/2006/relationships"><Relationship Id="rId1" Type="http://schemas.openxmlformats.org/officeDocument/2006/relationships/image" Target="../media/OOXDiagramDataRels2_0.jpeg"/><Relationship Id="rId2" Type="http://schemas.openxmlformats.org/officeDocument/2006/relationships/image" Target="../media/OOXDiagramDataRels2_1.jpeg"/><Relationship Id="rId3" Type="http://schemas.openxmlformats.org/officeDocument/2006/relationships/image" Target="../media/OOXDiagramDataRels2_2.jpeg"/>
</Relationships>
</file>

<file path=ppt/diagrams/_rels/drawing1.xml.rels><?xml version="1.0" encoding="UTF-8"?>
<Relationships xmlns="http://schemas.openxmlformats.org/package/2006/relationships"><Relationship Id="rId1" Type="http://schemas.openxmlformats.org/officeDocument/2006/relationships/image" Target="../media/OOXDiagramDrawingRels1_0.jpeg"/><Relationship Id="rId2" Type="http://schemas.openxmlformats.org/officeDocument/2006/relationships/image" Target="../media/OOXDiagramDrawingRels1_1.jpeg"/><Relationship Id="rId3" Type="http://schemas.openxmlformats.org/officeDocument/2006/relationships/image" Target="../media/OOXDiagramDrawingRels1_2.jpeg"/>
</Relationships>
</file>

<file path=ppt/diagrams/_rels/drawing2.xml.rels><?xml version="1.0" encoding="UTF-8"?>
<Relationships xmlns="http://schemas.openxmlformats.org/package/2006/relationships"><Relationship Id="rId1" Type="http://schemas.openxmlformats.org/officeDocument/2006/relationships/image" Target="../media/OOXDiagramDrawingRels2_0.jpeg"/><Relationship Id="rId2" Type="http://schemas.openxmlformats.org/officeDocument/2006/relationships/image" Target="../media/OOXDiagramDrawingRels2_1.jpeg"/><Relationship Id="rId3" Type="http://schemas.openxmlformats.org/officeDocument/2006/relationships/image" Target="../media/OOXDiagramDrawingRels2_2.jpe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5630B7-E10A-45A2-8BA4-965B31A7CB6E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F4A9B008-F5C5-48CE-9D10-5679A27BF65D}">
      <dgm:prSet/>
      <dgm:spPr/>
    </dgm:pt>
    <dgm:pt modelId="{24B0B7B4-0028-42BF-9541-F31DF17AB3D9}" type="parTrans" cxnId="{8CE0AF0A-DDE7-43DE-9376-45ED966A1246}">
      <dgm:prSet/>
      <dgm:spPr/>
      <dgm:t>
        <a:bodyPr/>
        <a:lstStyle/>
        <a:p>
          <a:endParaRPr lang="uk-UA"/>
        </a:p>
      </dgm:t>
    </dgm:pt>
    <dgm:pt modelId="{1CF04FBF-8EA6-4F8B-A7EA-0A33A3F55CC3}" type="sibTrans" cxnId="{8CE0AF0A-DDE7-43DE-9376-45ED966A1246}">
      <dgm:prSet/>
      <dgm:spPr/>
      <dgm:t>
        <a:bodyPr/>
        <a:lstStyle/>
        <a:p>
          <a:endParaRPr lang="uk-UA"/>
        </a:p>
      </dgm:t>
    </dgm:pt>
    <dgm:pt modelId="{F0D34719-45EB-4BA9-A0FC-7D41BF5620AB}">
      <dgm:prSet/>
      <dgm:spPr/>
    </dgm:pt>
    <dgm:pt modelId="{C57F297E-DBDE-43D4-A544-424963091DBB}" type="parTrans" cxnId="{A54A8A67-0A67-4B21-9BAB-731ECD62C4B4}">
      <dgm:prSet/>
      <dgm:spPr/>
      <dgm:t>
        <a:bodyPr/>
        <a:lstStyle/>
        <a:p>
          <a:endParaRPr lang="uk-UA"/>
        </a:p>
      </dgm:t>
    </dgm:pt>
    <dgm:pt modelId="{82A77C7D-79CE-4C02-91CF-8DDB5C573A78}" type="sibTrans" cxnId="{A54A8A67-0A67-4B21-9BAB-731ECD62C4B4}">
      <dgm:prSet/>
      <dgm:spPr/>
      <dgm:t>
        <a:bodyPr/>
        <a:lstStyle/>
        <a:p>
          <a:endParaRPr lang="uk-UA"/>
        </a:p>
      </dgm:t>
    </dgm:pt>
    <dgm:pt modelId="{4CF07E46-8BF7-483F-B35A-53E65B1820AC}">
      <dgm:prSet/>
      <dgm:spPr/>
    </dgm:pt>
    <dgm:pt modelId="{CB022F2A-992B-4F47-8BE1-C274708CF68B}" type="parTrans" cxnId="{03F60BD1-2101-491A-8641-08B20B2171AA}">
      <dgm:prSet/>
      <dgm:spPr/>
      <dgm:t>
        <a:bodyPr/>
        <a:lstStyle/>
        <a:p>
          <a:endParaRPr lang="uk-UA"/>
        </a:p>
      </dgm:t>
    </dgm:pt>
    <dgm:pt modelId="{A4C50EB6-911A-420E-A20B-EFEB1D02C41C}" type="sibTrans" cxnId="{03F60BD1-2101-491A-8641-08B20B2171AA}">
      <dgm:prSet/>
      <dgm:spPr/>
      <dgm:t>
        <a:bodyPr/>
        <a:lstStyle/>
        <a:p>
          <a:endParaRPr lang="uk-UA"/>
        </a:p>
      </dgm:t>
    </dgm:pt>
    <dgm:pt modelId="{031CFAC6-1B05-4044-941D-0DFFFB765B7B}">
      <dgm:prSet/>
      <dgm:spPr/>
    </dgm:pt>
    <dgm:pt modelId="{608332E4-0989-4023-9970-874D13AB5D0E}" type="parTrans" cxnId="{81EC8735-3C27-4346-8908-24E2D31C8181}">
      <dgm:prSet/>
      <dgm:spPr/>
      <dgm:t>
        <a:bodyPr/>
        <a:lstStyle/>
        <a:p>
          <a:endParaRPr lang="uk-UA"/>
        </a:p>
      </dgm:t>
    </dgm:pt>
    <dgm:pt modelId="{7A2F0C4B-B77D-44F2-9901-D0400055BF34}" type="sibTrans" cxnId="{81EC8735-3C27-4346-8908-24E2D31C8181}">
      <dgm:prSet/>
      <dgm:spPr/>
      <dgm:t>
        <a:bodyPr/>
        <a:lstStyle/>
        <a:p>
          <a:endParaRPr lang="uk-UA"/>
        </a:p>
      </dgm:t>
    </dgm:pt>
    <dgm:pt modelId="{88619A21-D05B-4072-80BB-252F0BF43137}">
      <dgm:prSet/>
      <dgm:spPr/>
    </dgm:pt>
    <dgm:pt modelId="{EE1DF241-AA7A-4A05-A61C-43F5E9406BFE}" type="parTrans" cxnId="{C252A49B-3D15-4295-851A-A3060C686E28}">
      <dgm:prSet/>
      <dgm:spPr/>
      <dgm:t>
        <a:bodyPr/>
        <a:lstStyle/>
        <a:p>
          <a:endParaRPr lang="uk-UA"/>
        </a:p>
      </dgm:t>
    </dgm:pt>
    <dgm:pt modelId="{9754F1B9-7E35-4C24-9C62-6D55B0A0F3F1}" type="sibTrans" cxnId="{C252A49B-3D15-4295-851A-A3060C686E28}">
      <dgm:prSet/>
      <dgm:spPr/>
      <dgm:t>
        <a:bodyPr/>
        <a:lstStyle/>
        <a:p>
          <a:endParaRPr lang="uk-UA"/>
        </a:p>
      </dgm:t>
    </dgm:pt>
    <dgm:pt modelId="{3B9B8A81-097B-43E1-8359-294ABA239DF1}">
      <dgm:prSet/>
      <dgm:spPr/>
    </dgm:pt>
    <dgm:pt modelId="{11661648-8026-407B-B9AE-E587AABC84AA}" type="parTrans" cxnId="{A1F0CD47-0D4F-4D28-B535-91360FC5EBDB}">
      <dgm:prSet/>
      <dgm:spPr/>
      <dgm:t>
        <a:bodyPr/>
        <a:lstStyle/>
        <a:p>
          <a:endParaRPr lang="uk-UA"/>
        </a:p>
      </dgm:t>
    </dgm:pt>
    <dgm:pt modelId="{FEBC4418-DD6E-4FC0-8467-B5BB2F0A5C62}" type="sibTrans" cxnId="{A1F0CD47-0D4F-4D28-B535-91360FC5EBDB}">
      <dgm:prSet/>
      <dgm:spPr/>
      <dgm:t>
        <a:bodyPr/>
        <a:lstStyle/>
        <a:p>
          <a:endParaRPr lang="uk-UA"/>
        </a:p>
      </dgm:t>
    </dgm:pt>
    <dgm:pt modelId="{89AC6536-428D-4328-9871-104597430FA8}" type="pres">
      <dgm:prSet presAssocID="{325630B7-E10A-45A2-8BA4-965B31A7CB6E}" presName="Name0" presStyleCnt="0">
        <dgm:presLayoutVars>
          <dgm:dir/>
          <dgm:resizeHandles/>
        </dgm:presLayoutVars>
      </dgm:prSet>
      <dgm:spPr/>
    </dgm:pt>
    <dgm:pt modelId="{4CAA4272-643B-4A3F-9073-38B254E95841}" type="pres">
      <dgm:prSet presAssocID="{F4A9B008-F5C5-48CE-9D10-5679A27BF65D}" presName="composite" presStyleCnt="0"/>
      <dgm:spPr/>
    </dgm:pt>
    <dgm:pt modelId="{1004D14C-34EA-4256-A72E-5CD17AD7D02C}" type="pres">
      <dgm:prSet presAssocID="{F4A9B008-F5C5-48CE-9D10-5679A27BF65D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Час для шашлику. Щаслива літня пара готує м'ясо на грилі, стоячи на задньому дворі свого будинку"/>
        </a:ext>
      </dgm:extLst>
    </dgm:pt>
    <dgm:pt modelId="{FB5B0FC6-9F2D-46D1-94C3-3364B7722140}" type="pres">
      <dgm:prSet presAssocID="{F4A9B008-F5C5-48CE-9D10-5679A27BF65D}" presName="rect2" presStyleLbl="node1" presStyleIdx="0" presStyleCnt="3">
        <dgm:presLayoutVars>
          <dgm:bulletEnabled val="1"/>
        </dgm:presLayoutVars>
      </dgm:prSet>
      <dgm:spPr/>
    </dgm:pt>
    <dgm:pt modelId="{1B067255-342D-4109-A6F9-9503BF512740}" type="pres">
      <dgm:prSet presAssocID="{1CF04FBF-8EA6-4F8B-A7EA-0A33A3F55CC3}" presName="sibTrans" presStyleCnt="0"/>
      <dgm:spPr/>
    </dgm:pt>
    <dgm:pt modelId="{426F2C76-43A4-48BF-B273-093F59DD5C14}" type="pres">
      <dgm:prSet presAssocID="{4CF07E46-8BF7-483F-B35A-53E65B1820AC}" presName="composite" presStyleCnt="0"/>
      <dgm:spPr/>
    </dgm:pt>
    <dgm:pt modelId="{61248411-20A3-40CB-9846-08CC9295708B}" type="pres">
      <dgm:prSet presAssocID="{4CF07E46-8BF7-483F-B35A-53E65B1820AC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Мати військового прощається з сином вдома"/>
        </a:ext>
      </dgm:extLst>
    </dgm:pt>
    <dgm:pt modelId="{E0EA5194-2B96-4667-9575-77B1E44EEFB9}" type="pres">
      <dgm:prSet presAssocID="{4CF07E46-8BF7-483F-B35A-53E65B1820AC}" presName="rect2" presStyleLbl="node1" presStyleIdx="1" presStyleCnt="3">
        <dgm:presLayoutVars>
          <dgm:bulletEnabled val="1"/>
        </dgm:presLayoutVars>
      </dgm:prSet>
      <dgm:spPr/>
    </dgm:pt>
    <dgm:pt modelId="{9978529E-5F2D-4AF7-ACBB-83BA316EAC74}" type="pres">
      <dgm:prSet presAssocID="{A4C50EB6-911A-420E-A20B-EFEB1D02C41C}" presName="sibTrans" presStyleCnt="0"/>
      <dgm:spPr/>
    </dgm:pt>
    <dgm:pt modelId="{A90FA679-F303-4CC6-81DD-43C06EF3972B}" type="pres">
      <dgm:prSet presAssocID="{88619A21-D05B-4072-80BB-252F0BF43137}" presName="composite" presStyleCnt="0"/>
      <dgm:spPr/>
    </dgm:pt>
    <dgm:pt modelId="{220B921B-E0CE-4F60-9047-7A9EBC2C8AD9}" type="pres">
      <dgm:prSet presAssocID="{88619A21-D05B-4072-80BB-252F0BF43137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Голкотерапевт, який пояснює поняття акупунктури за допомогою моделі вуха. Натисніть нижче для мого лайтбоксу ACUPPARENTUR:"/>
        </a:ext>
      </dgm:extLst>
    </dgm:pt>
    <dgm:pt modelId="{1F8CED06-59B6-4162-A797-42FF4FBD5B2D}" type="pres">
      <dgm:prSet presAssocID="{88619A21-D05B-4072-80BB-252F0BF43137}" presName="rect2" presStyleLbl="node1" presStyleIdx="2" presStyleCnt="3">
        <dgm:presLayoutVars>
          <dgm:bulletEnabled val="1"/>
        </dgm:presLayoutVars>
      </dgm:prSet>
      <dgm:spPr/>
    </dgm:pt>
  </dgm:ptLst>
  <dgm:cxnLst>
    <dgm:cxn modelId="{8CE0AF0A-DDE7-43DE-9376-45ED966A1246}" srcId="{325630B7-E10A-45A2-8BA4-965B31A7CB6E}" destId="{F4A9B008-F5C5-48CE-9D10-5679A27BF65D}" srcOrd="0" destOrd="0" parTransId="{24B0B7B4-0028-42BF-9541-F31DF17AB3D9}" sibTransId="{1CF04FBF-8EA6-4F8B-A7EA-0A33A3F55CC3}"/>
    <dgm:cxn modelId="{81EC8735-3C27-4346-8908-24E2D31C8181}" srcId="{4CF07E46-8BF7-483F-B35A-53E65B1820AC}" destId="{031CFAC6-1B05-4044-941D-0DFFFB765B7B}" srcOrd="0" destOrd="0" parTransId="{608332E4-0989-4023-9970-874D13AB5D0E}" sibTransId="{7A2F0C4B-B77D-44F2-9901-D0400055BF34}"/>
    <dgm:cxn modelId="{A54A8A67-0A67-4B21-9BAB-731ECD62C4B4}" srcId="{F4A9B008-F5C5-48CE-9D10-5679A27BF65D}" destId="{F0D34719-45EB-4BA9-A0FC-7D41BF5620AB}" srcOrd="0" destOrd="0" parTransId="{C57F297E-DBDE-43D4-A544-424963091DBB}" sibTransId="{82A77C7D-79CE-4C02-91CF-8DDB5C573A78}"/>
    <dgm:cxn modelId="{A1F0CD47-0D4F-4D28-B535-91360FC5EBDB}" srcId="{88619A21-D05B-4072-80BB-252F0BF43137}" destId="{3B9B8A81-097B-43E1-8359-294ABA239DF1}" srcOrd="0" destOrd="0" parTransId="{11661648-8026-407B-B9AE-E587AABC84AA}" sibTransId="{FEBC4418-DD6E-4FC0-8467-B5BB2F0A5C62}"/>
    <dgm:cxn modelId="{C252A49B-3D15-4295-851A-A3060C686E28}" srcId="{325630B7-E10A-45A2-8BA4-965B31A7CB6E}" destId="{88619A21-D05B-4072-80BB-252F0BF43137}" srcOrd="2" destOrd="0" parTransId="{EE1DF241-AA7A-4A05-A61C-43F5E9406BFE}" sibTransId="{9754F1B9-7E35-4C24-9C62-6D55B0A0F3F1}"/>
    <dgm:cxn modelId="{03F60BD1-2101-491A-8641-08B20B2171AA}" srcId="{325630B7-E10A-45A2-8BA4-965B31A7CB6E}" destId="{4CF07E46-8BF7-483F-B35A-53E65B1820AC}" srcOrd="1" destOrd="0" parTransId="{CB022F2A-992B-4F47-8BE1-C274708CF68B}" sibTransId="{A4C50EB6-911A-420E-A20B-EFEB1D02C41C}"/>
    <dgm:cxn modelId="{F04A9880-51F4-4A85-A617-13F3E58869F5}" type="presParOf" srcId="{89AC6536-428D-4328-9871-104597430FA8}" destId="{4CAA4272-643B-4A3F-9073-38B254E95841}" srcOrd="0" destOrd="0" presId="urn:microsoft.com/office/officeart/2008/layout/BendingPictureBlocks"/>
    <dgm:cxn modelId="{A25A8C07-F756-4117-AF8D-BF25105EE8AB}" type="presParOf" srcId="{4CAA4272-643B-4A3F-9073-38B254E95841}" destId="{1004D14C-34EA-4256-A72E-5CD17AD7D02C}" srcOrd="0" destOrd="0" presId="urn:microsoft.com/office/officeart/2008/layout/BendingPictureBlocks"/>
    <dgm:cxn modelId="{31CAC201-0EA9-41C0-9B70-226B4F5D789F}" type="presParOf" srcId="{4CAA4272-643B-4A3F-9073-38B254E95841}" destId="{FB5B0FC6-9F2D-46D1-94C3-3364B7722140}" srcOrd="1" destOrd="0" presId="urn:microsoft.com/office/officeart/2008/layout/BendingPictureBlocks"/>
    <dgm:cxn modelId="{E3913173-9212-4346-830F-BD8653128D59}" type="presParOf" srcId="{89AC6536-428D-4328-9871-104597430FA8}" destId="{1B067255-342D-4109-A6F9-9503BF512740}" srcOrd="1" destOrd="0" presId="urn:microsoft.com/office/officeart/2008/layout/BendingPictureBlocks"/>
    <dgm:cxn modelId="{FBA25B7D-53EA-47D2-94AF-1E341B2AB53C}" type="presParOf" srcId="{89AC6536-428D-4328-9871-104597430FA8}" destId="{426F2C76-43A4-48BF-B273-093F59DD5C14}" srcOrd="2" destOrd="0" presId="urn:microsoft.com/office/officeart/2008/layout/BendingPictureBlocks"/>
    <dgm:cxn modelId="{C784DC3D-E845-4209-B633-8874A1F89973}" type="presParOf" srcId="{426F2C76-43A4-48BF-B273-093F59DD5C14}" destId="{61248411-20A3-40CB-9846-08CC9295708B}" srcOrd="0" destOrd="0" presId="urn:microsoft.com/office/officeart/2008/layout/BendingPictureBlocks"/>
    <dgm:cxn modelId="{E8B0CBC7-65F7-4EF8-BBBD-DCC049DB4467}" type="presParOf" srcId="{426F2C76-43A4-48BF-B273-093F59DD5C14}" destId="{E0EA5194-2B96-4667-9575-77B1E44EEFB9}" srcOrd="1" destOrd="0" presId="urn:microsoft.com/office/officeart/2008/layout/BendingPictureBlocks"/>
    <dgm:cxn modelId="{B69905D8-C68E-4B28-9DD0-3D4AE0072078}" type="presParOf" srcId="{89AC6536-428D-4328-9871-104597430FA8}" destId="{9978529E-5F2D-4AF7-ACBB-83BA316EAC74}" srcOrd="3" destOrd="0" presId="urn:microsoft.com/office/officeart/2008/layout/BendingPictureBlocks"/>
    <dgm:cxn modelId="{D14047F5-189A-44F4-8AD7-0F71EF778D36}" type="presParOf" srcId="{89AC6536-428D-4328-9871-104597430FA8}" destId="{A90FA679-F303-4CC6-81DD-43C06EF3972B}" srcOrd="4" destOrd="0" presId="urn:microsoft.com/office/officeart/2008/layout/BendingPictureBlocks"/>
    <dgm:cxn modelId="{F45DB3F4-902D-47DB-B0C2-80BCE56C9713}" type="presParOf" srcId="{A90FA679-F303-4CC6-81DD-43C06EF3972B}" destId="{220B921B-E0CE-4F60-9047-7A9EBC2C8AD9}" srcOrd="0" destOrd="0" presId="urn:microsoft.com/office/officeart/2008/layout/BendingPictureBlocks"/>
    <dgm:cxn modelId="{70256549-BBCC-4B6B-92B2-D0BEF3AE0ACC}" type="presParOf" srcId="{A90FA679-F303-4CC6-81DD-43C06EF3972B}" destId="{1F8CED06-59B6-4162-A797-42FF4FBD5B2D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DDAB37-7BFA-4DB1-9231-2863DE780983}" type="doc">
      <dgm:prSet loTypeId="urn:microsoft.com/office/officeart/2024/3/layout/verticalVisualTextBlock1" loCatId="Pictur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uk-UA"/>
        </a:p>
      </dgm:t>
    </dgm:pt>
    <dgm:pt modelId="{E7AE85DC-C4DA-4099-8486-50926873E20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uk-UA" sz="1800"/>
            <a:t>Активна підтримка за кордоном</a:t>
          </a:r>
        </a:p>
      </dgm:t>
    </dgm:pt>
    <dgm:pt modelId="{58C9907A-CC87-4841-8388-6E7FE2CC7DBF}" type="parTrans" cxnId="{BA6BC256-335F-415C-AEC8-666B79DDE94E}">
      <dgm:prSet/>
      <dgm:spPr/>
      <dgm:t>
        <a:bodyPr/>
        <a:lstStyle/>
        <a:p>
          <a:endParaRPr lang="uk-UA" sz="1800"/>
        </a:p>
      </dgm:t>
    </dgm:pt>
    <dgm:pt modelId="{92158C67-1CFC-4D40-8466-47654C8F0583}" type="sibTrans" cxnId="{BA6BC256-335F-415C-AEC8-666B79DDE94E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uk-UA" sz="1800"/>
        </a:p>
      </dgm:t>
    </dgm:pt>
    <dgm:pt modelId="{D1617CEC-F14D-4A93-A3D4-455BEF21DE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1800"/>
            <a:t>Українська діаспора активно допомагає батьківщині через гуманітарну підтримку та ресурси.</a:t>
          </a:r>
        </a:p>
      </dgm:t>
    </dgm:pt>
    <dgm:pt modelId="{0C5CD778-E630-40A2-A97C-EC15ABD470F4}" type="parTrans" cxnId="{CF0A1A1F-8C15-4E8A-A074-80D80E652A2B}">
      <dgm:prSet/>
      <dgm:spPr/>
      <dgm:t>
        <a:bodyPr/>
        <a:lstStyle/>
        <a:p>
          <a:endParaRPr lang="uk-UA" sz="1800"/>
        </a:p>
      </dgm:t>
    </dgm:pt>
    <dgm:pt modelId="{11A32D71-D2C5-45CC-8B53-E2373CCB2702}" type="sibTrans" cxnId="{CF0A1A1F-8C15-4E8A-A074-80D80E652A2B}">
      <dgm:prSet/>
      <dgm:spPr/>
      <dgm:t>
        <a:bodyPr/>
        <a:lstStyle/>
        <a:p>
          <a:endParaRPr lang="uk-UA" sz="1800"/>
        </a:p>
      </dgm:t>
    </dgm:pt>
    <dgm:pt modelId="{3988739E-C10A-449B-A392-B1AEEC47CCC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uk-UA" sz="1800" dirty="0"/>
            <a:t>Лобіювання інтересів України</a:t>
          </a:r>
        </a:p>
      </dgm:t>
    </dgm:pt>
    <dgm:pt modelId="{0ABAE574-D879-41F9-B451-69EED9C9C542}" type="parTrans" cxnId="{A98D1E0C-7C9A-43E2-A687-A64EAA2D99A5}">
      <dgm:prSet/>
      <dgm:spPr/>
      <dgm:t>
        <a:bodyPr/>
        <a:lstStyle/>
        <a:p>
          <a:endParaRPr lang="uk-UA" sz="1800"/>
        </a:p>
      </dgm:t>
    </dgm:pt>
    <dgm:pt modelId="{CF895940-CD2B-4885-9EB1-D8D110A7B42A}" type="sibTrans" cxnId="{A98D1E0C-7C9A-43E2-A687-A64EAA2D99A5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uk-UA" sz="1800"/>
        </a:p>
      </dgm:t>
    </dgm:pt>
    <dgm:pt modelId="{523445D4-B670-48AC-B1E7-547ACEC185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1800" dirty="0"/>
            <a:t>Діаспора лобіює інтереси України на міжнародній арені, сприяючи політичній підтримці.</a:t>
          </a:r>
        </a:p>
      </dgm:t>
    </dgm:pt>
    <dgm:pt modelId="{D055467C-3C26-4BA5-B402-D5C939E04BA8}" type="parTrans" cxnId="{949C4A21-55EE-405B-B729-AB7515D51D5B}">
      <dgm:prSet/>
      <dgm:spPr/>
      <dgm:t>
        <a:bodyPr/>
        <a:lstStyle/>
        <a:p>
          <a:endParaRPr lang="uk-UA" sz="1800"/>
        </a:p>
      </dgm:t>
    </dgm:pt>
    <dgm:pt modelId="{4C8E2F6C-A539-4E5D-AF1A-B9F5E0594DC6}" type="sibTrans" cxnId="{949C4A21-55EE-405B-B729-AB7515D51D5B}">
      <dgm:prSet/>
      <dgm:spPr/>
      <dgm:t>
        <a:bodyPr/>
        <a:lstStyle/>
        <a:p>
          <a:endParaRPr lang="uk-UA" sz="1800"/>
        </a:p>
      </dgm:t>
    </dgm:pt>
    <dgm:pt modelId="{AA34761E-6230-4CF5-A47C-F67B2FB6CA0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uk-UA" sz="1800"/>
            <a:t>Поширення інформації про війну</a:t>
          </a:r>
        </a:p>
      </dgm:t>
    </dgm:pt>
    <dgm:pt modelId="{854A53D9-E458-4025-8A70-05B9D7078D6A}" type="parTrans" cxnId="{AA3C4B91-7BEE-4CEB-80D4-A53894D953B0}">
      <dgm:prSet/>
      <dgm:spPr/>
      <dgm:t>
        <a:bodyPr/>
        <a:lstStyle/>
        <a:p>
          <a:endParaRPr lang="uk-UA" sz="1800"/>
        </a:p>
      </dgm:t>
    </dgm:pt>
    <dgm:pt modelId="{60DC2616-0805-4B3B-98F5-AD5FE1D6315E}" type="sibTrans" cxnId="{AA3C4B91-7BEE-4CEB-80D4-A53894D953B0}">
      <dgm:prSet/>
      <dgm:spPr/>
      <dgm:t>
        <a:bodyPr/>
        <a:lstStyle/>
        <a:p>
          <a:endParaRPr lang="uk-UA" sz="1800"/>
        </a:p>
      </dgm:t>
    </dgm:pt>
    <dgm:pt modelId="{EAE6AA17-6023-4A5B-80E4-947707478E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1800"/>
            <a:t>Українці за кордоном поширюють правдиву інформацію про війну, підвищуючи обізнаність світу.</a:t>
          </a:r>
        </a:p>
      </dgm:t>
    </dgm:pt>
    <dgm:pt modelId="{8287B65A-3417-46BB-9823-DCF62454BF80}" type="parTrans" cxnId="{EA511BC2-23FE-4E7B-981B-659CC7497239}">
      <dgm:prSet/>
      <dgm:spPr/>
      <dgm:t>
        <a:bodyPr/>
        <a:lstStyle/>
        <a:p>
          <a:endParaRPr lang="uk-UA" sz="1800"/>
        </a:p>
      </dgm:t>
    </dgm:pt>
    <dgm:pt modelId="{D1E28C0D-3E14-4DA4-9F20-92E84237A9DA}" type="sibTrans" cxnId="{EA511BC2-23FE-4E7B-981B-659CC7497239}">
      <dgm:prSet/>
      <dgm:spPr/>
      <dgm:t>
        <a:bodyPr/>
        <a:lstStyle/>
        <a:p>
          <a:endParaRPr lang="uk-UA" sz="1800"/>
        </a:p>
      </dgm:t>
    </dgm:pt>
    <dgm:pt modelId="{DB4DBB18-6753-4F1C-9716-5A82AD4CB31C}" type="pres">
      <dgm:prSet presAssocID="{0CDDAB37-7BFA-4DB1-9231-2863DE780983}" presName="Root" presStyleCnt="0">
        <dgm:presLayoutVars>
          <dgm:dir/>
          <dgm:resizeHandles val="exact"/>
        </dgm:presLayoutVars>
      </dgm:prSet>
      <dgm:spPr/>
    </dgm:pt>
    <dgm:pt modelId="{65433FE7-23DA-4537-AA10-D21BFA9E7891}" type="pres">
      <dgm:prSet presAssocID="{E7AE85DC-C4DA-4099-8486-50926873E204}" presName="Composite" presStyleCnt="0"/>
      <dgm:spPr/>
    </dgm:pt>
    <dgm:pt modelId="{578C5457-E779-4939-A689-A10FF9AA4A9B}" type="pres">
      <dgm:prSet presAssocID="{E7AE85DC-C4DA-4099-8486-50926873E204}" presName="Picture" presStyleLbl="node1" presStyleIdx="0" presStyleCnt="3" custScaleY="1126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 r="2752" b="2"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Кур'єр вручає коробку жінці"/>
        </a:ext>
      </dgm:extLst>
    </dgm:pt>
    <dgm:pt modelId="{13E9BD6B-E8AF-4801-9214-650A90785C58}" type="pres">
      <dgm:prSet presAssocID="{E7AE85DC-C4DA-4099-8486-50926873E204}" presName="Subtitle" presStyleLbl="revTx" presStyleIdx="0" presStyleCnt="6">
        <dgm:presLayoutVars>
          <dgm:chMax val="0"/>
          <dgm:bulletEnabled/>
        </dgm:presLayoutVars>
      </dgm:prSet>
      <dgm:spPr/>
    </dgm:pt>
    <dgm:pt modelId="{E6A76B21-A7D5-40EB-B020-058290F73EAB}" type="pres">
      <dgm:prSet presAssocID="{E7AE85DC-C4DA-4099-8486-50926873E204}" presName="Description" presStyleLbl="revTx" presStyleIdx="1" presStyleCnt="6">
        <dgm:presLayoutVars>
          <dgm:bulletEnabled/>
        </dgm:presLayoutVars>
      </dgm:prSet>
      <dgm:spPr/>
    </dgm:pt>
    <dgm:pt modelId="{20D93147-9BE6-47E9-86C1-8015EA9137B3}" type="pres">
      <dgm:prSet presAssocID="{92158C67-1CFC-4D40-8466-47654C8F0583}" presName="sibTrans" presStyleLbl="sibTrans2D1" presStyleIdx="0" presStyleCnt="0"/>
      <dgm:spPr/>
    </dgm:pt>
    <dgm:pt modelId="{84F8F8B2-FEA4-4700-AA6A-1D1B140B7075}" type="pres">
      <dgm:prSet presAssocID="{3988739E-C10A-449B-A392-B1AEEC47CCCE}" presName="Composite" presStyleCnt="0"/>
      <dgm:spPr/>
    </dgm:pt>
    <dgm:pt modelId="{1445771B-53CD-4506-9ED3-04E7E3EC8974}" type="pres">
      <dgm:prSet presAssocID="{3988739E-C10A-449B-A392-B1AEEC47CCCE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23726" b="2"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Вид ззаду зрілого вчителя, який читає лекцію в класі."/>
        </a:ext>
      </dgm:extLst>
    </dgm:pt>
    <dgm:pt modelId="{DE27AF7D-3609-4816-A30D-9F0EBD9DAD2A}" type="pres">
      <dgm:prSet presAssocID="{3988739E-C10A-449B-A392-B1AEEC47CCCE}" presName="Subtitle" presStyleLbl="revTx" presStyleIdx="2" presStyleCnt="6">
        <dgm:presLayoutVars>
          <dgm:chMax val="0"/>
          <dgm:bulletEnabled/>
        </dgm:presLayoutVars>
      </dgm:prSet>
      <dgm:spPr/>
    </dgm:pt>
    <dgm:pt modelId="{9D6A1019-2B17-4879-9A78-CB4400672E34}" type="pres">
      <dgm:prSet presAssocID="{3988739E-C10A-449B-A392-B1AEEC47CCCE}" presName="Description" presStyleLbl="revTx" presStyleIdx="3" presStyleCnt="6">
        <dgm:presLayoutVars>
          <dgm:bulletEnabled/>
        </dgm:presLayoutVars>
      </dgm:prSet>
      <dgm:spPr/>
    </dgm:pt>
    <dgm:pt modelId="{163B6C0A-C448-441F-B010-1842815CEB3B}" type="pres">
      <dgm:prSet presAssocID="{CF895940-CD2B-4885-9EB1-D8D110A7B42A}" presName="sibTrans" presStyleLbl="sibTrans2D1" presStyleIdx="0" presStyleCnt="0"/>
      <dgm:spPr/>
    </dgm:pt>
    <dgm:pt modelId="{260337E6-5481-44A1-BBD5-34D5202247D5}" type="pres">
      <dgm:prSet presAssocID="{AA34761E-6230-4CF5-A47C-F67B2FB6CA01}" presName="Composite" presStyleCnt="0"/>
      <dgm:spPr/>
    </dgm:pt>
    <dgm:pt modelId="{7CDC69A9-43D6-4C09-B543-860FA1D47492}" type="pres">
      <dgm:prSet presAssocID="{AA34761E-6230-4CF5-A47C-F67B2FB6CA01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3d рендеринг соціальної мережі Conceptsmap:http://www.lib.utexas.edu/maps/world_maps/txu-oclc-264266980-world_pol_2008-2.jpgрендеринг в 3dmaxзавершено в 18/06/2013Будь ласка, подивіться кілька схожих фотографій з мого портфоліо:"/>
        </a:ext>
      </dgm:extLst>
    </dgm:pt>
    <dgm:pt modelId="{CE7B3D30-144C-45AC-BDBB-7E86DC1B1D51}" type="pres">
      <dgm:prSet presAssocID="{AA34761E-6230-4CF5-A47C-F67B2FB6CA01}" presName="Subtitle" presStyleLbl="revTx" presStyleIdx="4" presStyleCnt="6">
        <dgm:presLayoutVars>
          <dgm:chMax val="0"/>
          <dgm:bulletEnabled/>
        </dgm:presLayoutVars>
      </dgm:prSet>
      <dgm:spPr/>
    </dgm:pt>
    <dgm:pt modelId="{2B41918E-28EA-4E15-969E-E02FB720F028}" type="pres">
      <dgm:prSet presAssocID="{AA34761E-6230-4CF5-A47C-F67B2FB6CA01}" presName="Description" presStyleLbl="revTx" presStyleIdx="5" presStyleCnt="6">
        <dgm:presLayoutVars>
          <dgm:bulletEnabled/>
        </dgm:presLayoutVars>
      </dgm:prSet>
      <dgm:spPr/>
    </dgm:pt>
  </dgm:ptLst>
  <dgm:cxnLst>
    <dgm:cxn modelId="{365C8A08-4EE2-44DB-94F4-57008C394201}" type="presOf" srcId="{D1617CEC-F14D-4A93-A3D4-455BEF21DE02}" destId="{E6A76B21-A7D5-40EB-B020-058290F73EAB}" srcOrd="0" destOrd="0" presId="urn:microsoft.com/office/officeart/2024/3/layout/verticalVisualTextBlock1"/>
    <dgm:cxn modelId="{A98D1E0C-7C9A-43E2-A687-A64EAA2D99A5}" srcId="{0CDDAB37-7BFA-4DB1-9231-2863DE780983}" destId="{3988739E-C10A-449B-A392-B1AEEC47CCCE}" srcOrd="1" destOrd="0" parTransId="{0ABAE574-D879-41F9-B451-69EED9C9C542}" sibTransId="{CF895940-CD2B-4885-9EB1-D8D110A7B42A}"/>
    <dgm:cxn modelId="{F316320F-7B22-4A49-8EC5-1DC4B37972C2}" type="presOf" srcId="{0CDDAB37-7BFA-4DB1-9231-2863DE780983}" destId="{DB4DBB18-6753-4F1C-9716-5A82AD4CB31C}" srcOrd="0" destOrd="0" presId="urn:microsoft.com/office/officeart/2024/3/layout/verticalVisualTextBlock1"/>
    <dgm:cxn modelId="{DFE6B91C-C68E-4321-9804-5EF3B0AFE13D}" type="presOf" srcId="{E7AE85DC-C4DA-4099-8486-50926873E204}" destId="{13E9BD6B-E8AF-4801-9214-650A90785C58}" srcOrd="0" destOrd="0" presId="urn:microsoft.com/office/officeart/2024/3/layout/verticalVisualTextBlock1"/>
    <dgm:cxn modelId="{CF0A1A1F-8C15-4E8A-A074-80D80E652A2B}" srcId="{E7AE85DC-C4DA-4099-8486-50926873E204}" destId="{D1617CEC-F14D-4A93-A3D4-455BEF21DE02}" srcOrd="0" destOrd="0" parTransId="{0C5CD778-E630-40A2-A97C-EC15ABD470F4}" sibTransId="{11A32D71-D2C5-45CC-8B53-E2373CCB2702}"/>
    <dgm:cxn modelId="{949C4A21-55EE-405B-B729-AB7515D51D5B}" srcId="{3988739E-C10A-449B-A392-B1AEEC47CCCE}" destId="{523445D4-B670-48AC-B1E7-547ACEC18598}" srcOrd="0" destOrd="0" parTransId="{D055467C-3C26-4BA5-B402-D5C939E04BA8}" sibTransId="{4C8E2F6C-A539-4E5D-AF1A-B9F5E0594DC6}"/>
    <dgm:cxn modelId="{50D2E12F-97A3-42C0-9760-CB6830F49165}" type="presOf" srcId="{523445D4-B670-48AC-B1E7-547ACEC18598}" destId="{9D6A1019-2B17-4879-9A78-CB4400672E34}" srcOrd="0" destOrd="0" presId="urn:microsoft.com/office/officeart/2024/3/layout/verticalVisualTextBlock1"/>
    <dgm:cxn modelId="{BA6BC256-335F-415C-AEC8-666B79DDE94E}" srcId="{0CDDAB37-7BFA-4DB1-9231-2863DE780983}" destId="{E7AE85DC-C4DA-4099-8486-50926873E204}" srcOrd="0" destOrd="0" parTransId="{58C9907A-CC87-4841-8388-6E7FE2CC7DBF}" sibTransId="{92158C67-1CFC-4D40-8466-47654C8F0583}"/>
    <dgm:cxn modelId="{C8571E7E-9657-4036-843F-DE880F933534}" type="presOf" srcId="{CF895940-CD2B-4885-9EB1-D8D110A7B42A}" destId="{163B6C0A-C448-441F-B010-1842815CEB3B}" srcOrd="0" destOrd="0" presId="urn:microsoft.com/office/officeart/2024/3/layout/verticalVisualTextBlock1"/>
    <dgm:cxn modelId="{AA3C4B91-7BEE-4CEB-80D4-A53894D953B0}" srcId="{0CDDAB37-7BFA-4DB1-9231-2863DE780983}" destId="{AA34761E-6230-4CF5-A47C-F67B2FB6CA01}" srcOrd="2" destOrd="0" parTransId="{854A53D9-E458-4025-8A70-05B9D7078D6A}" sibTransId="{60DC2616-0805-4B3B-98F5-AD5FE1D6315E}"/>
    <dgm:cxn modelId="{39F4C4AB-A7B9-4269-A3E2-5A5BB45A65E6}" type="presOf" srcId="{92158C67-1CFC-4D40-8466-47654C8F0583}" destId="{20D93147-9BE6-47E9-86C1-8015EA9137B3}" srcOrd="0" destOrd="0" presId="urn:microsoft.com/office/officeart/2024/3/layout/verticalVisualTextBlock1"/>
    <dgm:cxn modelId="{C6415FC0-C4C3-40B9-9927-A9E53FF75258}" type="presOf" srcId="{EAE6AA17-6023-4A5B-80E4-947707478E26}" destId="{2B41918E-28EA-4E15-969E-E02FB720F028}" srcOrd="0" destOrd="0" presId="urn:microsoft.com/office/officeart/2024/3/layout/verticalVisualTextBlock1"/>
    <dgm:cxn modelId="{EA511BC2-23FE-4E7B-981B-659CC7497239}" srcId="{AA34761E-6230-4CF5-A47C-F67B2FB6CA01}" destId="{EAE6AA17-6023-4A5B-80E4-947707478E26}" srcOrd="0" destOrd="0" parTransId="{8287B65A-3417-46BB-9823-DCF62454BF80}" sibTransId="{D1E28C0D-3E14-4DA4-9F20-92E84237A9DA}"/>
    <dgm:cxn modelId="{C17CC3D1-2628-4B2A-80A8-A794881C8CAC}" type="presOf" srcId="{AA34761E-6230-4CF5-A47C-F67B2FB6CA01}" destId="{CE7B3D30-144C-45AC-BDBB-7E86DC1B1D51}" srcOrd="0" destOrd="0" presId="urn:microsoft.com/office/officeart/2024/3/layout/verticalVisualTextBlock1"/>
    <dgm:cxn modelId="{C2BD53ED-610D-4DFE-951B-35E5EF9895C8}" type="presOf" srcId="{3988739E-C10A-449B-A392-B1AEEC47CCCE}" destId="{DE27AF7D-3609-4816-A30D-9F0EBD9DAD2A}" srcOrd="0" destOrd="0" presId="urn:microsoft.com/office/officeart/2024/3/layout/verticalVisualTextBlock1"/>
    <dgm:cxn modelId="{1DB553BB-F88A-44D4-9B84-2A22404B0DB5}" type="presParOf" srcId="{DB4DBB18-6753-4F1C-9716-5A82AD4CB31C}" destId="{65433FE7-23DA-4537-AA10-D21BFA9E7891}" srcOrd="0" destOrd="0" presId="urn:microsoft.com/office/officeart/2024/3/layout/verticalVisualTextBlock1"/>
    <dgm:cxn modelId="{8CEFFE8A-EAFE-46C0-ADCD-B0FC8B6E9AFB}" type="presParOf" srcId="{65433FE7-23DA-4537-AA10-D21BFA9E7891}" destId="{578C5457-E779-4939-A689-A10FF9AA4A9B}" srcOrd="0" destOrd="0" presId="urn:microsoft.com/office/officeart/2024/3/layout/verticalVisualTextBlock1"/>
    <dgm:cxn modelId="{CC9E3517-0C98-42D9-879B-8A3364C754C5}" type="presParOf" srcId="{65433FE7-23DA-4537-AA10-D21BFA9E7891}" destId="{13E9BD6B-E8AF-4801-9214-650A90785C58}" srcOrd="1" destOrd="0" presId="urn:microsoft.com/office/officeart/2024/3/layout/verticalVisualTextBlock1"/>
    <dgm:cxn modelId="{14B07EB7-C0D5-41F8-9304-02C5DCD9454D}" type="presParOf" srcId="{65433FE7-23DA-4537-AA10-D21BFA9E7891}" destId="{E6A76B21-A7D5-40EB-B020-058290F73EAB}" srcOrd="2" destOrd="0" presId="urn:microsoft.com/office/officeart/2024/3/layout/verticalVisualTextBlock1"/>
    <dgm:cxn modelId="{BC69A8E0-50A3-470C-B1D8-093753164866}" type="presParOf" srcId="{DB4DBB18-6753-4F1C-9716-5A82AD4CB31C}" destId="{20D93147-9BE6-47E9-86C1-8015EA9137B3}" srcOrd="1" destOrd="0" presId="urn:microsoft.com/office/officeart/2024/3/layout/verticalVisualTextBlock1"/>
    <dgm:cxn modelId="{D4CF8325-43AB-457A-9BC0-5AFF3FC97779}" type="presParOf" srcId="{DB4DBB18-6753-4F1C-9716-5A82AD4CB31C}" destId="{84F8F8B2-FEA4-4700-AA6A-1D1B140B7075}" srcOrd="2" destOrd="0" presId="urn:microsoft.com/office/officeart/2024/3/layout/verticalVisualTextBlock1"/>
    <dgm:cxn modelId="{CC7216CC-222F-49CB-9261-3452B45D5D42}" type="presParOf" srcId="{84F8F8B2-FEA4-4700-AA6A-1D1B140B7075}" destId="{1445771B-53CD-4506-9ED3-04E7E3EC8974}" srcOrd="0" destOrd="0" presId="urn:microsoft.com/office/officeart/2024/3/layout/verticalVisualTextBlock1"/>
    <dgm:cxn modelId="{85E85656-B4F7-4A07-A646-51DA18B564E8}" type="presParOf" srcId="{84F8F8B2-FEA4-4700-AA6A-1D1B140B7075}" destId="{DE27AF7D-3609-4816-A30D-9F0EBD9DAD2A}" srcOrd="1" destOrd="0" presId="urn:microsoft.com/office/officeart/2024/3/layout/verticalVisualTextBlock1"/>
    <dgm:cxn modelId="{83C6A972-0FCC-40A8-A64D-5553D67B8F7B}" type="presParOf" srcId="{84F8F8B2-FEA4-4700-AA6A-1D1B140B7075}" destId="{9D6A1019-2B17-4879-9A78-CB4400672E34}" srcOrd="2" destOrd="0" presId="urn:microsoft.com/office/officeart/2024/3/layout/verticalVisualTextBlock1"/>
    <dgm:cxn modelId="{D24113DA-FB82-4EAB-9B0B-5EA0FA99BAB0}" type="presParOf" srcId="{DB4DBB18-6753-4F1C-9716-5A82AD4CB31C}" destId="{163B6C0A-C448-441F-B010-1842815CEB3B}" srcOrd="3" destOrd="0" presId="urn:microsoft.com/office/officeart/2024/3/layout/verticalVisualTextBlock1"/>
    <dgm:cxn modelId="{C5FE234D-1397-482A-AFAA-060625B751CF}" type="presParOf" srcId="{DB4DBB18-6753-4F1C-9716-5A82AD4CB31C}" destId="{260337E6-5481-44A1-BBD5-34D5202247D5}" srcOrd="4" destOrd="0" presId="urn:microsoft.com/office/officeart/2024/3/layout/verticalVisualTextBlock1"/>
    <dgm:cxn modelId="{9DD36400-D7E9-4916-9858-F92AA51F85DA}" type="presParOf" srcId="{260337E6-5481-44A1-BBD5-34D5202247D5}" destId="{7CDC69A9-43D6-4C09-B543-860FA1D47492}" srcOrd="0" destOrd="0" presId="urn:microsoft.com/office/officeart/2024/3/layout/verticalVisualTextBlock1"/>
    <dgm:cxn modelId="{E671F195-7BCC-409B-A643-BBAC06A1C345}" type="presParOf" srcId="{260337E6-5481-44A1-BBD5-34D5202247D5}" destId="{CE7B3D30-144C-45AC-BDBB-7E86DC1B1D51}" srcOrd="1" destOrd="0" presId="urn:microsoft.com/office/officeart/2024/3/layout/verticalVisualTextBlock1"/>
    <dgm:cxn modelId="{F38CC31E-15F1-4619-95BF-930AB18C9FD5}" type="presParOf" srcId="{260337E6-5481-44A1-BBD5-34D5202247D5}" destId="{2B41918E-28EA-4E15-969E-E02FB720F028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4D14C-34EA-4256-A72E-5CD17AD7D02C}">
      <dsp:nvSpPr>
        <dsp:cNvPr id="0" name=""/>
        <dsp:cNvSpPr/>
      </dsp:nvSpPr>
      <dsp:spPr>
        <a:xfrm>
          <a:off x="1414789" y="1466252"/>
          <a:ext cx="2403107" cy="20211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5B0FC6-9F2D-46D1-94C3-3364B7722140}">
      <dsp:nvSpPr>
        <dsp:cNvPr id="0" name=""/>
        <dsp:cNvSpPr/>
      </dsp:nvSpPr>
      <dsp:spPr>
        <a:xfrm>
          <a:off x="519545" y="2315922"/>
          <a:ext cx="1302398" cy="1302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248411-20A3-40CB-9846-08CC9295708B}">
      <dsp:nvSpPr>
        <dsp:cNvPr id="0" name=""/>
        <dsp:cNvSpPr/>
      </dsp:nvSpPr>
      <dsp:spPr>
        <a:xfrm>
          <a:off x="5135239" y="1466252"/>
          <a:ext cx="2403107" cy="20211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EA5194-2B96-4667-9575-77B1E44EEFB9}">
      <dsp:nvSpPr>
        <dsp:cNvPr id="0" name=""/>
        <dsp:cNvSpPr/>
      </dsp:nvSpPr>
      <dsp:spPr>
        <a:xfrm>
          <a:off x="4239995" y="2315922"/>
          <a:ext cx="1302398" cy="1302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0B921B-E0CE-4F60-9047-7A9EBC2C8AD9}">
      <dsp:nvSpPr>
        <dsp:cNvPr id="0" name=""/>
        <dsp:cNvSpPr/>
      </dsp:nvSpPr>
      <dsp:spPr>
        <a:xfrm>
          <a:off x="8855689" y="1466252"/>
          <a:ext cx="2403107" cy="20211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8CED06-59B6-4162-A797-42FF4FBD5B2D}">
      <dsp:nvSpPr>
        <dsp:cNvPr id="0" name=""/>
        <dsp:cNvSpPr/>
      </dsp:nvSpPr>
      <dsp:spPr>
        <a:xfrm>
          <a:off x="7960446" y="2315922"/>
          <a:ext cx="1302398" cy="1302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C5457-E779-4939-A689-A10FF9AA4A9B}">
      <dsp:nvSpPr>
        <dsp:cNvPr id="0" name=""/>
        <dsp:cNvSpPr/>
      </dsp:nvSpPr>
      <dsp:spPr>
        <a:xfrm>
          <a:off x="0" y="0"/>
          <a:ext cx="1252962" cy="14119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 r="2752" b="2"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E9BD6B-E8AF-4801-9214-650A90785C58}">
      <dsp:nvSpPr>
        <dsp:cNvPr id="0" name=""/>
        <dsp:cNvSpPr/>
      </dsp:nvSpPr>
      <dsp:spPr>
        <a:xfrm>
          <a:off x="1432962" y="79487"/>
          <a:ext cx="9559323" cy="3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uk-UA" sz="1800" kern="1200"/>
            <a:t>Активна підтримка за кордоном</a:t>
          </a:r>
        </a:p>
      </dsp:txBody>
      <dsp:txXfrm>
        <a:off x="1432962" y="79487"/>
        <a:ext cx="9559323" cy="329706"/>
      </dsp:txXfrm>
    </dsp:sp>
    <dsp:sp modelId="{E6A76B21-A7D5-40EB-B020-058290F73EAB}">
      <dsp:nvSpPr>
        <dsp:cNvPr id="0" name=""/>
        <dsp:cNvSpPr/>
      </dsp:nvSpPr>
      <dsp:spPr>
        <a:xfrm>
          <a:off x="1432962" y="409194"/>
          <a:ext cx="9559323" cy="920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Українська діаспора активно допомагає батьківщині через гуманітарну підтримку та ресурси.</a:t>
          </a:r>
        </a:p>
      </dsp:txBody>
      <dsp:txXfrm>
        <a:off x="1432962" y="409194"/>
        <a:ext cx="9559323" cy="920288"/>
      </dsp:txXfrm>
    </dsp:sp>
    <dsp:sp modelId="{1445771B-53CD-4506-9ED3-04E7E3EC8974}">
      <dsp:nvSpPr>
        <dsp:cNvPr id="0" name=""/>
        <dsp:cNvSpPr/>
      </dsp:nvSpPr>
      <dsp:spPr>
        <a:xfrm>
          <a:off x="0" y="1512175"/>
          <a:ext cx="1252962" cy="125296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23726" b="2"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27AF7D-3609-4816-A30D-9F0EBD9DAD2A}">
      <dsp:nvSpPr>
        <dsp:cNvPr id="0" name=""/>
        <dsp:cNvSpPr/>
      </dsp:nvSpPr>
      <dsp:spPr>
        <a:xfrm>
          <a:off x="1432962" y="1512175"/>
          <a:ext cx="9559323" cy="3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uk-UA" sz="1800" kern="1200" dirty="0"/>
            <a:t>Лобіювання інтересів України</a:t>
          </a:r>
        </a:p>
      </dsp:txBody>
      <dsp:txXfrm>
        <a:off x="1432962" y="1512175"/>
        <a:ext cx="9559323" cy="329706"/>
      </dsp:txXfrm>
    </dsp:sp>
    <dsp:sp modelId="{9D6A1019-2B17-4879-9A78-CB4400672E34}">
      <dsp:nvSpPr>
        <dsp:cNvPr id="0" name=""/>
        <dsp:cNvSpPr/>
      </dsp:nvSpPr>
      <dsp:spPr>
        <a:xfrm>
          <a:off x="1432962" y="1841881"/>
          <a:ext cx="9559323" cy="920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Діаспора лобіює інтереси України на міжнародній арені, сприяючи політичній підтримці.</a:t>
          </a:r>
        </a:p>
      </dsp:txBody>
      <dsp:txXfrm>
        <a:off x="1432962" y="1841881"/>
        <a:ext cx="9559323" cy="920288"/>
      </dsp:txXfrm>
    </dsp:sp>
    <dsp:sp modelId="{7CDC69A9-43D6-4C09-B543-860FA1D47492}">
      <dsp:nvSpPr>
        <dsp:cNvPr id="0" name=""/>
        <dsp:cNvSpPr/>
      </dsp:nvSpPr>
      <dsp:spPr>
        <a:xfrm>
          <a:off x="0" y="2865374"/>
          <a:ext cx="1252962" cy="125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7B3D30-144C-45AC-BDBB-7E86DC1B1D51}">
      <dsp:nvSpPr>
        <dsp:cNvPr id="0" name=""/>
        <dsp:cNvSpPr/>
      </dsp:nvSpPr>
      <dsp:spPr>
        <a:xfrm>
          <a:off x="1432962" y="2865374"/>
          <a:ext cx="9559323" cy="3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uk-UA" sz="1800" kern="1200"/>
            <a:t>Поширення інформації про війну</a:t>
          </a:r>
        </a:p>
      </dsp:txBody>
      <dsp:txXfrm>
        <a:off x="1432962" y="2865374"/>
        <a:ext cx="9559323" cy="329706"/>
      </dsp:txXfrm>
    </dsp:sp>
    <dsp:sp modelId="{2B41918E-28EA-4E15-969E-E02FB720F028}">
      <dsp:nvSpPr>
        <dsp:cNvPr id="0" name=""/>
        <dsp:cNvSpPr/>
      </dsp:nvSpPr>
      <dsp:spPr>
        <a:xfrm>
          <a:off x="1432962" y="3195081"/>
          <a:ext cx="9559323" cy="920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Українці за кордоном поширюють правдиву інформацію про війну, підвищуючи обізнаність світу.</a:t>
          </a:r>
        </a:p>
      </dsp:txBody>
      <dsp:txXfrm>
        <a:off x="1432962" y="3195081"/>
        <a:ext cx="9559323" cy="920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Для переміщення сторінки клацніть мишею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&lt;верхній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5F3037C-B939-4642-8C2B-0AC0878B6BFA}" type="slidenum"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Вміст на основі ШІ може бути неправильним.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У цій презентації ми розглянемо героїчні внески воїнів, волонтерів та небайдужих громадян, які борються за свободу й незалежність України. Від проявів мужності на фронті до громадянської активності — це розповіді про силу духу та єдність країни.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60FE00D-DD3F-41D8-B6DA-1C7728334635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Волонтери забезпечують військових теплим одягом, їжею, медикаментами, технікою та інших необхідними ресурсами, що значно покращує умови служби і підвищує бойовий дух.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3A42328-5E44-49EB-82EE-AF792EB78185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Окрім армії, волонтери підтримують цивільних: організовують евакуацію, надають медичну допомогу, захищають права людей та допомагають у відновленні інфраструктури.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7CCE37-75A6-4D26-8720-B9300ECB640E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Активісти, митці, освітяни та медіа відіграють важливу роль у підтримці суспільства, поширенні правди та об'єднанні народу в боротьбі за свободу та справедливість.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E5A2E29-3773-40D0-BCCA-1C8A57E50373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Багато громадських діячів організовують акції підтримки, захищають права людини та сприяють взаємодії між різними групами населення, зберігаючи соціальну згуртованість.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3CA4C09-9C96-4741-B47E-C725AD040558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Журналісти висвітлюють події війни, митці надихають своєю творчістю, а освітяни продовжують навчання навіть у складних умовах, підтримуючи національний дух і цінності.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E1145D2-4D19-458F-8E8F-3994ACC8EAF0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Українці за кордоном активно підтримують батьківщину через допомогу, лобіювання інтересів та поширення інформації про війну у світі, що посилює міжнародну солідарність.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1B0B582-E8C7-4885-A2C4-CC3B39B55B46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Пам’ять про загиблих — це спільна справа кожного громадянина. Збереження і передача історій майбутнім поколінням зміцнює національну ідентичність та повагу до героїв.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D247217-FAC3-4879-8CA9-50EF033A33C3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Сучасні герої України — це воїни, волонтери і громадяни, які спільно борються за незалежність і майбутнє країни. Їхній внесок надихає і є основою сили українського народу.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20AC1A1-FF88-4276-9FF6-9885358C97E6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Цей розділ присвячений українським військовим, їхній мужності на фронті, прикладам самопожертви, а також ролі ветеранів, які допомагають зміцнювати суспільство після служби.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EFCE99F-41BC-49ED-82CD-6D272EA96DEB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Українські воїни демонструють надзвичайну відвагу і стійкість у захисті країни. Вони тримають стратегічні позиції, захищають життя та території, незважаючи на значні ризики та труднощі.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966F6EA-BDEA-460B-A419-D4D7C9B0ECCD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Багато військових проявляють героїзм у найважчих обставинах, жертвують собою заради побратимів та України. Їхні історії надихають і є прикладом відданості і справжнього патріотизму.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D684D28-AD82-471D-A354-5A4A12ED3C1F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Вшанування загиблих — важливий ритуал, який об’єднує суспільство у скорботі та пам’яті. Ми розглянемо значення хвилини мовчання і способи гідного вшанування пам’яті героїв.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3955E3D-1D30-437E-A28D-57A7A410DC2F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Ветерани не лише захищали країну, а й продовжують підтримувати її розвиток: займаються громадською діяльністю, допомагають молоді, сприяють реабілітації та зміцненню громад.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B32F384-A31A-436D-802D-B7525174FDCA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Волонтери відіграють ключову роль у підтримці армії та населення, організовуючи гуманітарну допомогу, забезпечення необхідними ресурсами, а також підтримуючи цивільних у складних умовах війни.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886FA8E-A055-4322-BDF0-D4D7551BC3D4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---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Волонтери з усієї України долучаються до допомоги, демонструючи солідарність та доброту. Їхні історії — це приклади небайдужості і справжньої людяності в найскладніший час.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Джерело зображення: бібліотека вмісту Microsoft 365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B67979A-D061-441A-8A04-E83B93AC39A2}" type="slidenum"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9CC74E5-7CC9-4B3D-A650-8E4602BDC35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6E36162-35C1-4EE7-9DEB-06DBC07C292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C50632-14DC-4BDB-B0A3-730C99FE5EF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924AE61-395C-4A93-872F-E8E036A040B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84A02A2-1089-469D-9F18-1B94F5FBD8C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69BC234-F355-42EA-8E57-5791CE1145A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3DD92DC-45AB-40E7-9CF3-BA5ED754EEA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050D9C0-C968-44A1-91CF-C8625F39E1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316A448-CC21-4143-807A-55790B18911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45AEF2C-E612-49E0-8E09-E60BDB499BD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A67B8A0-A360-45C7-816B-95600627AB3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228EFD6-E7D0-4195-B2DE-116713094BC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CA2DE6B-9047-4F48-BA8C-1FD36CF2D9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03C169C-8FCA-4349-A2FE-35F7A97FDD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C5335F1-FE3F-4866-9342-51309300110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D962C9D-7D7B-42BF-BA76-00AE3338091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7A3109A-504F-4FC4-AD01-69FCA837E33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34E1685-421A-4710-A9B2-0CEFC75AFBF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A3B082D-B72B-4913-BCBD-7201DB05C5A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29450A3-6317-4527-A04B-FB0C404C2A8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ECBB89A-0616-4CD0-97B2-69C162A55DD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3450F0F-99F4-48F8-B287-C5CF19DA85F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D05A697-E2C4-40F3-9B9A-65A2B7792B7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E68898F-9A2D-440D-BB6B-18F7BE30C3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B478953-1964-47CE-A13A-2379AEF3100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AF9DB3E-7F81-45EC-B8DC-E0831B9A229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F8C4E59-2AF6-4965-9E47-584BEFD1182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8AC53A3-CD46-42AD-B4D6-691F6DECF02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43F287E-FDC7-4F95-AA95-23CDE618256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6221A3C-BB72-4EF2-893F-602AF10BF57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7C47DE6-4512-4C55-990A-2AA9343505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9E0C5D2-26AE-4DE0-9244-201A7EC9063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BA3BDAD-8D06-4691-A6EC-AF81CF56CF4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3DB28A-8BC5-4932-9977-F14D9E7130C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FF41C27-9F02-4252-96FC-65BA560615A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4AEBDD4-B0BA-48D8-84D1-FE9DE20442B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3898D3A-C0EE-48B4-B44E-656EDB14D0D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41862E8-438C-4118-A7B0-1CBB8C01557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ACFD36D-BF8F-435F-891D-A6A0A70BAE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7A32787-CE07-46DE-A9FC-05657B3099E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D4A6D08-B4BA-4970-9355-264F5BDCAF1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84CC37C-D47F-4E18-97E6-0A18622DDD4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BE2AD41-79F5-492D-AFAD-BE827258DA0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26AF319-B53D-41F1-A051-BD47D735340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B4CF0BA-8CBD-4648-933F-0FE814B46B7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0C587DD-1286-4460-ADB2-9ABFE89A851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644740B-5BD6-461E-8588-8EA5990DEE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DAF921-5D2E-45EF-9B78-2B3030118BD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uk-UA" sz="6000" spc="-1" strike="noStrike">
                <a:solidFill>
                  <a:srgbClr val="000000"/>
                </a:solidFill>
                <a:latin typeface="Aptos Display"/>
              </a:rPr>
              <a:t>Клацніть, щоб редагувати стиль зразка заголовка</a:t>
            </a:r>
            <a:endParaRPr b="0" lang="uk-UA" sz="6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uk-UA" sz="1200" spc="-1" strike="noStrike">
                <a:solidFill>
                  <a:srgbClr val="787878"/>
                </a:solidFill>
                <a:latin typeface="Aptos"/>
              </a:rPr>
              <a:t>&lt;дата/час&gt;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1068FA7-88E6-48BD-ABE7-C9D3A69B8123}" type="slidenum">
              <a:rPr b="0" lang="uk-UA" sz="1200" spc="-1" strike="noStrike">
                <a:solidFill>
                  <a:srgbClr val="787878"/>
                </a:solidFill>
                <a:latin typeface="Aptos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rgbClr val="000000"/>
                </a:solidFill>
                <a:latin typeface="Aptos"/>
              </a:rPr>
              <a:t>Для редагування структури клацніть мишею</a:t>
            </a: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Другий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ptos Display"/>
              </a:rPr>
              <a:t>Клацніть, щоб редагувати стиль зразка заголовка</a:t>
            </a:r>
            <a:endParaRPr b="0" lang="uk-UA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800" spc="-1" strike="noStrike">
                <a:solidFill>
                  <a:srgbClr val="000000"/>
                </a:solidFill>
                <a:latin typeface="Aptos"/>
              </a:rPr>
              <a:t>Клацніть, щоб відредагувати стилі зразків тексту</a:t>
            </a: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400" spc="-1" strike="noStrike">
                <a:solidFill>
                  <a:srgbClr val="000000"/>
                </a:solidFill>
                <a:latin typeface="Aptos"/>
              </a:rPr>
              <a:t>Другий рівень</a:t>
            </a:r>
            <a:endParaRPr b="0" lang="uk-UA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Третій рівень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Четвертий рівень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П’ятий рівень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800" spc="-1" strike="noStrike">
                <a:solidFill>
                  <a:srgbClr val="000000"/>
                </a:solidFill>
                <a:latin typeface="Aptos"/>
              </a:rPr>
              <a:t>Клацніть, щоб відредагувати стилі зразків тексту</a:t>
            </a: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400" spc="-1" strike="noStrike">
                <a:solidFill>
                  <a:srgbClr val="000000"/>
                </a:solidFill>
                <a:latin typeface="Aptos"/>
              </a:rPr>
              <a:t>Другий рівень</a:t>
            </a:r>
            <a:endParaRPr b="0" lang="uk-UA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Третій рівень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Четвертий рівень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П’ятий рівень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uk-UA" sz="1200" spc="-1" strike="noStrike">
                <a:solidFill>
                  <a:srgbClr val="787878"/>
                </a:solidFill>
                <a:latin typeface="Aptos"/>
              </a:rPr>
              <a:t>&lt;дата/час&gt;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5AEE330-FBF8-4E5F-8470-2715C41F2E0A}" type="slidenum">
              <a:rPr b="0" lang="uk-UA" sz="1200" spc="-1" strike="noStrike">
                <a:solidFill>
                  <a:srgbClr val="787878"/>
                </a:solidFill>
                <a:latin typeface="Aptos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uk-UA" sz="1200" spc="-1" strike="noStrike">
                <a:solidFill>
                  <a:srgbClr val="787878"/>
                </a:solidFill>
                <a:latin typeface="Aptos"/>
              </a:rPr>
              <a:t>&lt;дата/час&gt;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0213D9B-A70D-4B50-8F12-A746524D7564}" type="slidenum">
              <a:rPr b="0" lang="uk-UA" sz="1200" spc="-1" strike="noStrike">
                <a:solidFill>
                  <a:srgbClr val="787878"/>
                </a:solidFill>
                <a:latin typeface="Aptos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rgbClr val="000000"/>
                </a:solidFill>
                <a:latin typeface="Aptos"/>
              </a:rPr>
              <a:t>Для редагування структури клацніть мишею</a:t>
            </a: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Другий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ptos Display"/>
              </a:rPr>
              <a:t>Клацніть, щоб редагувати стиль зразка заголовка</a:t>
            </a:r>
            <a:endParaRPr b="0" lang="uk-UA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800" spc="-1" strike="noStrike">
                <a:solidFill>
                  <a:srgbClr val="000000"/>
                </a:solidFill>
                <a:latin typeface="Aptos"/>
              </a:rPr>
              <a:t>Клацніть, щоб відредагувати стилі зразків тексту</a:t>
            </a:r>
            <a:endParaRPr b="0" lang="uk-UA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400" spc="-1" strike="noStrike">
                <a:solidFill>
                  <a:srgbClr val="000000"/>
                </a:solidFill>
                <a:latin typeface="Aptos"/>
              </a:rPr>
              <a:t>Другий рівень</a:t>
            </a:r>
            <a:endParaRPr b="0" lang="uk-UA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Третій рівень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Четвертий рівень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П’ятий рівень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uk-UA" sz="1200" spc="-1" strike="noStrike">
                <a:solidFill>
                  <a:srgbClr val="787878"/>
                </a:solidFill>
                <a:latin typeface="Aptos"/>
              </a:rPr>
              <a:t>&lt;дата/час&gt;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8CF856A-45B1-4FBD-9AD1-89500E5F1F2F}" type="slidenum">
              <a:rPr b="0" lang="uk-UA" sz="1200" spc="-1" strike="noStrike">
                <a:solidFill>
                  <a:srgbClr val="787878"/>
                </a:solidFill>
                <a:latin typeface="Aptos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microsoft.com/office/2007/relationships/hdphoto" Target="../media/hdphoto1.wdp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gif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https://www.youtube.com/embed/7eg_IlqflAc?feature=oembed" TargetMode="External"/><Relationship Id="rId2" Type="http://schemas.microsoft.com/office/2007/relationships/media" Target="https://www.youtube.com/embed/7eg_IlqflAc?feature=oembed" TargetMode="External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1030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pic>
        <p:nvPicPr>
          <p:cNvPr id="172" name="Picture 2" descr="Все об Украине. Факты, история, климат, население. - UAmedTOURS"/>
          <p:cNvPicPr/>
          <p:nvPr/>
        </p:nvPicPr>
        <p:blipFill>
          <a:blip r:embed="rId1">
            <a:alphaModFix amt="50000"/>
          </a:blip>
          <a:srcRect l="5244" t="0" r="20555" b="0"/>
          <a:stretch/>
        </p:blipFill>
        <p:spPr>
          <a:xfrm>
            <a:off x="0" y="0"/>
            <a:ext cx="12188520" cy="6857640"/>
          </a:xfrm>
          <a:prstGeom prst="rect">
            <a:avLst/>
          </a:prstGeom>
          <a:ln w="0">
            <a:noFill/>
          </a:ln>
        </p:spPr>
      </p:pic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30628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0" lang="uk-UA" sz="6600" spc="-1" strike="noStrike">
                <a:solidFill>
                  <a:srgbClr val="ffffff"/>
                </a:solidFill>
                <a:latin typeface="Aptos Black"/>
              </a:rPr>
              <a:t>Україна – країна героїв</a:t>
            </a:r>
            <a:endParaRPr b="0" lang="uk-UA" sz="66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1527120" y="4599360"/>
            <a:ext cx="9143640" cy="1535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400" spc="-1" strike="noStrike">
                <a:solidFill>
                  <a:srgbClr val="ffffff"/>
                </a:solidFill>
                <a:latin typeface="Aptos"/>
              </a:rPr>
              <a:t>Відвага і єдність у захисті свободи країни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sketchy line"/>
          <p:cNvSpPr/>
          <p:nvPr/>
        </p:nvSpPr>
        <p:spPr>
          <a:xfrm>
            <a:off x="3974040" y="4368600"/>
            <a:ext cx="4243320" cy="18000"/>
          </a:xfrm>
          <a:custGeom>
            <a:avLst/>
            <a:gdLst>
              <a:gd name="textAreaLeft" fmla="*/ 0 w 4243320"/>
              <a:gd name="textAreaRight" fmla="*/ 4243680 w 424332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4243589" h="18288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stroke="0" w="4243589" h="18288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cap="rnd" w="44450">
            <a:solidFill>
              <a:srgbClr val="ffffff">
                <a:alpha val="7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1024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pic>
        <p:nvPicPr>
          <p:cNvPr id="213" name="Місце для вмісту 4" descr="Кур'єр доставляє продукти до дверей зрілої жінки."/>
          <p:cNvPicPr/>
          <p:nvPr/>
        </p:nvPicPr>
        <p:blipFill>
          <a:blip r:embed="rId1"/>
          <a:srcRect l="0" t="10670" r="-2" b="20358"/>
          <a:stretch/>
        </p:blipFill>
        <p:spPr>
          <a:xfrm>
            <a:off x="4883040" y="0"/>
            <a:ext cx="7308720" cy="3364560"/>
          </a:xfrm>
          <a:prstGeom prst="rect">
            <a:avLst/>
          </a:prstGeom>
          <a:ln w="0">
            <a:noFill/>
          </a:ln>
        </p:spPr>
      </p:pic>
      <p:sp>
        <p:nvSpPr>
          <p:cNvPr id="214" name="Picture 2"/>
          <p:cNvSpPr/>
          <p:nvPr/>
        </p:nvSpPr>
        <p:spPr>
          <a:xfrm>
            <a:off x="4883040" y="3493080"/>
            <a:ext cx="7308720" cy="3364560"/>
          </a:xfrm>
          <a:custGeom>
            <a:avLst/>
            <a:gdLst>
              <a:gd name="textAreaLeft" fmla="*/ 0 w 7308720"/>
              <a:gd name="textAreaRight" fmla="*/ 7309080 w 7308720"/>
              <a:gd name="textAreaTop" fmla="*/ 0 h 3364560"/>
              <a:gd name="textAreaBottom" fmla="*/ 3364920 h 3364560"/>
            </a:gdLst>
            <a:ahLst/>
            <a:rect l="textAreaLeft" t="textAreaTop" r="textAreaRight" b="textAreaBottom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Freeform: Shape 10248"/>
          <p:cNvSpPr/>
          <p:nvPr/>
        </p:nvSpPr>
        <p:spPr>
          <a:xfrm>
            <a:off x="0" y="0"/>
            <a:ext cx="6095520" cy="6857640"/>
          </a:xfrm>
          <a:custGeom>
            <a:avLst/>
            <a:gdLst>
              <a:gd name="textAreaLeft" fmla="*/ 0 w 6095520"/>
              <a:gd name="textAreaRight" fmla="*/ 6095880 w 609552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algn="l" blurRad="5076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6" name="Freeform: Shape 10250"/>
          <p:cNvSpPr/>
          <p:nvPr/>
        </p:nvSpPr>
        <p:spPr>
          <a:xfrm>
            <a:off x="0" y="0"/>
            <a:ext cx="6086880" cy="6857640"/>
          </a:xfrm>
          <a:custGeom>
            <a:avLst/>
            <a:gdLst>
              <a:gd name="textAreaLeft" fmla="*/ 0 w 6086880"/>
              <a:gd name="textAreaRight" fmla="*/ 6087240 w 608688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48200" y="859680"/>
            <a:ext cx="4832280" cy="1243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4000"/>
          </a:bodyPr>
          <a:p>
            <a:pPr indent="0">
              <a:lnSpc>
                <a:spcPct val="90000"/>
              </a:lnSpc>
              <a:buNone/>
            </a:pPr>
            <a:r>
              <a:rPr b="1" lang="en-US" sz="3400" spc="-1" strike="noStrike">
                <a:solidFill>
                  <a:srgbClr val="000000"/>
                </a:solidFill>
                <a:latin typeface="Aptos Display"/>
              </a:rPr>
              <a:t>Гуманітарна допомога та підтримка армії</a:t>
            </a:r>
            <a:endParaRPr b="0" lang="uk-UA" sz="3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8" name="Rectangle 10252"/>
          <p:cNvSpPr/>
          <p:nvPr/>
        </p:nvSpPr>
        <p:spPr>
          <a:xfrm>
            <a:off x="0" y="1152000"/>
            <a:ext cx="127800" cy="65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9" name="Rectangle 10254"/>
          <p:cNvSpPr/>
          <p:nvPr/>
        </p:nvSpPr>
        <p:spPr>
          <a:xfrm>
            <a:off x="449640" y="2194560"/>
            <a:ext cx="4891680" cy="18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0" name="Rectangle 10256"/>
          <p:cNvSpPr/>
          <p:nvPr/>
        </p:nvSpPr>
        <p:spPr>
          <a:xfrm>
            <a:off x="449640" y="2194560"/>
            <a:ext cx="4891680" cy="18000"/>
          </a:xfrm>
          <a:prstGeom prst="rect">
            <a:avLst/>
          </a:prstGeom>
          <a:solidFill>
            <a:srgbClr val="d5d5d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448200" y="2512440"/>
            <a:ext cx="4832280" cy="3664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Забезпечення одягом і їжею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Волонтери надають військовим теплий одяг та їжу, що покращує комфорт і витривалість під час служби.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Постачання медикаментів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Надходження медикаментів допомагає підтримувати здоров'я військових і забезпечує своєчасну медичну допомогу.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Технічна підтримка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Волонтери забезпечують військових необхідною технікою, що підвищує ефективність та безпеку операцій.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11274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12720" y="365040"/>
            <a:ext cx="5220720" cy="206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4600" spc="-1" strike="noStrike">
                <a:solidFill>
                  <a:srgbClr val="000000"/>
                </a:solidFill>
                <a:latin typeface="Aptos Display"/>
              </a:rPr>
              <a:t>Волонтерські ініціативи для цивільних</a:t>
            </a:r>
            <a:endParaRPr b="0" lang="uk-UA" sz="46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24" name="Picture 2" descr="Як стати волонтером у Львові: перелік ініціатив"/>
          <p:cNvPicPr/>
          <p:nvPr/>
        </p:nvPicPr>
        <p:blipFill>
          <a:blip r:embed="rId1"/>
          <a:srcRect l="0" t="0" r="27638" b="0"/>
          <a:stretch/>
        </p:blipFill>
        <p:spPr>
          <a:xfrm>
            <a:off x="6394320" y="0"/>
            <a:ext cx="2757240" cy="2524320"/>
          </a:xfrm>
          <a:prstGeom prst="rect">
            <a:avLst/>
          </a:prstGeom>
          <a:ln w="0">
            <a:noFill/>
          </a:ln>
        </p:spPr>
      </p:pic>
      <p:sp>
        <p:nvSpPr>
          <p:cNvPr id="225" name="Picture 4"/>
          <p:cNvSpPr/>
          <p:nvPr/>
        </p:nvSpPr>
        <p:spPr>
          <a:xfrm>
            <a:off x="9339480" y="0"/>
            <a:ext cx="2852280" cy="2519640"/>
          </a:xfrm>
          <a:custGeom>
            <a:avLst/>
            <a:gdLst>
              <a:gd name="textAreaLeft" fmla="*/ 0 w 2852280"/>
              <a:gd name="textAreaRight" fmla="*/ 2852640 w 2852280"/>
              <a:gd name="textAreaTop" fmla="*/ 0 h 2519640"/>
              <a:gd name="textAreaBottom" fmla="*/ 2520000 h 2519640"/>
            </a:gdLst>
            <a:ahLst/>
            <a:rect l="textAreaLeft" t="textAreaTop" r="textAreaRight" b="textAreaBottom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sketch line"/>
          <p:cNvSpPr/>
          <p:nvPr/>
        </p:nvSpPr>
        <p:spPr>
          <a:xfrm>
            <a:off x="731520" y="2610000"/>
            <a:ext cx="4243320" cy="18000"/>
          </a:xfrm>
          <a:custGeom>
            <a:avLst/>
            <a:gdLst>
              <a:gd name="textAreaLeft" fmla="*/ 0 w 4243320"/>
              <a:gd name="textAreaRight" fmla="*/ 4243680 w 424332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4243589" h="18288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stroke="0" w="4243589" h="18288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1275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129960" y="2762280"/>
            <a:ext cx="6128280" cy="3328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Організація евакуації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Волонтери координують евакуацію цивільних із небезпечних зон, забезпечуючи їхню безпеку.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Медична допомога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Волонтери надають першу медичну допомогу постраждалим цивільним у кризових ситуаціях.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Захист прав людей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Волонтери підтримують і захищають права цивільного населення в складних умовах.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Відновлення інфраструктури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Волонтери допомагають відновлювати пошкоджену інфраструктуру для стабілізації життя громад.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28" name="Picture 6"/>
          <p:cNvSpPr/>
          <p:nvPr/>
        </p:nvSpPr>
        <p:spPr>
          <a:xfrm>
            <a:off x="6388560" y="2716200"/>
            <a:ext cx="5802840" cy="4141440"/>
          </a:xfrm>
          <a:custGeom>
            <a:avLst/>
            <a:gdLst>
              <a:gd name="textAreaLeft" fmla="*/ 0 w 5802840"/>
              <a:gd name="textAreaRight" fmla="*/ 5803200 w 5802840"/>
              <a:gd name="textAreaTop" fmla="*/ 0 h 4141440"/>
              <a:gd name="textAreaBottom" fmla="*/ 4141800 h 4141440"/>
            </a:gdLst>
            <a:ahLst/>
            <a:rect l="textAreaLeft" t="textAreaTop" r="textAreaRight" b="textAreaBottom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12294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890280" y="640080"/>
            <a:ext cx="4149360" cy="3565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uk-UA" sz="3600" spc="-1" strike="noStrike">
                <a:solidFill>
                  <a:srgbClr val="000000"/>
                </a:solidFill>
                <a:latin typeface="Aptos Display"/>
              </a:rPr>
              <a:t>Громадянське суспільство та небайдужі українці</a:t>
            </a:r>
            <a:endParaRPr b="0" lang="uk-UA" sz="36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1" name="sketchy line"/>
          <p:cNvSpPr/>
          <p:nvPr/>
        </p:nvSpPr>
        <p:spPr>
          <a:xfrm>
            <a:off x="890280" y="440928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stroke="0" w="3474720" h="18288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32" name="Picture 2"/>
          <p:cNvSpPr/>
          <p:nvPr/>
        </p:nvSpPr>
        <p:spPr>
          <a:xfrm>
            <a:off x="5311800" y="0"/>
            <a:ext cx="6878520" cy="6857640"/>
          </a:xfrm>
          <a:custGeom>
            <a:avLst/>
            <a:gdLst>
              <a:gd name="textAreaLeft" fmla="*/ 0 w 6878520"/>
              <a:gd name="textAreaRight" fmla="*/ 6878880 w 687852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blipFill rotWithShape="0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13318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40080" y="325440"/>
            <a:ext cx="4368240" cy="1956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4000"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4200" spc="-1" strike="noStrike">
                <a:solidFill>
                  <a:srgbClr val="000000"/>
                </a:solidFill>
                <a:latin typeface="Aptos Display"/>
              </a:rPr>
              <a:t>Активісти і громадські діячі в умовах війни</a:t>
            </a:r>
            <a:endParaRPr b="0" lang="uk-UA" sz="4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5" name="sketchy line"/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stroke="0" w="3474720" h="18288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207000" y="2872800"/>
            <a:ext cx="5103000" cy="3320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Організація акцій підтримки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Активісти організовують різноманітні заходи для підтримки постраждалих і підвищення обізнаності про проблеми війни.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Захист прав людини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Громадські діячі активно захищають права людини, борються за справедливість і рівність під час війни.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Соціальна згуртованість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Вони сприяють взаємодії між різними групами населення для збереження миру і соціальної єдності.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37" name="Picture 2" descr="Біля станцій метро «Звіринецька» відбудеться акція на підтримку  військовополонених - Вечірній Київ"/>
          <p:cNvPicPr/>
          <p:nvPr/>
        </p:nvPicPr>
        <p:blipFill>
          <a:blip r:embed="rId1"/>
          <a:srcRect l="22323" t="0" r="15746" b="0"/>
          <a:stretch/>
        </p:blipFill>
        <p:spPr>
          <a:xfrm>
            <a:off x="5311800" y="0"/>
            <a:ext cx="6878520" cy="685764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withEffect" fill="hold" presetClass="entr" presetID="42">
                                  <p:stCondLst>
                                    <p:cond delay="250"/>
                                  </p:stCondLst>
                                  <p:iterate type="el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angle 1434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39" name="Rectangle 1434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44320" y="353160"/>
            <a:ext cx="4874760" cy="1604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3600" spc="-1" strike="noStrike">
                <a:solidFill>
                  <a:srgbClr val="262626"/>
                </a:solidFill>
                <a:latin typeface="Aptos Display"/>
              </a:rPr>
              <a:t>Медіа, митці та освітяни у боротьбі за правду</a:t>
            </a:r>
            <a:endParaRPr b="0" lang="uk-UA" sz="36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352800" y="2676240"/>
            <a:ext cx="4713120" cy="4046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262626"/>
                </a:solidFill>
                <a:latin typeface="Aptos"/>
              </a:rPr>
              <a:t>Роль журналістів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262626"/>
                </a:solidFill>
                <a:latin typeface="Aptos"/>
              </a:rPr>
              <a:t>Журналісти об'єктивно висвітлюють події війни, інформуючи суспільство та зберігаючи правду в інформаційному полі.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262626"/>
                </a:solidFill>
                <a:latin typeface="Aptos"/>
              </a:rPr>
              <a:t>Натхнення митців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262626"/>
                </a:solidFill>
                <a:latin typeface="Aptos"/>
              </a:rPr>
              <a:t>Митці через творчість надихають та підтримують національний дух навіть у складні часи.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262626"/>
                </a:solidFill>
                <a:latin typeface="Aptos"/>
              </a:rPr>
              <a:t>Освіта в кризу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262626"/>
                </a:solidFill>
                <a:latin typeface="Aptos"/>
              </a:rPr>
              <a:t>Освітяни продовжують навчання у важких умовах, забезпечуючи збереження цінностей і знань.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42" name="Picture 2" descr="Як зробити українські медіа сильнішими та відповідальнішими"/>
          <p:cNvPicPr/>
          <p:nvPr/>
        </p:nvPicPr>
        <p:blipFill>
          <a:blip r:embed="rId1"/>
          <a:srcRect l="0" t="0" r="4" b="7709"/>
          <a:stretch/>
        </p:blipFill>
        <p:spPr>
          <a:xfrm>
            <a:off x="5702040" y="0"/>
            <a:ext cx="6489360" cy="3428640"/>
          </a:xfrm>
          <a:prstGeom prst="rect">
            <a:avLst/>
          </a:prstGeom>
          <a:ln w="0">
            <a:noFill/>
          </a:ln>
        </p:spPr>
      </p:pic>
      <p:sp>
        <p:nvSpPr>
          <p:cNvPr id="243" name="Picture 4"/>
          <p:cNvSpPr/>
          <p:nvPr/>
        </p:nvSpPr>
        <p:spPr>
          <a:xfrm>
            <a:off x="5419440" y="3429000"/>
            <a:ext cx="6772320" cy="3428640"/>
          </a:xfrm>
          <a:custGeom>
            <a:avLst/>
            <a:gdLst>
              <a:gd name="textAreaLeft" fmla="*/ 0 w 6772320"/>
              <a:gd name="textAreaRight" fmla="*/ 6772680 w 6772320"/>
              <a:gd name="textAreaTop" fmla="*/ 0 h 3428640"/>
              <a:gd name="textAreaBottom" fmla="*/ 3429000 h 3428640"/>
            </a:gdLst>
            <a:ahLst/>
            <a:rect l="textAreaLeft" t="textAreaTop" r="textAreaRight" b="textAreaBottom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Стрілка: п’ятикутник 6"/>
          <p:cNvSpPr/>
          <p:nvPr/>
        </p:nvSpPr>
        <p:spPr>
          <a:xfrm>
            <a:off x="705960" y="2158920"/>
            <a:ext cx="4713120" cy="2462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923f15"/>
              </a:gs>
              <a:gs pos="100000">
                <a:srgbClr val="d05b1e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chemeClr val="lt1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13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72400" y="238680"/>
            <a:ext cx="11018160" cy="14338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uk-UA" sz="4600" spc="-1" strike="noStrike">
                <a:solidFill>
                  <a:srgbClr val="000000"/>
                </a:solidFill>
                <a:latin typeface="Aptos Display"/>
              </a:rPr>
              <a:t>Міжнародна підтримка та українська діаспора</a:t>
            </a:r>
            <a:endParaRPr b="0" lang="uk-UA" sz="46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7" name="sketchy line"/>
          <p:cNvSpPr/>
          <p:nvPr/>
        </p:nvSpPr>
        <p:spPr>
          <a:xfrm>
            <a:off x="572400" y="1681560"/>
            <a:ext cx="10972440" cy="18000"/>
          </a:xfrm>
          <a:custGeom>
            <a:avLst/>
            <a:gdLst>
              <a:gd name="textAreaLeft" fmla="*/ 0 w 10972440"/>
              <a:gd name="textAreaRight" fmla="*/ 10972800 w 1097244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10972800" h="18288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stroke="0" w="10972800" h="18288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cap="rnd" w="44450">
            <a:solidFill>
              <a:srgbClr val="e97132">
                <a:alpha val="7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709161987"/>
              </p:ext>
            </p:extLst>
          </p:nvPr>
        </p:nvGraphicFramePr>
        <p:xfrm>
          <a:off x="572400" y="2071440"/>
          <a:ext cx="11018160" cy="411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transition>
    <p:fad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536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49" name="Freeform: Shape 15368"/>
          <p:cNvSpPr/>
          <p:nvPr/>
        </p:nvSpPr>
        <p:spPr>
          <a:xfrm>
            <a:off x="0" y="0"/>
            <a:ext cx="11765880" cy="2061360"/>
          </a:xfrm>
          <a:custGeom>
            <a:avLst/>
            <a:gdLst>
              <a:gd name="textAreaLeft" fmla="*/ 0 w 11765880"/>
              <a:gd name="textAreaRight" fmla="*/ 11766240 w 11765880"/>
              <a:gd name="textAreaTop" fmla="*/ 0 h 2061360"/>
              <a:gd name="textAreaBottom" fmla="*/ 2061720 h 2061360"/>
            </a:gdLst>
            <a:ahLst/>
            <a:rect l="textAreaLeft" t="textAreaTop" r="textAreaRight" b="textAreaBottom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178920" y="276480"/>
            <a:ext cx="9392040" cy="1330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ptos Display"/>
              </a:rPr>
              <a:t>Колективна відповідальність за пам’ять про героїв</a:t>
            </a:r>
            <a:endParaRPr b="0" lang="uk-UA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326520" y="2198520"/>
            <a:ext cx="5769000" cy="3917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7000"/>
          </a:bodyPr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Пам’ять про загиблих є обов’язком кожного громадянина для збереження історичної пам’яті.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600" spc="-1" strike="noStrike">
                <a:solidFill>
                  <a:srgbClr val="000000"/>
                </a:solidFill>
                <a:latin typeface="Aptos"/>
              </a:rPr>
              <a:t>29 серпня в Україні відзначається День пам’яті захисників України, які загинули в боротьбі за незалежність, суверенітет і територіальну цілісність України. </a:t>
            </a: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Цей день встановлено Указом Президента України від 23 серпня 2019 року № 621 для увічнення героїзму військовослужбовців і добровольців, котрі віддали життя за Батьківщину.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000000"/>
                </a:solidFill>
                <a:latin typeface="Aptos"/>
              </a:rPr>
              <a:t>Це не єдиний день у році, коли ми згадуємо, віддаємо шану, розповідаємо про тих, хто віддав життя, щоб відстояти Україну, її державність, незалежність і соборність. Але це особливий день, нагода для всіх у суспільстві разом зосередитися на пам’яті, шані і вдячності.</a:t>
            </a:r>
            <a:endParaRPr b="0" lang="uk-UA" sz="16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52" name="Picture 2" descr="Сонях - символ пам'яті захисників України - Звягельська міська рада -  Офіційний SMART-портал міста"/>
          <p:cNvPicPr/>
          <p:nvPr/>
        </p:nvPicPr>
        <p:blipFill>
          <a:blip r:embed="rId1"/>
          <a:stretch/>
        </p:blipFill>
        <p:spPr>
          <a:xfrm>
            <a:off x="5681520" y="2775960"/>
            <a:ext cx="6473160" cy="2427120"/>
          </a:xfrm>
          <a:prstGeom prst="rect">
            <a:avLst/>
          </a:prstGeom>
          <a:ln w="0">
            <a:noFill/>
          </a:ln>
        </p:spPr>
      </p:pic>
      <p:sp>
        <p:nvSpPr>
          <p:cNvPr id="253" name="Freeform: Shape 15370"/>
          <p:cNvSpPr/>
          <p:nvPr/>
        </p:nvSpPr>
        <p:spPr>
          <a:xfrm rot="10800000">
            <a:off x="5382000" y="6209640"/>
            <a:ext cx="6810120" cy="648360"/>
          </a:xfrm>
          <a:custGeom>
            <a:avLst/>
            <a:gdLst>
              <a:gd name="textAreaLeft" fmla="*/ 0 w 6810120"/>
              <a:gd name="textAreaRight" fmla="*/ 6810480 w 6810120"/>
              <a:gd name="textAreaTop" fmla="*/ 0 h 648360"/>
              <a:gd name="textAreaBottom" fmla="*/ 648720 h 648360"/>
            </a:gdLst>
            <a:ahLst/>
            <a:rect l="textAreaLeft" t="textAreaTop" r="textAreaRight" b="textAreaBottom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</p:spTree>
  </p:cSld>
  <p:transition>
    <p:fade/>
  </p:transition>
  <p:timing>
    <p:tnLst>
      <p:par>
        <p:cTn id="26" dur="indefinite" restart="never" nodeType="tmRoot">
          <p:childTnLst>
            <p:seq>
              <p:cTn id="27" dur="indefinite" nodeType="mainSeq"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withEffect" fill="hold" presetClass="entr" presetID="42">
                                  <p:stCondLst>
                                    <p:cond delay="250"/>
                                  </p:stCondLst>
                                  <p:iterate type="el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 16390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40080" y="4777560"/>
            <a:ext cx="3418560" cy="141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uk-UA" sz="4400" spc="-1" strike="noStrike">
                <a:solidFill>
                  <a:srgbClr val="000000"/>
                </a:solidFill>
                <a:latin typeface="Aptos Display"/>
              </a:rPr>
              <a:t>Висновок</a:t>
            </a:r>
            <a:endParaRPr b="0" lang="uk-UA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6" name="Picture 2"/>
          <p:cNvSpPr/>
          <p:nvPr/>
        </p:nvSpPr>
        <p:spPr>
          <a:xfrm>
            <a:off x="0" y="0"/>
            <a:ext cx="12191760" cy="455796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4557960"/>
              <a:gd name="textAreaBottom" fmla="*/ 4558320 h 4557960"/>
            </a:gdLst>
            <a:ahLst/>
            <a:rect l="textAreaLeft" t="textAreaTop" r="textAreaRight" b="textAreaBottom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sketch line"/>
          <p:cNvSpPr/>
          <p:nvPr/>
        </p:nvSpPr>
        <p:spPr>
          <a:xfrm rot="5400000">
            <a:off x="3661560" y="5468040"/>
            <a:ext cx="1371240" cy="18000"/>
          </a:xfrm>
          <a:custGeom>
            <a:avLst/>
            <a:gdLst>
              <a:gd name="textAreaLeft" fmla="*/ 0 w 1371240"/>
              <a:gd name="textAreaRight" fmla="*/ 1371600 w 137124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1371600" h="18288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stroke="0" w="1371600" h="18288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9713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4654440" y="4777560"/>
            <a:ext cx="7479360" cy="1927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Герої України включають воїнів, волонтерів та громадян, які борються за незалежність країни.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Ці люди працюють разом, щоб захистити майбутнє та свободу своєї країни.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Їхній внесок слугує натхненням і є фундаментом сили українського народу.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3080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177" name="Picture 4"/>
          <p:cNvSpPr/>
          <p:nvPr/>
        </p:nvSpPr>
        <p:spPr>
          <a:xfrm>
            <a:off x="4110120" y="0"/>
            <a:ext cx="8081640" cy="6857640"/>
          </a:xfrm>
          <a:custGeom>
            <a:avLst/>
            <a:gdLst>
              <a:gd name="textAreaLeft" fmla="*/ 0 w 8081640"/>
              <a:gd name="textAreaRight" fmla="*/ 8082000 w 80816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Freeform: Shape 3082"/>
          <p:cNvSpPr/>
          <p:nvPr/>
        </p:nvSpPr>
        <p:spPr>
          <a:xfrm>
            <a:off x="0" y="0"/>
            <a:ext cx="4958640" cy="6857640"/>
          </a:xfrm>
          <a:custGeom>
            <a:avLst/>
            <a:gdLst>
              <a:gd name="textAreaLeft" fmla="*/ 0 w 4958640"/>
              <a:gd name="textAreaRight" fmla="*/ 4959000 w 49586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0e2841">
                <a:lumMod val="10000"/>
                <a:lumOff val="90000"/>
              </a:srgbClr>
            </a:solidFill>
          </a:ln>
          <a:effectLst>
            <a:outerShdw algn="l" blurRad="50760" dist="38160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9" name="Freeform: Shape 3084"/>
          <p:cNvSpPr/>
          <p:nvPr/>
        </p:nvSpPr>
        <p:spPr>
          <a:xfrm>
            <a:off x="0" y="0"/>
            <a:ext cx="4948560" cy="6857640"/>
          </a:xfrm>
          <a:custGeom>
            <a:avLst/>
            <a:gdLst>
              <a:gd name="textAreaLeft" fmla="*/ 0 w 4948560"/>
              <a:gd name="textAreaRight" fmla="*/ 4948920 w 49485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78080" y="1122480"/>
            <a:ext cx="4023000" cy="3203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4000"/>
          </a:bodyPr>
          <a:p>
            <a:pPr indent="0">
              <a:lnSpc>
                <a:spcPct val="90000"/>
              </a:lnSpc>
              <a:buNone/>
            </a:pPr>
            <a:r>
              <a:rPr b="0" lang="uk-UA" sz="4800" spc="-1" strike="noStrike">
                <a:solidFill>
                  <a:srgbClr val="000000"/>
                </a:solidFill>
                <a:latin typeface="Aptos Display"/>
              </a:rPr>
              <a:t>Воїни сучасної України: Захисники держави</a:t>
            </a:r>
            <a:endParaRPr b="0" lang="uk-UA" sz="4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1" name="Rectangle 3086"/>
          <p:cNvSpPr/>
          <p:nvPr/>
        </p:nvSpPr>
        <p:spPr>
          <a:xfrm rot="5400000">
            <a:off x="76032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2" name="Rectangle 3088"/>
          <p:cNvSpPr/>
          <p:nvPr/>
        </p:nvSpPr>
        <p:spPr>
          <a:xfrm>
            <a:off x="480960" y="4546800"/>
            <a:ext cx="4023000" cy="18000"/>
          </a:xfrm>
          <a:prstGeom prst="rect">
            <a:avLst/>
          </a:prstGeom>
          <a:solidFill>
            <a:srgbClr val="d5d5d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1"/>
          <p:cNvSpPr/>
          <p:nvPr/>
        </p:nvSpPr>
        <p:spPr>
          <a:xfrm>
            <a:off x="288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pic>
        <p:nvPicPr>
          <p:cNvPr id="184" name="Місце для вмісту 6" descr=""/>
          <p:cNvPicPr/>
          <p:nvPr/>
        </p:nvPicPr>
        <p:blipFill>
          <a:blip r:embed="rId1"/>
          <a:srcRect l="8500" t="0" r="10074" b="0"/>
          <a:stretch/>
        </p:blipFill>
        <p:spPr>
          <a:xfrm>
            <a:off x="2522520" y="0"/>
            <a:ext cx="9669240" cy="6857640"/>
          </a:xfrm>
          <a:prstGeom prst="rect">
            <a:avLst/>
          </a:prstGeom>
          <a:ln w="0">
            <a:noFill/>
          </a:ln>
        </p:spPr>
      </p:pic>
      <p:sp>
        <p:nvSpPr>
          <p:cNvPr id="185" name="Rectangle 13"/>
          <p:cNvSpPr/>
          <p:nvPr/>
        </p:nvSpPr>
        <p:spPr>
          <a:xfrm>
            <a:off x="0" y="0"/>
            <a:ext cx="7390080" cy="6857640"/>
          </a:xfrm>
          <a:prstGeom prst="rect">
            <a:avLst/>
          </a:prstGeom>
          <a:gradFill rotWithShape="0">
            <a:gsLst>
              <a:gs pos="5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272160" y="343440"/>
            <a:ext cx="3821760" cy="189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4000" spc="-1" strike="noStrike">
                <a:solidFill>
                  <a:srgbClr val="000000"/>
                </a:solidFill>
                <a:latin typeface="Aptos Display"/>
              </a:rPr>
              <a:t>Українські військові на передовій</a:t>
            </a:r>
            <a:endParaRPr b="0" lang="uk-UA" sz="4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272160" y="2434320"/>
            <a:ext cx="4388040" cy="3742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/>
          </a:bodyPr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ptos"/>
              </a:rPr>
              <a:t>Відвага і стійкість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Українські військові проявляють велику мужність і стійкість під час захисту країни.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ptos"/>
              </a:rPr>
              <a:t>Захист стратегічних позицій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Воїни утримують важливі території, забезпечуючи безпеку та оборону.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ptos"/>
              </a:rPr>
              <a:t>Нескореність перед труднощами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ptos"/>
              </a:rPr>
              <a:t>Незважаючи на ризики, військові продовжують боронити країну з відданістю.</a:t>
            </a:r>
            <a:endParaRPr b="0" lang="uk-UA" sz="18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88" name="Picture 2" descr="Гифка бой драка нож гиф картинка, скачать анимированный gif на GIFER"/>
          <p:cNvPicPr/>
          <p:nvPr/>
        </p:nvPicPr>
        <p:blipFill>
          <a:blip r:embed="rId2"/>
          <a:stretch/>
        </p:blipFill>
        <p:spPr>
          <a:xfrm>
            <a:off x="8942040" y="5050800"/>
            <a:ext cx="3246480" cy="182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5250960" cy="1806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4000"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ptos Display"/>
              </a:rPr>
              <a:t>Приклади героїзму та самопожертви</a:t>
            </a:r>
            <a:endParaRPr b="0" lang="uk-UA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304920" y="2333160"/>
            <a:ext cx="5784480" cy="3843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Aptos"/>
              </a:rPr>
              <a:t>Героїзм у важких обставинах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Військові показують мужність, долаючи найважчі умови заради захисту країни і побратимів.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Aptos"/>
              </a:rPr>
              <a:t>Жертва заради інших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Самопожертва військових є прикладом великої відданості і підтримки бойових товаришів.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Aptos"/>
              </a:rPr>
              <a:t>Натхнення патріотизмом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Aptos"/>
              </a:rPr>
              <a:t>Історії героїв надихають на відданість і справжній патріотизм у суспільстві.</a:t>
            </a:r>
            <a:endParaRPr b="0" lang="uk-UA" sz="20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2" name="Місце для вмісту 6" descr=""/>
          <p:cNvPicPr/>
          <p:nvPr/>
        </p:nvPicPr>
        <p:blipFill>
          <a:blip r:embed="rId1"/>
          <a:srcRect l="24297" t="0" r="26794" b="0"/>
          <a:stretch/>
        </p:blipFill>
        <p:spPr>
          <a:xfrm>
            <a:off x="6229080" y="0"/>
            <a:ext cx="5962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Box 2"/>
          <p:cNvSpPr/>
          <p:nvPr/>
        </p:nvSpPr>
        <p:spPr>
          <a:xfrm>
            <a:off x="457200" y="228960"/>
            <a:ext cx="1127736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ptos"/>
              </a:rPr>
              <a:t>Приклади героїзму та самопожертви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TextBox 4"/>
          <p:cNvSpPr/>
          <p:nvPr/>
        </p:nvSpPr>
        <p:spPr>
          <a:xfrm>
            <a:off x="228600" y="942840"/>
            <a:ext cx="7243920" cy="12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Aft>
                <a:spcPts val="2625"/>
              </a:spcAft>
            </a:pPr>
            <a:r>
              <a:rPr b="1" lang="ru-RU" sz="1800" spc="-1" strike="noStrike">
                <a:solidFill>
                  <a:srgbClr val="010101"/>
                </a:solidFill>
                <a:latin typeface="ProximaNova"/>
              </a:rPr>
              <a:t>Дмитро “Да Вінчі” Коцюбайло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1" i="1" lang="ru-RU" sz="1800" spc="-1" strike="noStrike">
                <a:solidFill>
                  <a:srgbClr val="0070c0"/>
                </a:solidFill>
                <a:latin typeface="ProximaNova"/>
              </a:rPr>
              <a:t>“</a:t>
            </a:r>
            <a:r>
              <a:rPr b="1" i="1" lang="ru-RU" sz="1800" spc="-1" strike="noStrike">
                <a:solidFill>
                  <a:srgbClr val="0070c0"/>
                </a:solidFill>
                <a:latin typeface="ProximaNova"/>
              </a:rPr>
              <a:t>Коли вперше “Град” прилетів так близько, я зрозумів: назад дороги немає”.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Picture 2" descr=""/>
          <p:cNvPicPr/>
          <p:nvPr/>
        </p:nvPicPr>
        <p:blipFill>
          <a:blip r:embed="rId1"/>
          <a:stretch/>
        </p:blipFill>
        <p:spPr>
          <a:xfrm>
            <a:off x="9014040" y="998280"/>
            <a:ext cx="2840400" cy="1592640"/>
          </a:xfrm>
          <a:prstGeom prst="rect">
            <a:avLst/>
          </a:prstGeom>
          <a:ln cap="sq" w="127000">
            <a:solidFill>
              <a:srgbClr val="000000"/>
            </a:solidFill>
            <a:miter/>
          </a:ln>
          <a:effectLst>
            <a:outerShdw algn="tl" blurRad="57240" dir="2700000" dist="50402" rotWithShape="0">
              <a:srgbClr val="000000">
                <a:alpha val="40000"/>
              </a:srgbClr>
            </a:outerShdw>
          </a:effectLst>
        </p:spPr>
      </p:pic>
      <p:sp>
        <p:nvSpPr>
          <p:cNvPr id="196" name="TextBox 6"/>
          <p:cNvSpPr/>
          <p:nvPr/>
        </p:nvSpPr>
        <p:spPr>
          <a:xfrm>
            <a:off x="174240" y="2338200"/>
            <a:ext cx="11843280" cy="443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У шкільному дворі Дмитро завжди мав за вухом олівець. Він малював будь-де і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будь-що: драконів, комікси, вигадані карти з “таємними” маршрутами. За цю творчу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 </a:t>
            </a: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звичку друзі назвали його Да Вінчі. Він умів бачити картину ширше, ніж інші — і в житті, і на війні.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Коли країну охопила війна, Дмитро пішов добровольцем. Його штурмова рота трималася там, де інші підрозділи не могли. “Тримаймося, хлопці, ще трохи”, — казав він, коли земля здригалася від “Градів”. Спокій у його голосі врятував не одне життя.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Побратими згадували: “Да Вінчі завжди йшов першим. Він мав талант робити з людей команду, бо сам ніколи не боявся”.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Дмитро загинув 7 березня 2023 року під Бахмутом, залишившись на передовій до останнього подиху. Він — наймолодший Герой України, кавалер ордена “Золота Зірка” (посмертно) та ордена “За мужність” ІІІ ступеня.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874"/>
              </a:spcAft>
            </a:pPr>
            <a:r>
              <a:rPr b="0" lang="uk-UA" sz="1600" spc="-1" strike="noStrike">
                <a:solidFill>
                  <a:srgbClr val="141414"/>
                </a:solidFill>
                <a:latin typeface="ProximaNova"/>
              </a:rPr>
              <a:t>Його підрозділ, “Вовки Да Вінчі”, продовжує воювати й сьогодні під його ім’ям.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Neue Haas Grotesk Text Pro"/>
            </a:endParaRPr>
          </a:p>
        </p:txBody>
      </p:sp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277200" y="1814400"/>
            <a:ext cx="7772040" cy="4560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5000"/>
          </a:bodyPr>
          <a:p>
            <a:pPr indent="0">
              <a:lnSpc>
                <a:spcPct val="90000"/>
              </a:lnSpc>
              <a:buNone/>
            </a:pPr>
            <a:r>
              <a:rPr b="0" lang="uk-UA" sz="6800" spc="-1" strike="noStrike">
                <a:solidFill>
                  <a:srgbClr val="ffffff"/>
                </a:solidFill>
                <a:latin typeface="Aptos Display"/>
              </a:rPr>
              <a:t>Хвилина мовчання: Вшанування пам’яті загиблих героїв</a:t>
            </a:r>
            <a:endParaRPr b="0" lang="uk-UA" sz="68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9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87520" y="0"/>
            <a:ext cx="6203880" cy="350244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4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" restart="whenNotActive" nodeType="interactiveSeq" fill="hold">
                <p:stCondLst>
                  <p:cond delay="0" evt="onClick">
                    <p:tgtEl>
                      <p:spTgt spid="199"/>
                    </p:tgtEl>
                  </p:cond>
                </p:stCondLst>
                <p:childTnLst>
                  <p:par>
                    <p:cTn id="13" fill="hold">
                      <p:stCondLst>
                        <p:cond delay="0" evt="onClick">
                          <p:tgtEl>
                            <p:spTgt spid="199"/>
                          </p:tgtEl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8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72400" y="238680"/>
            <a:ext cx="11018160" cy="14338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7000"/>
          </a:bodyPr>
          <a:p>
            <a:pPr indent="0">
              <a:lnSpc>
                <a:spcPct val="90000"/>
              </a:lnSpc>
              <a:buNone/>
            </a:pPr>
            <a:r>
              <a:rPr b="0" lang="uk-UA" sz="5000" spc="-1" strike="noStrike">
                <a:solidFill>
                  <a:srgbClr val="000000"/>
                </a:solidFill>
                <a:latin typeface="Aptos Display"/>
              </a:rPr>
              <a:t>Роль ветеранів у зміцненні суспільства</a:t>
            </a:r>
            <a:endParaRPr b="0" lang="uk-UA" sz="5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2" name="sketchy line"/>
          <p:cNvSpPr/>
          <p:nvPr/>
        </p:nvSpPr>
        <p:spPr>
          <a:xfrm>
            <a:off x="572400" y="1681560"/>
            <a:ext cx="10972440" cy="18000"/>
          </a:xfrm>
          <a:custGeom>
            <a:avLst/>
            <a:gdLst>
              <a:gd name="textAreaLeft" fmla="*/ 0 w 10972440"/>
              <a:gd name="textAreaRight" fmla="*/ 10972800 w 10972440"/>
              <a:gd name="textAreaTop" fmla="*/ 0 h 18000"/>
              <a:gd name="textAreaBottom" fmla="*/ 18360 h 18000"/>
            </a:gdLst>
            <a:ahLst/>
            <a:rect l="textAreaLeft" t="textAreaTop" r="textAreaRight" b="textAreaBottom"/>
            <a:pathLst>
              <a:path fill="none" w="10972800" h="18288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stroke="0" w="10972800" h="18288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cap="rnd" w="44450">
            <a:solidFill>
              <a:srgbClr val="e97132">
                <a:alpha val="7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875262695"/>
              </p:ext>
            </p:extLst>
          </p:nvPr>
        </p:nvGraphicFramePr>
        <p:xfrm>
          <a:off x="97920" y="1535040"/>
          <a:ext cx="11778120" cy="5084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717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pic>
        <p:nvPicPr>
          <p:cNvPr id="204" name="Picture 4" descr="Волонтери – це масло для двигуна війни - Главком"/>
          <p:cNvPicPr/>
          <p:nvPr/>
        </p:nvPicPr>
        <p:blipFill>
          <a:blip r:embed="rId1"/>
          <a:srcRect l="0" t="0" r="23298" b="9095"/>
          <a:stretch/>
        </p:blipFill>
        <p:spPr>
          <a:xfrm>
            <a:off x="3523320" y="0"/>
            <a:ext cx="8668080" cy="6857640"/>
          </a:xfrm>
          <a:prstGeom prst="rect">
            <a:avLst/>
          </a:prstGeom>
          <a:ln w="0">
            <a:noFill/>
          </a:ln>
        </p:spPr>
      </p:pic>
      <p:sp>
        <p:nvSpPr>
          <p:cNvPr id="205" name="Rectangle 7178"/>
          <p:cNvSpPr/>
          <p:nvPr/>
        </p:nvSpPr>
        <p:spPr>
          <a:xfrm>
            <a:off x="0" y="0"/>
            <a:ext cx="9338760" cy="6857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78080" y="1122480"/>
            <a:ext cx="4023000" cy="3203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uk-UA" sz="4800" spc="-1" strike="noStrike">
                <a:solidFill>
                  <a:srgbClr val="ffffff"/>
                </a:solidFill>
                <a:latin typeface="Aptos Display"/>
              </a:rPr>
              <a:t>Волонтери: люди доброї волі</a:t>
            </a:r>
            <a:endParaRPr b="0" lang="uk-UA" sz="4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7" name="Rectangle 7180"/>
          <p:cNvSpPr/>
          <p:nvPr/>
        </p:nvSpPr>
        <p:spPr>
          <a:xfrm rot="5400000">
            <a:off x="76032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8" name="Rectangle 7182"/>
          <p:cNvSpPr/>
          <p:nvPr/>
        </p:nvSpPr>
        <p:spPr>
          <a:xfrm>
            <a:off x="480960" y="4546800"/>
            <a:ext cx="3977280" cy="180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90000" bIns="90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8198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pic>
        <p:nvPicPr>
          <p:cNvPr id="210" name="Picture 2" descr="Словом і ділом: історії 10 письменників-волонтерів"/>
          <p:cNvPicPr/>
          <p:nvPr/>
        </p:nvPicPr>
        <p:blipFill>
          <a:blip r:embed="rId1"/>
          <a:srcRect l="536" t="0" r="4290" b="0"/>
          <a:stretch/>
        </p:blipFill>
        <p:spPr>
          <a:xfrm>
            <a:off x="0" y="0"/>
            <a:ext cx="7450560" cy="6857640"/>
          </a:xfrm>
          <a:prstGeom prst="rect">
            <a:avLst/>
          </a:prstGeom>
          <a:ln w="0">
            <a:noFill/>
          </a:ln>
        </p:spPr>
      </p:pic>
      <p:sp>
        <p:nvSpPr>
          <p:cNvPr id="211" name="PlaceHolder 1"/>
          <p:cNvSpPr>
            <a:spLocks noGrp="1"/>
          </p:cNvSpPr>
          <p:nvPr>
            <p:ph/>
          </p:nvPr>
        </p:nvSpPr>
        <p:spPr>
          <a:xfrm>
            <a:off x="7585920" y="359280"/>
            <a:ext cx="4442400" cy="4543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2200" spc="-1" strike="noStrike">
                <a:solidFill>
                  <a:srgbClr val="000000"/>
                </a:solidFill>
                <a:latin typeface="Aptos"/>
              </a:rPr>
              <a:t>Об’єднання волонтерів</a:t>
            </a:r>
            <a:endParaRPr b="0" lang="uk-UA" sz="22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2200" spc="-1" strike="noStrike">
                <a:solidFill>
                  <a:srgbClr val="000000"/>
                </a:solidFill>
                <a:latin typeface="Aptos"/>
              </a:rPr>
              <a:t>Волонтери з різних куточків України працюють разом, показуючи єдність і взаємодопомогу у складних ситуаціях.</a:t>
            </a:r>
            <a:endParaRPr b="0" lang="uk-UA" sz="22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2200" spc="-1" strike="noStrike">
                <a:solidFill>
                  <a:srgbClr val="000000"/>
                </a:solidFill>
                <a:latin typeface="Aptos"/>
              </a:rPr>
              <a:t>Прояви доброти</a:t>
            </a:r>
            <a:endParaRPr b="0" lang="uk-UA" sz="22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2200" spc="-1" strike="noStrike">
                <a:solidFill>
                  <a:srgbClr val="000000"/>
                </a:solidFill>
                <a:latin typeface="Aptos"/>
              </a:rPr>
              <a:t>Історії волонтерів демонструють людяність і доброту, що надихають інших на допомогу і підтримку.</a:t>
            </a:r>
            <a:endParaRPr b="0" lang="uk-UA" sz="22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2500"/>
              </a:spcBef>
              <a:buNone/>
              <a:tabLst>
                <a:tab algn="l" pos="0"/>
              </a:tabLst>
            </a:pPr>
            <a:r>
              <a:rPr b="1" lang="uk-UA" sz="2200" spc="-1" strike="noStrike">
                <a:solidFill>
                  <a:srgbClr val="000000"/>
                </a:solidFill>
                <a:latin typeface="Aptos"/>
              </a:rPr>
              <a:t>Приклади небайдужості</a:t>
            </a:r>
            <a:endParaRPr b="0" lang="uk-UA" sz="2200" spc="-1" strike="noStrike">
              <a:solidFill>
                <a:srgbClr val="000000"/>
              </a:solidFill>
              <a:latin typeface="Aptos"/>
            </a:endParaRPr>
          </a:p>
          <a:p>
            <a:pPr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uk-UA" sz="2200" spc="-1" strike="noStrike">
                <a:solidFill>
                  <a:srgbClr val="000000"/>
                </a:solidFill>
                <a:latin typeface="Aptos"/>
              </a:rPr>
              <a:t>Розповіді волонтерів є прикладом небайдужості, що підтримує суспільство у важкі часи.</a:t>
            </a:r>
            <a:endParaRPr b="0" lang="uk-UA" sz="22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Application>LibreOffice/7.4.2.3$Windows_X86_64 LibreOffice_project/382eef1f22670f7f4118c8c2dd222ec7ad009daf</Application>
  <AppVersion>15.0000</AppVersion>
  <Words>1963</Words>
  <Paragraphs>128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2025-08-31T15:03:49Z</dcterms:created>
  <dc:creator>Alla Triguba</dc:creator>
  <dc:description/>
  <dc:language>uk-UA</dc:language>
  <cp:lastModifiedBy/>
  <dcterms:modified xsi:type="dcterms:W3CDTF">2025-09-08T14:12:47Z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16</vt:i4>
  </property>
  <property fmtid="{D5CDD505-2E9C-101B-9397-08002B2CF9AE}" pid="4" name="PresentationFormat">
    <vt:lpwstr>Широкий екран</vt:lpwstr>
  </property>
  <property fmtid="{D5CDD505-2E9C-101B-9397-08002B2CF9AE}" pid="5" name="Slides">
    <vt:i4>19</vt:i4>
  </property>
</Properties>
</file>