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57" r:id="rId2"/>
    <p:sldId id="261" r:id="rId3"/>
    <p:sldId id="325" r:id="rId4"/>
    <p:sldId id="260" r:id="rId5"/>
    <p:sldId id="326" r:id="rId6"/>
    <p:sldId id="262" r:id="rId7"/>
    <p:sldId id="263" r:id="rId8"/>
    <p:sldId id="318" r:id="rId9"/>
    <p:sldId id="281" r:id="rId10"/>
    <p:sldId id="271" r:id="rId11"/>
    <p:sldId id="292" r:id="rId12"/>
    <p:sldId id="328" r:id="rId13"/>
    <p:sldId id="291" r:id="rId14"/>
    <p:sldId id="286" r:id="rId15"/>
    <p:sldId id="329" r:id="rId16"/>
    <p:sldId id="330" r:id="rId17"/>
    <p:sldId id="273" r:id="rId18"/>
    <p:sldId id="274" r:id="rId19"/>
    <p:sldId id="331" r:id="rId20"/>
    <p:sldId id="32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0AF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14985-06DD-4B59-B465-920305DFD07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47A08-B1C3-4F91-8AF2-E53BFCB4A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6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DB8D4C-1F84-4B21-B007-81A13DCA8B21}" type="slidenum">
              <a:rPr lang="ru-RU" smtClean="0">
                <a:latin typeface="Franklin Gothic Book" pitchFamily="34" charset="0"/>
              </a:rPr>
              <a:pPr eaLnBrk="1" hangingPunct="1"/>
              <a:t>17</a:t>
            </a:fld>
            <a:endParaRPr lang="ru-RU" smtClean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1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A90238-CB82-41CF-B479-8BBBFE054105}" type="slidenum">
              <a:rPr lang="ru-RU" smtClean="0">
                <a:latin typeface="Franklin Gothic Book" pitchFamily="34" charset="0"/>
              </a:rPr>
              <a:pPr eaLnBrk="1" hangingPunct="1"/>
              <a:t>18</a:t>
            </a:fld>
            <a:endParaRPr lang="ru-RU" smtClean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2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56252B7-306E-43E3-9AD8-993971169A8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D4AC80-18F1-4F56-89DE-CA8C320F2FA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0%D0%B2%D1%82%D0%BE%D0%BF%D0%BE%D1%80%D1%82%D1%80%D0%B5%D1%82_(%D0%A8%D0%B5%D0%B2%D1%87%D0%B5%D0%BD%D0%BA%D0%BE,_%D0%B7%D0%B8%D0%BC%D0%B0_1840%E2%80%941841)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.wikipedia.org/wiki/%D0%87%D0%B6%D0%B0%D0%BA%D0%B5%D0%B2%D0%B8%D1%87_%D0%86%D0%B2%D0%B0%D0%BD_%D0%A1%D0%B8%D0%B4%D0%BE%D1%80%D0%BE%D0%B2%D0%B8%D1%87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Місце для вмісту 2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09" y="908720"/>
            <a:ext cx="4887064" cy="50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" y="2803866"/>
            <a:ext cx="42672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08"/>
            <a:ext cx="1331639" cy="389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1239"/>
            <a:ext cx="1331639" cy="389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79" y="0"/>
            <a:ext cx="1331639" cy="389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18" y="0"/>
            <a:ext cx="1331639" cy="389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57" y="0"/>
            <a:ext cx="1331639" cy="389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96" y="4421"/>
            <a:ext cx="1331639" cy="389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35" y="-3708"/>
            <a:ext cx="1154165" cy="389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" y="6457041"/>
            <a:ext cx="1331639" cy="3890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7" y="6457041"/>
            <a:ext cx="1331639" cy="3890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76" y="6457041"/>
            <a:ext cx="1331639" cy="3890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17" y="6457041"/>
            <a:ext cx="1331639" cy="3890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64" y="6457041"/>
            <a:ext cx="1331639" cy="389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03" y="6457041"/>
            <a:ext cx="1331639" cy="3890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37" y="6457041"/>
            <a:ext cx="1308963" cy="389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849" y="764704"/>
            <a:ext cx="4121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Georgia" pitchFamily="18" charset="0"/>
              </a:rPr>
              <a:t>Єдиний урок</a:t>
            </a:r>
            <a:r>
              <a:rPr lang="uk-UA" sz="2800" dirty="0">
                <a:solidFill>
                  <a:schemeClr val="tx2">
                    <a:lumMod val="10000"/>
                  </a:schemeClr>
                </a:solidFill>
                <a:latin typeface="Georgia" pitchFamily="18" charset="0"/>
              </a:rPr>
              <a:t/>
            </a:r>
            <a:br>
              <a:rPr lang="uk-UA" sz="2800" dirty="0">
                <a:solidFill>
                  <a:schemeClr val="tx2">
                    <a:lumMod val="10000"/>
                  </a:schemeClr>
                </a:solidFill>
                <a:latin typeface="Georgia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>"</a:t>
            </a:r>
            <a:r>
              <a:rPr lang="ru-RU" sz="2800" dirty="0" err="1">
                <a:solidFill>
                  <a:srgbClr val="FF0000"/>
                </a:solidFill>
                <a:latin typeface="Georgia" panose="02040502050405020303" pitchFamily="18" charset="0"/>
              </a:rPr>
              <a:t>Т.Г.Шевченко</a:t>
            </a:r>
            <a:r>
              <a:rPr 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> - великий </a:t>
            </a:r>
            <a:r>
              <a:rPr lang="ru-RU" sz="2800" dirty="0" err="1">
                <a:solidFill>
                  <a:srgbClr val="FF0000"/>
                </a:solidFill>
                <a:latin typeface="Georgia" panose="02040502050405020303" pitchFamily="18" charset="0"/>
              </a:rPr>
              <a:t>син</a:t>
            </a:r>
            <a:r>
              <a:rPr lang="ru-RU" sz="2800" dirty="0">
                <a:solidFill>
                  <a:srgbClr val="FF0000"/>
                </a:solidFill>
                <a:latin typeface="Georgia" panose="02040502050405020303" pitchFamily="18" charset="0"/>
              </a:rPr>
              <a:t> великого </a:t>
            </a:r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народу«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Вчитель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-дефектолог: Я.В.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Пономаренко</a:t>
            </a:r>
            <a:endParaRPr lang="uk-UA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99499" y="404123"/>
            <a:ext cx="42672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376442"/>
            <a:ext cx="2566354" cy="192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1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54"/>
            <a:ext cx="3974349" cy="2595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1566" y="117854"/>
            <a:ext cx="277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/>
            </a:r>
            <a:br>
              <a:rPr lang="ru-RU" sz="2000" i="1" dirty="0"/>
            </a:br>
            <a:endParaRPr lang="uk-UA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23970"/>
            <a:ext cx="5652120" cy="4134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917176"/>
            <a:ext cx="2925340" cy="3747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3275"/>
            <a:ext cx="1889956" cy="2444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193276"/>
            <a:ext cx="1944217" cy="243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9144000" cy="68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2411760" y="548680"/>
            <a:ext cx="4248472" cy="59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70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93520" cy="6858000"/>
          </a:xfrm>
        </p:spPr>
      </p:pic>
    </p:spTree>
    <p:extLst>
      <p:ext uri="{BB962C8B-B14F-4D97-AF65-F5344CB8AC3E}">
        <p14:creationId xmlns:p14="http://schemas.microsoft.com/office/powerpoint/2010/main" val="15096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081">
            <a:off x="3578333" y="4399913"/>
            <a:ext cx="2349051" cy="1806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-17836"/>
            <a:ext cx="5611943" cy="37617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80112" y="438552"/>
            <a:ext cx="3711358" cy="6124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latin typeface="Monotype Corsiva" pitchFamily="66" charset="0"/>
              </a:rPr>
              <a:t>    Найперша </a:t>
            </a:r>
            <a:r>
              <a:rPr lang="uk-UA" sz="4000" b="1" dirty="0">
                <a:latin typeface="Monotype Corsiva" pitchFamily="66" charset="0"/>
              </a:rPr>
              <a:t>його книжечка називалася - </a:t>
            </a:r>
            <a:r>
              <a:rPr lang="uk-UA" sz="4000" b="1" dirty="0" smtClean="0">
                <a:latin typeface="Monotype Corsiva" pitchFamily="66" charset="0"/>
              </a:rPr>
              <a:t>    “</a:t>
            </a:r>
            <a:r>
              <a:rPr lang="uk-UA" sz="4000" b="1" dirty="0">
                <a:latin typeface="Monotype Corsiva" pitchFamily="66" charset="0"/>
              </a:rPr>
              <a:t>Кобзар”. </a:t>
            </a:r>
            <a:endParaRPr lang="uk-UA" sz="4000" b="1" dirty="0" smtClean="0"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uk-UA" sz="4000" b="1" dirty="0" smtClean="0">
                <a:latin typeface="Monotype Corsiva" pitchFamily="66" charset="0"/>
              </a:rPr>
              <a:t>Тому </a:t>
            </a:r>
            <a:r>
              <a:rPr lang="uk-UA" sz="4000" b="1" dirty="0">
                <a:latin typeface="Monotype Corsiva" pitchFamily="66" charset="0"/>
              </a:rPr>
              <a:t>поета часто називають Кобзарем, тобто народним </a:t>
            </a:r>
            <a:endParaRPr lang="uk-UA" sz="4000" b="1" dirty="0" smtClean="0"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uk-UA" sz="4000" b="1" dirty="0" smtClean="0">
                <a:latin typeface="Monotype Corsiva" pitchFamily="66" charset="0"/>
              </a:rPr>
              <a:t>співцем</a:t>
            </a:r>
            <a:r>
              <a:rPr lang="uk-UA" sz="4000" b="1" dirty="0">
                <a:latin typeface="Monotype Corsiva" pitchFamily="66" charset="0"/>
              </a:rPr>
              <a:t>. 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7" y="3501008"/>
            <a:ext cx="3066638" cy="3356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7924" y="3130088"/>
            <a:ext cx="6875836" cy="5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7801"/>
          <a:stretch/>
        </p:blipFill>
        <p:spPr>
          <a:xfrm>
            <a:off x="1043608" y="1196752"/>
            <a:ext cx="6976385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0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800"/>
          <a:stretch/>
        </p:blipFill>
        <p:spPr>
          <a:xfrm>
            <a:off x="611560" y="188640"/>
            <a:ext cx="5609753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175"/>
          <a:stretch/>
        </p:blipFill>
        <p:spPr>
          <a:xfrm>
            <a:off x="3563888" y="3429000"/>
            <a:ext cx="4896544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83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2339975" cy="312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67587" name="Прямоугольник 6"/>
          <p:cNvSpPr>
            <a:spLocks noChangeArrowheads="1"/>
          </p:cNvSpPr>
          <p:nvPr/>
        </p:nvSpPr>
        <p:spPr bwMode="auto">
          <a:xfrm>
            <a:off x="108345" y="2447707"/>
            <a:ext cx="21232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Monotype Corsiva" pitchFamily="66" charset="0"/>
              </a:rPr>
              <a:t>Казахстан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0724" name="Прямоугольник 7"/>
          <p:cNvSpPr>
            <a:spLocks noChangeArrowheads="1"/>
          </p:cNvSpPr>
          <p:nvPr/>
        </p:nvSpPr>
        <p:spPr bwMode="auto">
          <a:xfrm>
            <a:off x="2411413" y="115888"/>
            <a:ext cx="4032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 err="1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Пам</a:t>
            </a:r>
            <a:r>
              <a:rPr lang="en-US" sz="48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’</a:t>
            </a:r>
            <a:r>
              <a:rPr lang="ru-RU" sz="4800" b="1" dirty="0" err="1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ятники</a:t>
            </a:r>
            <a:r>
              <a:rPr lang="ru-RU" sz="48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Т.Г. </a:t>
            </a:r>
            <a:r>
              <a:rPr lang="ru-RU" sz="4800" b="1" dirty="0" err="1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Шевченку</a:t>
            </a:r>
            <a:r>
              <a:rPr lang="ru-RU" sz="48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</a:t>
            </a:r>
            <a:endParaRPr lang="ru-RU" sz="4800"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759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9" y="-8142"/>
            <a:ext cx="2484437" cy="331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Прямоугольник 6"/>
          <p:cNvSpPr>
            <a:spLocks noChangeArrowheads="1"/>
          </p:cNvSpPr>
          <p:nvPr/>
        </p:nvSpPr>
        <p:spPr bwMode="auto">
          <a:xfrm>
            <a:off x="6885193" y="2606933"/>
            <a:ext cx="171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</a:rPr>
              <a:t>Польща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7592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" y="3304441"/>
            <a:ext cx="2669659" cy="355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42" y="3429000"/>
            <a:ext cx="2678489" cy="355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Прямоугольник 9"/>
          <p:cNvSpPr>
            <a:spLocks noChangeArrowheads="1"/>
          </p:cNvSpPr>
          <p:nvPr/>
        </p:nvSpPr>
        <p:spPr bwMode="auto">
          <a:xfrm>
            <a:off x="282046" y="6052887"/>
            <a:ext cx="22587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Monotype Corsiva" pitchFamily="66" charset="0"/>
              </a:rPr>
              <a:t>Македонія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7595" name="Прямоугольник 10"/>
          <p:cNvSpPr>
            <a:spLocks noChangeArrowheads="1"/>
          </p:cNvSpPr>
          <p:nvPr/>
        </p:nvSpPr>
        <p:spPr bwMode="auto">
          <a:xfrm>
            <a:off x="6819200" y="6052887"/>
            <a:ext cx="1914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</a:rPr>
              <a:t>Молдова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31" y="1942306"/>
            <a:ext cx="3222937" cy="43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02350"/>
            <a:ext cx="2405992" cy="9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7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0194"/>
            <a:ext cx="2232248" cy="418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350194"/>
            <a:ext cx="2516767" cy="365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" y="8582"/>
            <a:ext cx="4370914" cy="32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52" y="45206"/>
            <a:ext cx="4321344" cy="323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68611" name="Прямоугольник 6"/>
          <p:cNvSpPr>
            <a:spLocks noChangeArrowheads="1"/>
          </p:cNvSpPr>
          <p:nvPr/>
        </p:nvSpPr>
        <p:spPr bwMode="auto">
          <a:xfrm>
            <a:off x="2316314" y="2483098"/>
            <a:ext cx="20345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Франція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8612" name="Прямоугольник 6"/>
          <p:cNvSpPr>
            <a:spLocks noChangeArrowheads="1"/>
          </p:cNvSpPr>
          <p:nvPr/>
        </p:nvSpPr>
        <p:spPr bwMode="auto">
          <a:xfrm>
            <a:off x="7032303" y="2276872"/>
            <a:ext cx="20942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Грузія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8619" name="Прямоугольник 10"/>
          <p:cNvSpPr>
            <a:spLocks noChangeArrowheads="1"/>
          </p:cNvSpPr>
          <p:nvPr/>
        </p:nvSpPr>
        <p:spPr bwMode="auto">
          <a:xfrm>
            <a:off x="6836372" y="5949280"/>
            <a:ext cx="1943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Греція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8623" name="Прямоугольник 14"/>
          <p:cNvSpPr>
            <a:spLocks noChangeArrowheads="1"/>
          </p:cNvSpPr>
          <p:nvPr/>
        </p:nvSpPr>
        <p:spPr bwMode="auto">
          <a:xfrm>
            <a:off x="1119291" y="6088559"/>
            <a:ext cx="13644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США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8626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79" y="3415938"/>
            <a:ext cx="2583735" cy="344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7" name="Прямоугольник 18"/>
          <p:cNvSpPr>
            <a:spLocks noChangeArrowheads="1"/>
          </p:cNvSpPr>
          <p:nvPr/>
        </p:nvSpPr>
        <p:spPr bwMode="auto">
          <a:xfrm>
            <a:off x="3588293" y="6088559"/>
            <a:ext cx="20743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Румунія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8263"/>
          <a:stretch/>
        </p:blipFill>
        <p:spPr>
          <a:xfrm>
            <a:off x="683568" y="764704"/>
            <a:ext cx="777686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4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8316416" cy="5184576"/>
          </a:xfrm>
        </p:spPr>
      </p:pic>
      <p:sp>
        <p:nvSpPr>
          <p:cNvPr id="5" name="TextBox 4"/>
          <p:cNvSpPr txBox="1"/>
          <p:nvPr/>
        </p:nvSpPr>
        <p:spPr>
          <a:xfrm>
            <a:off x="1763688" y="188639"/>
            <a:ext cx="5904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Тарас Григорович Шевченко</a:t>
            </a:r>
          </a:p>
          <a:p>
            <a:pPr algn="ctr"/>
            <a:r>
              <a:rPr lang="uk-UA" sz="3200" dirty="0" smtClean="0"/>
              <a:t>(1814 -1861)</a:t>
            </a:r>
            <a:endParaRPr lang="uk-UA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3054" y="3090491"/>
            <a:ext cx="7028428" cy="8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звонок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945">
            <a:off x="6817282" y="551651"/>
            <a:ext cx="222306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6945" y="2090172"/>
            <a:ext cx="745428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Бажаю вам </a:t>
            </a:r>
          </a:p>
          <a:p>
            <a:pPr algn="ctr"/>
            <a:r>
              <a:rPr lang="uk-UA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щастя, миру і добра!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" name="Picture 11" descr="б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3050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15" y="4456113"/>
            <a:ext cx="15541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6206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u="sng" dirty="0" smtClean="0">
                <a:solidFill>
                  <a:srgbClr val="C00000"/>
                </a:solidFill>
              </a:rPr>
              <a:t>Дякую за увагу!</a:t>
            </a:r>
            <a:endParaRPr lang="uk-UA" sz="3600" b="1" i="1" u="sng" dirty="0">
              <a:solidFill>
                <a:srgbClr val="C00000"/>
              </a:solidFill>
            </a:endParaRPr>
          </a:p>
        </p:txBody>
      </p:sp>
      <p:pic>
        <p:nvPicPr>
          <p:cNvPr id="8" name="Picture 8" descr="баб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7697">
            <a:off x="591082" y="4663051"/>
            <a:ext cx="1867613" cy="16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б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00">
            <a:off x="6392132" y="4757365"/>
            <a:ext cx="2388710" cy="152431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7600" r="16926"/>
          <a:stretch/>
        </p:blipFill>
        <p:spPr>
          <a:xfrm>
            <a:off x="683568" y="980728"/>
            <a:ext cx="76317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3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8" y="-315418"/>
            <a:ext cx="8496944" cy="7173417"/>
          </a:xfrm>
        </p:spPr>
      </p:pic>
      <p:sp>
        <p:nvSpPr>
          <p:cNvPr id="3" name="Прямокутник 2"/>
          <p:cNvSpPr/>
          <p:nvPr/>
        </p:nvSpPr>
        <p:spPr>
          <a:xfrm>
            <a:off x="845790" y="-99392"/>
            <a:ext cx="458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Садок </a:t>
            </a:r>
            <a:r>
              <a:rPr lang="ru-RU" sz="1600" dirty="0" err="1">
                <a:solidFill>
                  <a:schemeClr val="bg1"/>
                </a:solidFill>
              </a:rPr>
              <a:t>вишневий</a:t>
            </a:r>
            <a:r>
              <a:rPr lang="ru-RU" sz="1600" dirty="0">
                <a:solidFill>
                  <a:schemeClr val="bg1"/>
                </a:solidFill>
              </a:rPr>
              <a:t> коло </a:t>
            </a:r>
            <a:r>
              <a:rPr lang="ru-RU" sz="1600" dirty="0" err="1">
                <a:solidFill>
                  <a:schemeClr val="bg1"/>
                </a:solidFill>
              </a:rPr>
              <a:t>хати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err="1">
                <a:solidFill>
                  <a:schemeClr val="bg1"/>
                </a:solidFill>
              </a:rPr>
              <a:t>Хрущі</a:t>
            </a:r>
            <a:r>
              <a:rPr lang="ru-RU" sz="1600" dirty="0">
                <a:solidFill>
                  <a:schemeClr val="bg1"/>
                </a:solidFill>
              </a:rPr>
              <a:t> над вишнями </a:t>
            </a:r>
            <a:r>
              <a:rPr lang="ru-RU" sz="1600" dirty="0" err="1" smtClean="0">
                <a:solidFill>
                  <a:schemeClr val="bg1"/>
                </a:solidFill>
              </a:rPr>
              <a:t>гудуть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err="1" smtClean="0">
                <a:solidFill>
                  <a:schemeClr val="bg1"/>
                </a:solidFill>
              </a:rPr>
              <a:t>Плугатарі</a:t>
            </a:r>
            <a:r>
              <a:rPr lang="ru-RU" sz="1600" dirty="0" smtClean="0">
                <a:solidFill>
                  <a:schemeClr val="bg1"/>
                </a:solidFill>
              </a:rPr>
              <a:t> з плугами </a:t>
            </a:r>
            <a:r>
              <a:rPr lang="ru-RU" sz="1600" dirty="0" err="1" smtClean="0">
                <a:solidFill>
                  <a:schemeClr val="bg1"/>
                </a:solidFill>
              </a:rPr>
              <a:t>йдуть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br>
              <a:rPr lang="ru-RU" sz="1600" dirty="0" smtClean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79603" y="2832607"/>
            <a:ext cx="7173416" cy="877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8224" y="5904898"/>
            <a:ext cx="277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Співають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ідучи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дівчата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А </a:t>
            </a:r>
            <a:r>
              <a:rPr lang="ru-RU" sz="1600" dirty="0" err="1">
                <a:solidFill>
                  <a:schemeClr val="bg1"/>
                </a:solidFill>
              </a:rPr>
              <a:t>матері</a:t>
            </a:r>
            <a:r>
              <a:rPr lang="ru-RU" sz="1600" dirty="0">
                <a:solidFill>
                  <a:schemeClr val="bg1"/>
                </a:solidFill>
              </a:rPr>
              <a:t> вечерять </a:t>
            </a:r>
            <a:r>
              <a:rPr lang="ru-RU" sz="1600" dirty="0" err="1">
                <a:solidFill>
                  <a:schemeClr val="bg1"/>
                </a:solidFill>
              </a:rPr>
              <a:t>ждуть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4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31499"/>
          <a:stretch/>
        </p:blipFill>
        <p:spPr>
          <a:xfrm>
            <a:off x="2267744" y="548680"/>
            <a:ext cx="4217665" cy="54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55597"/>
            <a:ext cx="5616624" cy="695739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6948264" y="5733256"/>
            <a:ext cx="206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Тарас </a:t>
            </a:r>
            <a:r>
              <a:rPr lang="ru-RU" dirty="0"/>
              <a:t>Шевченко, </a:t>
            </a:r>
            <a:endParaRPr lang="ru-RU" dirty="0" smtClean="0"/>
          </a:p>
          <a:p>
            <a:pPr algn="ctr"/>
            <a:r>
              <a:rPr lang="ru-RU" dirty="0" smtClean="0">
                <a:hlinkClick r:id="rId3" tooltip="Автопортрет (Шевченко, зима 1840—1841)"/>
              </a:rPr>
              <a:t>автопортрет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dirty="0" smtClean="0"/>
              <a:t>1840</a:t>
            </a:r>
            <a:r>
              <a:rPr lang="ru-RU" dirty="0"/>
              <a:t>−1841 </a:t>
            </a:r>
            <a:r>
              <a:rPr lang="ru-RU" dirty="0" err="1" smtClean="0"/>
              <a:t>р.р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55269" y="2799672"/>
            <a:ext cx="6970169" cy="12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8" y="695953"/>
            <a:ext cx="4272149" cy="3161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27" y="3517320"/>
            <a:ext cx="4788024" cy="3313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114883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Дитинство і юність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16516" y="1010598"/>
            <a:ext cx="3103728" cy="10825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35871" y="4439596"/>
            <a:ext cx="3754274" cy="10825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25374" y="803025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Хата </a:t>
            </a:r>
            <a:r>
              <a:rPr lang="ru-RU" dirty="0" err="1">
                <a:solidFill>
                  <a:srgbClr val="0070C0"/>
                </a:solidFill>
              </a:rPr>
              <a:t>Григорія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Івановича</a:t>
            </a:r>
            <a:r>
              <a:rPr lang="ru-RU" dirty="0">
                <a:solidFill>
                  <a:srgbClr val="0070C0"/>
                </a:solidFill>
              </a:rPr>
              <a:t> і </a:t>
            </a:r>
            <a:r>
              <a:rPr lang="ru-RU" dirty="0" err="1">
                <a:solidFill>
                  <a:srgbClr val="0070C0"/>
                </a:solidFill>
              </a:rPr>
              <a:t>Катерини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Якимівни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Шевченків</a:t>
            </a:r>
            <a:r>
              <a:rPr lang="ru-RU" dirty="0">
                <a:solidFill>
                  <a:srgbClr val="0070C0"/>
                </a:solidFill>
              </a:rPr>
              <a:t> у </a:t>
            </a:r>
            <a:r>
              <a:rPr lang="ru-RU" dirty="0" err="1">
                <a:solidFill>
                  <a:srgbClr val="0070C0"/>
                </a:solidFill>
              </a:rPr>
              <a:t>Кирилівці</a:t>
            </a:r>
            <a:r>
              <a:rPr lang="ru-RU" dirty="0">
                <a:solidFill>
                  <a:srgbClr val="0070C0"/>
                </a:solidFill>
              </a:rPr>
              <a:t>. </a:t>
            </a:r>
            <a:r>
              <a:rPr lang="ru-RU" i="1" dirty="0" err="1"/>
              <a:t>Малюнок</a:t>
            </a:r>
            <a:r>
              <a:rPr lang="ru-RU" i="1" dirty="0"/>
              <a:t> Тараса </a:t>
            </a:r>
            <a:r>
              <a:rPr lang="ru-RU" i="1" dirty="0" err="1"/>
              <a:t>Шевченка</a:t>
            </a:r>
            <a:endParaRPr lang="uk-UA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429309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Ілюстрація</a:t>
            </a:r>
            <a:endParaRPr lang="ru-RU" dirty="0" smtClean="0">
              <a:solidFill>
                <a:srgbClr val="0070C0"/>
              </a:solidFill>
            </a:endParaRP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i="1" dirty="0">
                <a:solidFill>
                  <a:srgbClr val="0070C0"/>
                </a:solidFill>
              </a:rPr>
              <a:t>«</a:t>
            </a:r>
            <a:r>
              <a:rPr lang="ru-RU" i="1" dirty="0" err="1">
                <a:solidFill>
                  <a:srgbClr val="0070C0"/>
                </a:solidFill>
              </a:rPr>
              <a:t>Мені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тринадцятий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минало</a:t>
            </a:r>
            <a:r>
              <a:rPr lang="ru-RU" i="1" dirty="0">
                <a:solidFill>
                  <a:srgbClr val="0070C0"/>
                </a:solidFill>
              </a:rPr>
              <a:t>»</a:t>
            </a:r>
            <a:r>
              <a:rPr lang="ru-RU" dirty="0">
                <a:solidFill>
                  <a:srgbClr val="0070C0"/>
                </a:solidFill>
              </a:rPr>
              <a:t> </a:t>
            </a:r>
            <a:endParaRPr lang="ru-RU" dirty="0" smtClean="0">
              <a:solidFill>
                <a:srgbClr val="0070C0"/>
              </a:solidFill>
            </a:endParaRPr>
          </a:p>
          <a:p>
            <a:pPr algn="ctr"/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 tooltip="Їжакевич Іван Сидорович"/>
              </a:rPr>
              <a:t>Івана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 tooltip="Їжакевич Іван Сидорович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5" tooltip="Їжакевич Іван Сидорович"/>
              </a:rPr>
              <a:t>Їжакевича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Шевченко\ш\384f8b54a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015310"/>
            <a:ext cx="5425809" cy="3798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1070" y="2342782"/>
            <a:ext cx="49685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spc="150" dirty="0" err="1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Т.Г.Шевченко</a:t>
            </a:r>
            <a:r>
              <a:rPr lang="ru-RU" sz="2000" b="1" spc="15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закликав народ </a:t>
            </a:r>
          </a:p>
          <a:p>
            <a:pPr algn="ctr"/>
            <a:r>
              <a:rPr lang="ru-RU" sz="2000" b="1" spc="15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 </a:t>
            </a:r>
            <a:r>
              <a:rPr lang="ru-RU" sz="2000" b="1" spc="150" dirty="0" err="1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боротьби</a:t>
            </a:r>
            <a:r>
              <a:rPr lang="ru-RU" sz="2000" b="1" spc="1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 панами.</a:t>
            </a:r>
            <a:endParaRPr lang="ru-RU" sz="2000" b="1" cap="none" spc="15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3212976"/>
            <a:ext cx="30243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Якби</a:t>
            </a:r>
            <a:r>
              <a:rPr lang="ru-RU" sz="1600" dirty="0" smtClean="0"/>
              <a:t> </a:t>
            </a:r>
            <a:r>
              <a:rPr lang="ru-RU" sz="1600" dirty="0" err="1"/>
              <a:t>ви</a:t>
            </a:r>
            <a:r>
              <a:rPr lang="ru-RU" sz="1600" dirty="0"/>
              <a:t> знали, </a:t>
            </a:r>
            <a:r>
              <a:rPr lang="ru-RU" sz="1600" dirty="0" err="1"/>
              <a:t>паничі</a:t>
            </a:r>
            <a:r>
              <a:rPr lang="ru-RU" sz="1600" dirty="0"/>
              <a:t>,</a:t>
            </a:r>
          </a:p>
          <a:p>
            <a:pPr algn="ctr"/>
            <a:r>
              <a:rPr lang="ru-RU" sz="1600" dirty="0"/>
              <a:t>Де люде </a:t>
            </a:r>
            <a:r>
              <a:rPr lang="ru-RU" sz="1600" dirty="0" err="1"/>
              <a:t>плачуть</a:t>
            </a:r>
            <a:r>
              <a:rPr lang="ru-RU" sz="1600" dirty="0"/>
              <a:t> живучи,</a:t>
            </a:r>
          </a:p>
          <a:p>
            <a:pPr algn="ctr"/>
            <a:r>
              <a:rPr lang="ru-RU" sz="1600" dirty="0"/>
              <a:t>То </a:t>
            </a:r>
            <a:r>
              <a:rPr lang="ru-RU" sz="1600" dirty="0" err="1"/>
              <a:t>ви</a:t>
            </a:r>
            <a:r>
              <a:rPr lang="ru-RU" sz="1600" dirty="0"/>
              <a:t> б </a:t>
            </a:r>
            <a:r>
              <a:rPr lang="ru-RU" sz="1600" dirty="0" err="1"/>
              <a:t>елегій</a:t>
            </a:r>
            <a:r>
              <a:rPr lang="ru-RU" sz="1600" dirty="0"/>
              <a:t> не творили</a:t>
            </a:r>
          </a:p>
          <a:p>
            <a:pPr algn="ctr"/>
            <a:r>
              <a:rPr lang="ru-RU" sz="1600" dirty="0"/>
              <a:t>Та </a:t>
            </a:r>
            <a:r>
              <a:rPr lang="ru-RU" sz="1600" dirty="0" err="1"/>
              <a:t>марне</a:t>
            </a:r>
            <a:r>
              <a:rPr lang="ru-RU" sz="1600" dirty="0"/>
              <a:t> Бога б не хвалили,</a:t>
            </a:r>
          </a:p>
          <a:p>
            <a:pPr algn="ctr"/>
            <a:r>
              <a:rPr lang="ru-RU" sz="1600" dirty="0"/>
              <a:t>На </a:t>
            </a:r>
            <a:r>
              <a:rPr lang="ru-RU" sz="1600" dirty="0" err="1"/>
              <a:t>наші</a:t>
            </a:r>
            <a:r>
              <a:rPr lang="ru-RU" sz="1600" dirty="0"/>
              <a:t> </a:t>
            </a:r>
            <a:r>
              <a:rPr lang="ru-RU" sz="1600" dirty="0" err="1"/>
              <a:t>сльози</a:t>
            </a:r>
            <a:r>
              <a:rPr lang="ru-RU" sz="1600" dirty="0"/>
              <a:t> </a:t>
            </a:r>
            <a:r>
              <a:rPr lang="ru-RU" sz="1600" dirty="0" err="1"/>
              <a:t>сміючись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За </a:t>
            </a:r>
            <a:r>
              <a:rPr lang="ru-RU" sz="1600" dirty="0" err="1"/>
              <a:t>що</a:t>
            </a:r>
            <a:r>
              <a:rPr lang="ru-RU" sz="1600" dirty="0"/>
              <a:t>, не знаю, </a:t>
            </a:r>
            <a:r>
              <a:rPr lang="ru-RU" sz="1600" dirty="0" err="1"/>
              <a:t>називають</a:t>
            </a:r>
            <a:endParaRPr lang="ru-RU" sz="1600" dirty="0"/>
          </a:p>
          <a:p>
            <a:pPr algn="ctr"/>
            <a:r>
              <a:rPr lang="ru-RU" sz="1600" dirty="0" err="1"/>
              <a:t>Хатину</a:t>
            </a:r>
            <a:r>
              <a:rPr lang="ru-RU" sz="1600" dirty="0"/>
              <a:t> в </a:t>
            </a:r>
            <a:r>
              <a:rPr lang="ru-RU" sz="1600" dirty="0" err="1"/>
              <a:t>гаї</a:t>
            </a:r>
            <a:r>
              <a:rPr lang="ru-RU" sz="1600" dirty="0"/>
              <a:t> тихим </a:t>
            </a:r>
            <a:r>
              <a:rPr lang="ru-RU" sz="1600" dirty="0" err="1"/>
              <a:t>раєм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Я в </a:t>
            </a:r>
            <a:r>
              <a:rPr lang="ru-RU" sz="1600" dirty="0" err="1"/>
              <a:t>хаті</a:t>
            </a:r>
            <a:r>
              <a:rPr lang="ru-RU" sz="1600" dirty="0"/>
              <a:t> </a:t>
            </a:r>
            <a:r>
              <a:rPr lang="ru-RU" sz="1600" dirty="0" err="1"/>
              <a:t>мучився</a:t>
            </a:r>
            <a:r>
              <a:rPr lang="ru-RU" sz="1600" dirty="0"/>
              <a:t> колись,</a:t>
            </a:r>
          </a:p>
          <a:p>
            <a:pPr algn="ctr"/>
            <a:r>
              <a:rPr lang="ru-RU" sz="1600" dirty="0" err="1"/>
              <a:t>Мої</a:t>
            </a:r>
            <a:r>
              <a:rPr lang="ru-RU" sz="1600" dirty="0"/>
              <a:t> там </a:t>
            </a:r>
            <a:r>
              <a:rPr lang="ru-RU" sz="1600" dirty="0" err="1"/>
              <a:t>сльози</a:t>
            </a:r>
            <a:r>
              <a:rPr lang="ru-RU" sz="1600" dirty="0"/>
              <a:t> пролились,</a:t>
            </a:r>
          </a:p>
          <a:p>
            <a:pPr algn="ctr"/>
            <a:r>
              <a:rPr lang="ru-RU" sz="1600" dirty="0" err="1"/>
              <a:t>Найперші</a:t>
            </a:r>
            <a:r>
              <a:rPr lang="ru-RU" sz="1600" dirty="0"/>
              <a:t> </a:t>
            </a:r>
            <a:r>
              <a:rPr lang="ru-RU" sz="1600" dirty="0" err="1"/>
              <a:t>сльози</a:t>
            </a:r>
            <a:r>
              <a:rPr lang="ru-RU" sz="1600" dirty="0"/>
              <a:t>; я не знаю,</a:t>
            </a:r>
          </a:p>
          <a:p>
            <a:pPr algn="ctr"/>
            <a:r>
              <a:rPr lang="ru-RU" sz="1600" dirty="0" err="1"/>
              <a:t>Чи</a:t>
            </a:r>
            <a:r>
              <a:rPr lang="ru-RU" sz="1600" dirty="0"/>
              <a:t> </a:t>
            </a:r>
            <a:r>
              <a:rPr lang="ru-RU" sz="1600" dirty="0" err="1"/>
              <a:t>єсть</a:t>
            </a:r>
            <a:r>
              <a:rPr lang="ru-RU" sz="1600" dirty="0"/>
              <a:t> у Бога </a:t>
            </a:r>
            <a:r>
              <a:rPr lang="ru-RU" sz="1600" dirty="0" err="1"/>
              <a:t>люте</a:t>
            </a:r>
            <a:r>
              <a:rPr lang="ru-RU" sz="1600" dirty="0"/>
              <a:t> зло!</a:t>
            </a:r>
          </a:p>
          <a:p>
            <a:pPr algn="ctr"/>
            <a:r>
              <a:rPr lang="ru-RU" sz="1600" dirty="0" err="1"/>
              <a:t>Що</a:t>
            </a:r>
            <a:r>
              <a:rPr lang="ru-RU" sz="1600" dirty="0"/>
              <a:t> б у </a:t>
            </a:r>
            <a:r>
              <a:rPr lang="ru-RU" sz="1600" dirty="0" err="1"/>
              <a:t>тій</a:t>
            </a:r>
            <a:r>
              <a:rPr lang="ru-RU" sz="1600" dirty="0"/>
              <a:t> </a:t>
            </a:r>
            <a:r>
              <a:rPr lang="ru-RU" sz="1600" dirty="0" err="1"/>
              <a:t>хаті</a:t>
            </a:r>
            <a:r>
              <a:rPr lang="ru-RU" sz="1600" dirty="0"/>
              <a:t> не жило?</a:t>
            </a:r>
          </a:p>
          <a:p>
            <a:pPr algn="ctr"/>
            <a:r>
              <a:rPr lang="ru-RU" sz="1600" dirty="0"/>
              <a:t>А хату </a:t>
            </a:r>
            <a:r>
              <a:rPr lang="ru-RU" sz="1600" dirty="0" err="1"/>
              <a:t>раєм</a:t>
            </a:r>
            <a:r>
              <a:rPr lang="ru-RU" sz="1600" dirty="0"/>
              <a:t> </a:t>
            </a:r>
            <a:r>
              <a:rPr lang="ru-RU" sz="1600" dirty="0" err="1"/>
              <a:t>називають</a:t>
            </a:r>
            <a:r>
              <a:rPr lang="ru-RU" sz="1600" dirty="0"/>
              <a:t>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04" y="316173"/>
            <a:ext cx="2575951" cy="28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-4428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Панська неволя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353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221088"/>
            <a:ext cx="3528392" cy="2376264"/>
          </a:xfrm>
        </p:spPr>
        <p:txBody>
          <a:bodyPr>
            <a:normAutofit fontScale="25000" lnSpcReduction="20000"/>
          </a:bodyPr>
          <a:lstStyle/>
          <a:p>
            <a:pPr marL="0" indent="0" algn="ctr" fontAlgn="base">
              <a:buNone/>
            </a:pPr>
            <a:r>
              <a:rPr lang="uk-UA" sz="128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У </a:t>
            </a:r>
            <a:r>
              <a:rPr lang="uk-UA" sz="12800" b="1" i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1838 році </a:t>
            </a:r>
            <a:r>
              <a:rPr lang="uk-UA" sz="128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Тараса </a:t>
            </a:r>
            <a:r>
              <a:rPr lang="uk-UA" sz="12800" b="1" i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Шевченка </a:t>
            </a:r>
            <a:endParaRPr lang="uk-UA" sz="12800" b="1" i="1" dirty="0" smtClean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  <a:p>
            <a:pPr marL="0" indent="0" algn="ctr" fontAlgn="base">
              <a:buNone/>
            </a:pPr>
            <a:r>
              <a:rPr lang="uk-UA" sz="128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викупили </a:t>
            </a:r>
            <a:r>
              <a:rPr lang="uk-UA" sz="12800" b="1" i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з неволі, заплативши </a:t>
            </a:r>
            <a:r>
              <a:rPr lang="uk-UA" sz="128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пану</a:t>
            </a:r>
          </a:p>
          <a:p>
            <a:pPr marL="0" indent="0" algn="ctr" fontAlgn="base">
              <a:buNone/>
            </a:pPr>
            <a:r>
              <a:rPr lang="uk-UA" sz="128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12800" b="1" i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2500 карбованців. </a:t>
            </a:r>
            <a:endParaRPr lang="ru-RU" sz="12800" b="1" i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  <a:p>
            <a:pPr marL="0" indent="0" algn="ctr" fontAlgn="base">
              <a:buNone/>
            </a:pPr>
            <a:r>
              <a:rPr lang="uk-UA" dirty="0"/>
              <a:t> 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76" y="2969568"/>
            <a:ext cx="442798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26875"/>
            <a:ext cx="4698263" cy="387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7780" y="47667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Побиття </a:t>
            </a:r>
          </a:p>
          <a:p>
            <a:pPr algn="ctr"/>
            <a:r>
              <a:rPr lang="uk-UA" sz="3600" dirty="0" smtClean="0"/>
              <a:t>паном.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2867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Презентация-укр-8</Template>
  <TotalTime>1369</TotalTime>
  <Words>210</Words>
  <Application>Microsoft Office PowerPoint</Application>
  <PresentationFormat>Экран (4:3)</PresentationFormat>
  <Paragraphs>56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Calibri</vt:lpstr>
      <vt:lpstr>Franklin Gothic Book</vt:lpstr>
      <vt:lpstr>Georgia</vt:lpstr>
      <vt:lpstr>Monotype Corsiva</vt:lpstr>
      <vt:lpstr>Trebuchet MS</vt:lpstr>
      <vt:lpstr>Презентация-укр-5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Учні 3 класу</dc:title>
  <dc:creator>валя</dc:creator>
  <cp:lastModifiedBy>HP15DW</cp:lastModifiedBy>
  <cp:revision>110</cp:revision>
  <dcterms:created xsi:type="dcterms:W3CDTF">2015-02-16T20:42:15Z</dcterms:created>
  <dcterms:modified xsi:type="dcterms:W3CDTF">2024-03-11T17:37:06Z</dcterms:modified>
</cp:coreProperties>
</file>