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5" r:id="rId9"/>
    <p:sldId id="263" r:id="rId10"/>
    <p:sldId id="262" r:id="rId11"/>
    <p:sldId id="266" r:id="rId12"/>
    <p:sldId id="267" r:id="rId13"/>
    <p:sldId id="268" r:id="rId14"/>
    <p:sldId id="269" r:id="rId15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9" d="100"/>
          <a:sy n="69" d="100"/>
        </p:scale>
        <p:origin x="75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0F619-0B42-47F4-818F-F25ADA22BDD2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55A79E-E292-4860-B2B2-F15DA05951A7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152071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C55A79E-E292-4860-B2B2-F15DA05951A7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821514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4F030A-DB24-42D7-886D-3EF937AC8F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5F98649-87BA-4252-92AE-3DB1899D676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4BFD956-FA85-4FD1-8AEB-46C9C6716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87E-68E2-4D91-B580-F672CD44AAD9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73F5EF6-D8CE-4404-A9FC-35389FFFE7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387D24C-C0DB-40EC-86D9-4DA0814727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51AE2-8946-47B8-AA7D-1CCA35B501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470179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3967E34-DA09-4566-8837-CCE31A5128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573EEC80-D32A-414E-BC62-B4C24205CB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F50725A-D1DA-490C-BABE-A293581AB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87E-68E2-4D91-B580-F672CD44AAD9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CF17D035-C2B0-4B5A-B60F-E0278CAB2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822A2A70-133B-4A2D-B2C3-FFE84772A1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51AE2-8946-47B8-AA7D-1CCA35B501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60782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C81614E3-0B54-4022-A2E2-879AC9A2754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D30764A3-FC17-4DE0-AE2B-9E3B9248C2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3243B87D-F3FE-47A0-A3C5-76D302A3F7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87E-68E2-4D91-B580-F672CD44AAD9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C81A67D-B70D-4AD9-A3DB-215EF4E315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2DC8BEBD-1001-410C-9EBA-4FBC32287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51AE2-8946-47B8-AA7D-1CCA35B501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43101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5B542E-5338-48CF-9BD1-F5F8609EA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CBAF951C-FDF2-413B-A1FC-0E2734E2C4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592D4853-72A6-4BA3-AC48-13B9FF61F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87E-68E2-4D91-B580-F672CD44AAD9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D726349-C6CF-4CC8-B0C4-65D00773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05349A3-DC58-4965-87FA-961CF554A6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51AE2-8946-47B8-AA7D-1CCA35B501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431293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8D24D-B572-4AEC-8178-44FE3598F4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C6100C2-7B63-49C7-A4A5-A4371F022E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4A47916B-6705-4D65-867E-8F882E2BF8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87E-68E2-4D91-B580-F672CD44AAD9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942CFC68-3B83-4445-A06A-B562AE262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0357B370-A161-4A11-A843-BCD7FAA62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51AE2-8946-47B8-AA7D-1CCA35B501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5845873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099BCA-2B17-4048-B96B-2DCD0F57A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B676196-FA54-4ABF-8AE1-D52EE07F2A6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60E113BB-E961-4BE4-AFA7-36A18C424D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A5C47E7E-766F-426E-88C8-B3833815AF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87E-68E2-4D91-B580-F672CD44AAD9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0B58C41-11BB-4D4C-ADF0-5D0532EE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F4622C7C-5359-4283-ADA3-89DA99753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51AE2-8946-47B8-AA7D-1CCA35B501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239475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903302-EFD3-4D8D-BDB6-AF6A451979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5798E060-2262-4D76-A755-6B8856D512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A55C0CAD-83A3-4262-A5BD-6C39287FC1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4F52D45A-64EB-414D-967B-DE1B52BD19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1305ED68-F89E-4276-A5E1-C4FA31F8B1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C12670D2-E850-47B9-8EB5-FFC687B267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87E-68E2-4D91-B580-F672CD44AAD9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5C6FD9AA-F4E0-48D2-B3FC-FFD351565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D92ACA9E-A380-4E48-9A35-775BF10D3F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51AE2-8946-47B8-AA7D-1CCA35B501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474277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29D2F1-13DF-467B-9E31-EEE953662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93A4C370-EE45-4CF6-82EF-03023DD1E2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87E-68E2-4D91-B580-F672CD44AAD9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2F8A3E90-E138-4526-A2B2-D55DD0B88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98E5483C-E5F6-44FD-B845-8684DFF54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51AE2-8946-47B8-AA7D-1CCA35B501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959959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2D79C128-E52B-4404-84F8-BCB47FAA0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87E-68E2-4D91-B580-F672CD44AAD9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835F97CB-C913-4D1E-8019-2E5D9C105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E42B3067-3D69-4D2F-947F-DC95B86E95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51AE2-8946-47B8-AA7D-1CCA35B501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673638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C6853F-4D5B-42B4-8775-A0CF2E8E2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4DE0AD5E-93D4-4B0F-AD7A-D82FE97BC1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051A8EC-DD73-4B6B-9015-0201C17E2E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F203198-78F8-4321-A537-0C1CDA1DC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87E-68E2-4D91-B580-F672CD44AAD9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3789B089-9F44-4AA5-AE2A-FEBC73269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73AEA7B-3198-4DA7-96F1-7DCD0F06B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51AE2-8946-47B8-AA7D-1CCA35B501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6547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D449D70-D4C8-43D6-869B-16400E6DB6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3162DB5C-696B-4B1D-BA0A-F614FC148B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D471595D-FA13-494D-870B-A6E72CF7AF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A9E0776-E160-425C-AE45-A289B5176B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D5B87E-68E2-4D91-B580-F672CD44AAD9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FF55E816-CF8D-48EF-8245-110BFD3CB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25F8FBC0-B39B-4700-82EA-DACDC9E4E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51AE2-8946-47B8-AA7D-1CCA35B501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205098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8554B949-4743-4D38-8CD8-0578B2F93F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06A7C18F-145E-41D1-8D51-503B94F082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55A2C23-0F42-4090-A8E1-0743FEC002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D5B87E-68E2-4D91-B580-F672CD44AAD9}" type="datetimeFigureOut">
              <a:rPr lang="uk-UA" smtClean="0"/>
              <a:t>19.01.2024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A42CD7DC-D4EF-4F1D-8282-42CCAAC7F9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4A4D701D-8CFA-4788-80CC-E71D154124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751AE2-8946-47B8-AA7D-1CCA35B5016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23219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g"/><Relationship Id="rId3" Type="http://schemas.openxmlformats.org/officeDocument/2006/relationships/image" Target="../media/image30.jpg"/><Relationship Id="rId7" Type="http://schemas.openxmlformats.org/officeDocument/2006/relationships/image" Target="../media/image34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41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eg"/><Relationship Id="rId7" Type="http://schemas.openxmlformats.org/officeDocument/2006/relationships/image" Target="../media/image11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image" Target="../media/image2.jpg"/><Relationship Id="rId7" Type="http://schemas.openxmlformats.org/officeDocument/2006/relationships/image" Target="../media/image25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1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uk.wikipedia.org/wiki/%D0%94%D0%BD%D1%96%D1%81%D1%82%D0%B5%D1%80_(%D0%B3%D0%BE%D1%82%D0%B5%D0%BB%D1%8C,_%D0%86%D0%B2%D0%B0%D0%BD%D0%BE-%D0%A4%D1%80%D0%B0%D0%BD%D0%BA%D1%96%D0%B2%D1%81%D1%8C%D0%BA)" TargetMode="External"/><Relationship Id="rId13" Type="http://schemas.openxmlformats.org/officeDocument/2006/relationships/hyperlink" Target="https://uk.wikipedia.org/wiki/%D0%A5%D0%B0%D1%80%D0%BA%D1%96%D0%B2" TargetMode="External"/><Relationship Id="rId3" Type="http://schemas.openxmlformats.org/officeDocument/2006/relationships/hyperlink" Target="https://uk.wikipedia.org/wiki/1990" TargetMode="External"/><Relationship Id="rId7" Type="http://schemas.openxmlformats.org/officeDocument/2006/relationships/hyperlink" Target="https://uk.wikipedia.org/wiki/%D0%86%D0%B2%D0%B0%D0%BD%D0%BE-%D0%A4%D1%80%D0%B0%D0%BD%D0%BA%D1%96%D0%B2%D1%81%D1%8C%D0%BA" TargetMode="External"/><Relationship Id="rId12" Type="http://schemas.openxmlformats.org/officeDocument/2006/relationships/hyperlink" Target="https://uk.wikipedia.org/wiki/%D0%94%D0%B5%D0%BD%D1%8C_%D0%A1%D0%BE%D0%B1%D0%BE%D1%80%D0%BD%D0%BE%D1%81%D1%82%D1%96_%D0%A3%D0%BA%D1%80%D0%B0%D1%97%D0%BD%D0%B8#cite_note-11" TargetMode="External"/><Relationship Id="rId2" Type="http://schemas.openxmlformats.org/officeDocument/2006/relationships/hyperlink" Target="https://uk.wikipedia.org/wiki/21_%D1%81%D1%96%D1%87%D0%BD%D1%8F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uk.wikipedia.org/wiki/%D0%9B%D1%8C%D0%B2%D1%96%D0%B2" TargetMode="External"/><Relationship Id="rId11" Type="http://schemas.openxmlformats.org/officeDocument/2006/relationships/hyperlink" Target="https://uk.wikipedia.org/wiki/%D0%A1%D0%BE%D1%84%D1%96%D0%B9%D1%81%D1%8C%D0%BA%D0%B0_%D0%BF%D0%BB%D0%BE%D1%89%D0%B0" TargetMode="External"/><Relationship Id="rId5" Type="http://schemas.openxmlformats.org/officeDocument/2006/relationships/hyperlink" Target="https://uk.wikipedia.org/wiki/%D0%9A%D0%B8%D1%97%D0%B2" TargetMode="External"/><Relationship Id="rId10" Type="http://schemas.openxmlformats.org/officeDocument/2006/relationships/hyperlink" Target="https://uk.wikipedia.org/wiki/%D0%96%D0%B8%D1%82%D0%BE%D0%BC%D0%B8%D1%80" TargetMode="External"/><Relationship Id="rId4" Type="http://schemas.openxmlformats.org/officeDocument/2006/relationships/hyperlink" Target="https://uk.wikipedia.org/wiki/%D0%96%D0%B8%D0%B2%D0%B8%D0%B9_%D0%BB%D0%B0%D0%BD%D1%86%D1%8E%D0%B3" TargetMode="External"/><Relationship Id="rId9" Type="http://schemas.openxmlformats.org/officeDocument/2006/relationships/hyperlink" Target="https://uk.wikipedia.org/wiki/%D0%A0%D1%96%D0%B2%D0%BD%D0%B5" TargetMode="External"/><Relationship Id="rId14" Type="http://schemas.openxmlformats.org/officeDocument/2006/relationships/hyperlink" Target="https://uk.wikipedia.org/wiki/%D0%94%D0%B5%D0%BD%D1%8C_%D0%A1%D0%BE%D0%B1%D0%BE%D1%80%D0%BD%D0%BE%D1%81%D1%82%D1%96_%D0%A3%D0%BA%D1%80%D0%B0%D1%97%D0%BD%D0%B8#cite_note-12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35F90C-087E-43C7-9DE5-D4402EBA818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85837" y="230189"/>
            <a:ext cx="10529887" cy="684211"/>
          </a:xfrm>
          <a:solidFill>
            <a:srgbClr val="FFFF00"/>
          </a:solidFill>
          <a:ln>
            <a:solidFill>
              <a:srgbClr val="0070C0"/>
            </a:solidFill>
          </a:ln>
        </p:spPr>
        <p:txBody>
          <a:bodyPr>
            <a:normAutofit fontScale="90000"/>
          </a:bodyPr>
          <a:lstStyle/>
          <a:p>
            <a:r>
              <a:rPr lang="uk-UA" sz="2800" dirty="0">
                <a:solidFill>
                  <a:srgbClr val="0070C0"/>
                </a:solidFill>
              </a:rPr>
              <a:t>« Соборна. Вільна. Неподільна. Моя Україна!»</a:t>
            </a:r>
            <a:br>
              <a:rPr lang="uk-UA" sz="2800" dirty="0">
                <a:solidFill>
                  <a:srgbClr val="0070C0"/>
                </a:solidFill>
              </a:rPr>
            </a:br>
            <a:r>
              <a:rPr lang="uk-UA" sz="1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Єдиний урок для учнів 10-Б класу.</a:t>
            </a:r>
            <a:endParaRPr lang="uk-UA" sz="1800" dirty="0">
              <a:solidFill>
                <a:srgbClr val="0070C0"/>
              </a:solidFill>
            </a:endParaRP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2F83D14-D159-4A8F-99A7-1A6BD1237D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8613" y="3259137"/>
            <a:ext cx="3557585" cy="3368674"/>
          </a:xfrm>
          <a:ln>
            <a:solidFill>
              <a:srgbClr val="00B0F0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txBody>
          <a:bodyPr>
            <a:normAutofit fontScale="92500" lnSpcReduction="10000"/>
          </a:bodyPr>
          <a:lstStyle/>
          <a:p>
            <a:r>
              <a:rPr lang="uk-UA" dirty="0">
                <a:solidFill>
                  <a:srgbClr val="002060"/>
                </a:solidFill>
                <a:highlight>
                  <a:srgbClr val="00FFFF"/>
                </a:highlight>
              </a:rPr>
              <a:t>22 січня 1919 року в Києві на Софійському майдані сталася подія величезного історичного значення – урочисте проголошення Акту Злуки: в єдину українську соборну державу об’єдналися Українська Народна Республіка і </a:t>
            </a:r>
            <a:r>
              <a:rPr lang="uk-UA" dirty="0" err="1">
                <a:solidFill>
                  <a:srgbClr val="002060"/>
                </a:solidFill>
                <a:highlight>
                  <a:srgbClr val="00FFFF"/>
                </a:highlight>
              </a:rPr>
              <a:t>Західно</a:t>
            </a:r>
            <a:r>
              <a:rPr lang="uk-UA" dirty="0">
                <a:solidFill>
                  <a:srgbClr val="002060"/>
                </a:solidFill>
                <a:highlight>
                  <a:srgbClr val="00FFFF"/>
                </a:highlight>
              </a:rPr>
              <a:t>-Українська Народна Республіка.</a:t>
            </a:r>
          </a:p>
          <a:p>
            <a:endParaRPr lang="uk-UA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E35B12C-559C-4B90-BC04-FF61E0F3D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13" y="1113131"/>
            <a:ext cx="3557587" cy="211283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5FA1F10-3008-4C01-9672-33D38ACD32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357" y="3428999"/>
            <a:ext cx="4255293" cy="30575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E5010FF-331B-4A04-805C-74ECDE2C41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19" y="1124410"/>
            <a:ext cx="3236118" cy="279299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648B52D-8C7B-416C-AAD4-5724CB94EC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2358" y="1113130"/>
            <a:ext cx="4255292" cy="214600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2D8DD3D-13C5-4676-89AA-1BBFCA4BBF3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1663" y="3469147"/>
            <a:ext cx="3740694" cy="3187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87127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3CFA26A-D8AA-4782-A91D-ED3DAECBE0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0833C64E-A5A0-4CFE-B366-9E440AA458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57174"/>
            <a:ext cx="10063163" cy="2414589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975B056-D9BE-4980-94BA-C4CC1E136C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6" y="2528888"/>
            <a:ext cx="3676400" cy="19674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4330994-036B-4AF3-BCB6-0853314C76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9560" y="4662486"/>
            <a:ext cx="3720014" cy="193725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10A1B45-62EB-4438-AF23-290D19E8E14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26" y="4496384"/>
            <a:ext cx="3609473" cy="210335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53B1555-B9DF-4F7D-BD5A-DAB3CDD351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6032" y="2544931"/>
            <a:ext cx="4282734" cy="2034503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53E6279E-60EF-4D43-8E92-53501E600EC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970" y="2528888"/>
            <a:ext cx="3676400" cy="2195515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B1D1CED-C789-48F8-A7DA-E01D40ED1C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803" y="4535654"/>
            <a:ext cx="4480757" cy="2034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06569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5E047F-FFF7-4682-8CA6-B6C52A918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5775" y="365125"/>
            <a:ext cx="11172825" cy="1549399"/>
          </a:xfrm>
          <a:solidFill>
            <a:srgbClr val="00B0F0"/>
          </a:solidFill>
          <a:ln>
            <a:solidFill>
              <a:srgbClr val="FFC000"/>
            </a:solidFill>
            <a:prstDash val="sysDot"/>
          </a:ln>
        </p:spPr>
        <p:txBody>
          <a:bodyPr>
            <a:normAutofit/>
          </a:bodyPr>
          <a:lstStyle/>
          <a:p>
            <a:pPr algn="ctr"/>
            <a:r>
              <a:rPr lang="uk-UA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Наші малюнки до Дня Соборності України!- «</a:t>
            </a:r>
            <a:r>
              <a:rPr lang="uk-UA" sz="2800" b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Очіма</a:t>
            </a:r>
            <a:r>
              <a:rPr lang="uk-UA" sz="28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</a:rPr>
              <a:t> дітей!»</a:t>
            </a: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69B36AAF-FBFA-4BF3-95AE-8F9FFEB651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4229101"/>
            <a:ext cx="3263063" cy="2263774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06B9669-A41B-4BC7-BD95-23CE7493A2A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275" y="1914523"/>
            <a:ext cx="3263064" cy="231457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DC911A0-6EED-48F7-BAA3-827CBBD0D2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144" y="1914525"/>
            <a:ext cx="3745581" cy="26266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80836FE-B494-4E5F-B5A5-7C7C5C5D5B1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144" y="4541169"/>
            <a:ext cx="3756236" cy="195170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45EAF35-23D8-41C0-B23A-0BB6AA11B78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685" y="4323432"/>
            <a:ext cx="3756235" cy="2169443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17F0FCC-E93B-4F9C-8E78-A0BB4E16E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9339" y="1914524"/>
            <a:ext cx="3718762" cy="2408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31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60158-A181-4DED-99C4-02CE6F4A96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053" y="0"/>
            <a:ext cx="11389893" cy="2241047"/>
          </a:xfrm>
          <a:blipFill>
            <a:blip r:embed="rId2"/>
            <a:tile tx="0" ty="0" sx="100000" sy="100000" flip="none" algn="tl"/>
          </a:blipFill>
          <a:ln>
            <a:solidFill>
              <a:srgbClr val="FFC000"/>
            </a:solidFill>
          </a:ln>
          <a:effectLst>
            <a:outerShdw blurRad="76200" dir="13500000" sy="23000" kx="1200000" algn="br" rotWithShape="0">
              <a:prstClr val="black">
                <a:alpha val="20000"/>
              </a:prstClr>
            </a:outerShdw>
          </a:effectLst>
        </p:spPr>
        <p:txBody>
          <a:bodyPr>
            <a:normAutofit fontScale="90000"/>
          </a:bodyPr>
          <a:lstStyle/>
          <a:p>
            <a:r>
              <a:rPr lang="uk-UA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Сьогодні українці – єдині , як ніколи. Я щиро вірю в краще. Вірю, що територіальна цілісність України навіки залишатиметься непорушною. Ми маємо пам’ятати, що лише в єдності дій та соборності душ можемо досягти величної мети – побудови економічно й духовно багатої, вільної і незалежної України, якою пишатимуться наші наступні покоління! “</a:t>
            </a:r>
            <a:br>
              <a:rPr lang="uk-UA" sz="27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27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0046C006-2265-455D-80DE-D2A61FBCFA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054" y="1825625"/>
            <a:ext cx="8382000" cy="4846638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C0CCBAC-88EE-48DF-8CC2-C72FC2C5B7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42" t="8751" r="13750" b="11561"/>
          <a:stretch/>
        </p:blipFill>
        <p:spPr>
          <a:xfrm>
            <a:off x="8783053" y="1825625"/>
            <a:ext cx="3007894" cy="260199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53FDA27-0C72-471B-BF43-8158D3B1518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2" b="13872"/>
          <a:stretch/>
        </p:blipFill>
        <p:spPr>
          <a:xfrm>
            <a:off x="8783053" y="4427621"/>
            <a:ext cx="3200400" cy="2241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878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2AD85-C917-48BF-8B8A-F992CF6A3D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0CC6133-592A-4EF2-9016-B941EC1C33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788" y="214313"/>
            <a:ext cx="11944350" cy="5100638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scene3d>
            <a:camera prst="perspectiveContrastingRightFacing"/>
            <a:lightRig rig="threePt" dir="t"/>
          </a:scene3d>
        </p:spPr>
        <p:txBody>
          <a:bodyPr>
            <a:normAutofit lnSpcReduction="10000"/>
          </a:bodyPr>
          <a:lstStyle/>
          <a:p>
            <a:r>
              <a:rPr lang="uk-UA" dirty="0">
                <a:solidFill>
                  <a:srgbClr val="0070C0"/>
                </a:solidFill>
              </a:rPr>
              <a:t>Україна... Її майбутнє в руках молоді. Від нас залежить, якою буде наша держава! А держава, як і родина, має бути дружною, сильною, здоровою,  щасливою.</a:t>
            </a:r>
          </a:p>
          <a:p>
            <a:r>
              <a:rPr lang="uk-UA" b="1" dirty="0"/>
              <a:t> </a:t>
            </a:r>
            <a:endParaRPr lang="uk-UA" dirty="0"/>
          </a:p>
          <a:p>
            <a:r>
              <a:rPr lang="uk-UA" b="1" dirty="0"/>
              <a:t>Учитель: </a:t>
            </a:r>
            <a:r>
              <a:rPr lang="uk-UA" dirty="0"/>
              <a:t>Якось батько зібрав синів і сказав: «Сини мої! Живіть у мирі й злагоді, і тоді жоден ворог вам не страшний, ніхто не зможе вас здолати». Сини стали заперечувати. Кожен вважав, що зуміє побороти ворога самотужки.</a:t>
            </a:r>
          </a:p>
          <a:p>
            <a:r>
              <a:rPr lang="uk-UA" dirty="0"/>
              <a:t>«Невже ви думаєте, що здолаєте ворога, коли кожен із вас, як та гілка, яку вітер хилить у різні боки, а як сильніше дмухне – то й зламає? – мовив батько. - Ось спробуйте зламати цей пучок гілля. Що, не можете? Тож запам’ятайте: нікому ще не вдалося перемогти людей, які тримаються одне за одного, як ці гілки».</a:t>
            </a:r>
          </a:p>
          <a:p>
            <a:endParaRPr lang="uk-UA" dirty="0"/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72B2E350-7467-483D-A5B2-54C0975219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88" t="23120" r="17184" b="12287"/>
          <a:stretch/>
        </p:blipFill>
        <p:spPr>
          <a:xfrm>
            <a:off x="9888831" y="214313"/>
            <a:ext cx="2053138" cy="3057524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6FDFF91A-F728-4FE6-B179-BD983A1FD0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2" t="8401" r="20553" b="12262"/>
          <a:stretch/>
        </p:blipFill>
        <p:spPr>
          <a:xfrm>
            <a:off x="6096000" y="4913271"/>
            <a:ext cx="2855495" cy="2213811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EDF77BD9-E2F0-4130-921A-D151E938A34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8" t="10814" r="13750" b="13107"/>
          <a:stretch/>
        </p:blipFill>
        <p:spPr>
          <a:xfrm>
            <a:off x="9115426" y="3586163"/>
            <a:ext cx="2855495" cy="3271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13337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7BA04C-AA96-4EB7-A1B2-C58B68478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8FC78769-CEB4-4609-A591-72EF559CB8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1463" y="1825625"/>
            <a:ext cx="11082337" cy="4903788"/>
          </a:xfrm>
          <a:blipFill>
            <a:blip r:embed="rId2"/>
            <a:tile tx="0" ty="0" sx="100000" sy="100000" flip="none" algn="tl"/>
          </a:blipFill>
          <a:ln>
            <a:noFill/>
          </a:ln>
          <a:effectLst>
            <a:glow rad="139700">
              <a:schemeClr val="accent1">
                <a:satMod val="175000"/>
                <a:alpha val="40000"/>
              </a:schemeClr>
            </a:glow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 fontScale="32500" lnSpcReduction="20000"/>
          </a:bodyPr>
          <a:lstStyle/>
          <a:p>
            <a:r>
              <a:rPr lang="uk-UA" sz="4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Учитель:</a:t>
            </a:r>
            <a:endParaRPr lang="uk-UA" sz="49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4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Молюсь за тебе, Україно,</a:t>
            </a:r>
          </a:p>
          <a:p>
            <a:r>
              <a:rPr lang="uk-UA" sz="4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Молюсь за тебе кожен час,</a:t>
            </a:r>
          </a:p>
          <a:p>
            <a:r>
              <a:rPr lang="uk-UA" sz="4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 ти у нас одна-єдина, -</a:t>
            </a:r>
          </a:p>
          <a:p>
            <a:r>
              <a:rPr lang="uk-UA" sz="4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Писав в своїх віршах Тарас.</a:t>
            </a:r>
          </a:p>
          <a:p>
            <a:r>
              <a:rPr lang="uk-UA" sz="4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Молюсь,- казав він, щоб у тебе</a:t>
            </a:r>
          </a:p>
          <a:p>
            <a:r>
              <a:rPr lang="uk-UA" sz="4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було між людьми війни,</a:t>
            </a:r>
          </a:p>
          <a:p>
            <a:r>
              <a:rPr lang="uk-UA" sz="4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 завжди було чисте небо</a:t>
            </a:r>
          </a:p>
          <a:p>
            <a:r>
              <a:rPr lang="uk-UA" sz="4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нашій стомленій землі.</a:t>
            </a:r>
          </a:p>
          <a:p>
            <a:r>
              <a:rPr lang="uk-UA" sz="4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 завше у садку смерека</a:t>
            </a:r>
          </a:p>
          <a:p>
            <a:r>
              <a:rPr lang="uk-UA" sz="4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Весняним квітом під вікном цвіла</a:t>
            </a:r>
          </a:p>
          <a:p>
            <a:r>
              <a:rPr lang="uk-UA" sz="4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 прилітали з вирію </a:t>
            </a:r>
            <a:r>
              <a:rPr lang="uk-UA" sz="49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лелеки</a:t>
            </a:r>
            <a:r>
              <a:rPr lang="uk-UA" sz="4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</a:p>
          <a:p>
            <a:r>
              <a:rPr lang="uk-UA" sz="4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Щоб гомін хвиль послухати Дніпра!</a:t>
            </a:r>
          </a:p>
          <a:p>
            <a:r>
              <a:rPr lang="uk-UA" sz="4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49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Учител</a:t>
            </a:r>
            <a:r>
              <a:rPr lang="uk-UA" sz="49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:.</a:t>
            </a:r>
            <a:r>
              <a:rPr lang="uk-UA" sz="49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Наш урок підійшов  до кінця. Сердечно бажаю вам міцного здоров’я, щастя, добра, миру, злагоди і глибокої віри у гідне майбутнє України! І головне ВСІМ НАМ В УКРАЇНІ ПЕРЕМОГИ!!! </a:t>
            </a:r>
          </a:p>
          <a:p>
            <a:r>
              <a:rPr lang="uk-UA" sz="4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                          </a:t>
            </a:r>
            <a:r>
              <a:rPr lang="uk-UA" sz="4300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Підготувала класний керівник 10-Б класу Алла Бєлова. 19.01.2024р.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7ED4038-F585-42B9-AE32-AED8F512FC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625" y="1825623"/>
            <a:ext cx="2386013" cy="37036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07B543-2A5B-48E3-8771-342D5B9458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064" y="300039"/>
            <a:ext cx="10853736" cy="139065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D3CCEFB-A61D-47B9-9CEF-388CCD7CBB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825624"/>
            <a:ext cx="2195512" cy="370363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3960EC43-3556-4FDA-BF9F-D9B21A922DB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01" b="11208"/>
          <a:stretch/>
        </p:blipFill>
        <p:spPr>
          <a:xfrm>
            <a:off x="8291512" y="1755774"/>
            <a:ext cx="2947739" cy="3773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106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11A051E-0A42-4C5D-9913-87F5AB305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9" name="Місце для вмісту 8">
            <a:extLst>
              <a:ext uri="{FF2B5EF4-FFF2-40B4-BE49-F238E27FC236}">
                <a16:creationId xmlns:a16="http://schemas.microsoft.com/office/drawing/2014/main" id="{3BB40C4F-1F6D-42B4-B4DD-0D885262DA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4301"/>
            <a:ext cx="10515600" cy="1985962"/>
          </a:xfrm>
        </p:spPr>
      </p:pic>
      <p:sp>
        <p:nvSpPr>
          <p:cNvPr id="3" name="Прямокутник 2">
            <a:extLst>
              <a:ext uri="{FF2B5EF4-FFF2-40B4-BE49-F238E27FC236}">
                <a16:creationId xmlns:a16="http://schemas.microsoft.com/office/drawing/2014/main" id="{9D0E08A4-29EC-49B5-9F05-FA3F19829D8E}"/>
              </a:ext>
            </a:extLst>
          </p:cNvPr>
          <p:cNvSpPr/>
          <p:nvPr/>
        </p:nvSpPr>
        <p:spPr>
          <a:xfrm>
            <a:off x="3333750" y="2100263"/>
            <a:ext cx="6096000" cy="347787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solidFill>
              <a:srgbClr val="0070C0"/>
            </a:solidFill>
          </a:ln>
        </p:spPr>
        <p:txBody>
          <a:bodyPr>
            <a:spAutoFit/>
          </a:bodyPr>
          <a:lstStyle/>
          <a:p>
            <a:r>
              <a:rPr lang="uk-UA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Мета:</a:t>
            </a:r>
            <a:r>
              <a:rPr lang="uk-UA" sz="2800" dirty="0">
                <a:solidFill>
                  <a:srgbClr val="20212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Познайомити учнів з історією Дня соборності України; прищеплювати повагу до минулого Батьківщини; розвивати мислення; виховувати національну свідомість та почуття гідності бути громадянином України, любов до рідного краю, його історичного минулого і сучасності.</a:t>
            </a:r>
            <a:r>
              <a:rPr lang="ru-RU" dirty="0"/>
              <a:t> </a:t>
            </a:r>
            <a:r>
              <a:rPr lang="ru-RU" sz="2400" dirty="0" err="1">
                <a:solidFill>
                  <a:srgbClr val="FFFF00"/>
                </a:solidFill>
              </a:rPr>
              <a:t>виховувати</a:t>
            </a:r>
            <a:r>
              <a:rPr lang="ru-RU" sz="2400" dirty="0">
                <a:solidFill>
                  <a:srgbClr val="FFFF00"/>
                </a:solidFill>
              </a:rPr>
              <a:t> </a:t>
            </a:r>
            <a:r>
              <a:rPr lang="ru-RU" sz="2400" dirty="0" err="1">
                <a:solidFill>
                  <a:srgbClr val="FFFF00"/>
                </a:solidFill>
              </a:rPr>
              <a:t>патріотичний</a:t>
            </a:r>
            <a:r>
              <a:rPr lang="ru-RU" sz="2400" dirty="0">
                <a:solidFill>
                  <a:srgbClr val="FFFF00"/>
                </a:solidFill>
              </a:rPr>
              <a:t> дух в </a:t>
            </a:r>
            <a:r>
              <a:rPr lang="ru-RU" sz="2400" dirty="0" err="1">
                <a:solidFill>
                  <a:srgbClr val="FFFF00"/>
                </a:solidFill>
              </a:rPr>
              <a:t>учнів</a:t>
            </a:r>
            <a:r>
              <a:rPr lang="ru-RU" sz="2400" dirty="0">
                <a:solidFill>
                  <a:srgbClr val="FFFF00"/>
                </a:solidFill>
              </a:rPr>
              <a:t>, </a:t>
            </a:r>
            <a:r>
              <a:rPr lang="ru-RU" sz="2400" dirty="0" err="1">
                <a:solidFill>
                  <a:srgbClr val="FFFF00"/>
                </a:solidFill>
              </a:rPr>
              <a:t>повагу</a:t>
            </a:r>
            <a:r>
              <a:rPr lang="ru-RU" sz="2400" dirty="0">
                <a:solidFill>
                  <a:srgbClr val="FFFF00"/>
                </a:solidFill>
              </a:rPr>
              <a:t> та </a:t>
            </a:r>
            <a:r>
              <a:rPr lang="ru-RU" sz="2400" dirty="0" err="1">
                <a:solidFill>
                  <a:srgbClr val="FFFF00"/>
                </a:solidFill>
              </a:rPr>
              <a:t>любов</a:t>
            </a:r>
            <a:r>
              <a:rPr lang="ru-RU" sz="2400" dirty="0">
                <a:solidFill>
                  <a:srgbClr val="FFFF00"/>
                </a:solidFill>
              </a:rPr>
              <a:t> до </a:t>
            </a:r>
            <a:r>
              <a:rPr lang="ru-RU" sz="2400" dirty="0" err="1">
                <a:solidFill>
                  <a:srgbClr val="FFFF00"/>
                </a:solidFill>
              </a:rPr>
              <a:t>Батьківщини</a:t>
            </a:r>
            <a:r>
              <a:rPr lang="ru-RU" sz="2400" dirty="0">
                <a:solidFill>
                  <a:srgbClr val="FFFF00"/>
                </a:solidFill>
              </a:rPr>
              <a:t>;</a:t>
            </a:r>
            <a:endParaRPr lang="uk-UA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071765D-368E-4757-A0C8-3601B627FD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6" y="1690689"/>
            <a:ext cx="3024188" cy="244214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BBC36F-366F-4A45-BB11-634011F8EF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7324" y="1690688"/>
            <a:ext cx="2800349" cy="22367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5374963-D5DB-4FE7-8E25-5451110EC19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26" y="4132837"/>
            <a:ext cx="3019424" cy="236003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BE2197-8659-4358-BCAD-B5954F7A525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286"/>
          <a:stretch/>
        </p:blipFill>
        <p:spPr>
          <a:xfrm>
            <a:off x="3333750" y="5578138"/>
            <a:ext cx="5662609" cy="9147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66708D2-4FA0-4E2F-81B5-B1D60F8A3A8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3488" y="3676650"/>
            <a:ext cx="3162295" cy="281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73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7D19AA-0593-4969-9E9C-10875505A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942EE7E7-3250-4718-B1F7-B86257F7CF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9" b="67907"/>
          <a:stretch/>
        </p:blipFill>
        <p:spPr>
          <a:xfrm>
            <a:off x="838201" y="365126"/>
            <a:ext cx="10515600" cy="1325562"/>
          </a:xfr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F408DA62-2EBD-430F-A2A1-92145F761660}"/>
              </a:ext>
            </a:extLst>
          </p:cNvPr>
          <p:cNvSpPr/>
          <p:nvPr/>
        </p:nvSpPr>
        <p:spPr>
          <a:xfrm>
            <a:off x="852486" y="1690689"/>
            <a:ext cx="10501314" cy="5039841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txBody>
          <a:bodyPr wrap="square">
            <a:spAutoFit/>
          </a:bodyPr>
          <a:lstStyle/>
          <a:p>
            <a:pPr fontAlgn="base">
              <a:spcAft>
                <a:spcPts val="2250"/>
              </a:spcAft>
            </a:pP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22 січня 1919 року в Києві на Софійському майдані сталася подія величезного історичного значення – урочисте проголошення Акту Злуки: в єдину українську соборну державу об’єдналися Українська Народна Республіка і </a:t>
            </a:r>
            <a:r>
              <a:rPr lang="uk-UA" sz="2400" dirty="0" err="1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Західно</a:t>
            </a: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-Українська Народна Республіка.</a:t>
            </a:r>
          </a:p>
          <a:p>
            <a:pPr fontAlgn="base">
              <a:spcAft>
                <a:spcPts val="2250"/>
              </a:spcAft>
            </a:pP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Побудова незалежної Української держави була багатовіковою мрією нашого народу: жити вільно, однією сім’єю на своїй рідній землі, за своїми традиціями та звичаями, в єдиній державі, не розділеній ніякими кордонами і не розірваній ворогуючими державами.</a:t>
            </a:r>
          </a:p>
          <a:p>
            <a:pPr fontAlgn="base">
              <a:spcAft>
                <a:spcPts val="2250"/>
              </a:spcAft>
            </a:pP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Вистраждана, катована, зруйнована, виплакана, але ніким не скорена країна.</a:t>
            </a:r>
          </a:p>
          <a:p>
            <a:pPr fontAlgn="base">
              <a:spcAft>
                <a:spcPts val="2250"/>
              </a:spcAft>
            </a:pPr>
            <a:r>
              <a:rPr lang="uk-UA" sz="2400" dirty="0">
                <a:solidFill>
                  <a:srgbClr val="00206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Війнами і голодом катували Україну, проте не скорили… Ми, прийдешнє покоління, повинні пам’ятати скорботні сторінки історії своєї держави.</a:t>
            </a:r>
            <a:endParaRPr lang="uk-UA" sz="24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743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9A7687-6D59-4490-A829-670D29E11F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041"/>
            <a:ext cx="10515600" cy="2019072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pPr fontAlgn="base"/>
            <a:r>
              <a:rPr lang="en-US" sz="2800" dirty="0"/>
              <a:t>                          </a:t>
            </a:r>
            <a:r>
              <a:rPr lang="uk-UA" sz="2800" dirty="0">
                <a:solidFill>
                  <a:srgbClr val="002060"/>
                </a:solidFill>
              </a:rPr>
              <a:t>Моя Україна – соборна, нероздільна!</a:t>
            </a:r>
            <a:br>
              <a:rPr lang="uk-UA" sz="2800" dirty="0">
                <a:solidFill>
                  <a:srgbClr val="002060"/>
                </a:solidFill>
              </a:rPr>
            </a:br>
            <a:r>
              <a:rPr lang="en-US" sz="2800" dirty="0">
                <a:solidFill>
                  <a:srgbClr val="002060"/>
                </a:solidFill>
              </a:rPr>
              <a:t>                          </a:t>
            </a:r>
            <a:r>
              <a:rPr lang="uk-UA" sz="2800" dirty="0">
                <a:solidFill>
                  <a:srgbClr val="002060"/>
                </a:solidFill>
              </a:rPr>
              <a:t>Моя Україна – це я, це всі ми!</a:t>
            </a:r>
            <a:br>
              <a:rPr lang="uk-UA" sz="2800" dirty="0">
                <a:solidFill>
                  <a:srgbClr val="002060"/>
                </a:solidFill>
              </a:rPr>
            </a:br>
            <a:r>
              <a:rPr lang="en-US" sz="2800" dirty="0">
                <a:solidFill>
                  <a:srgbClr val="002060"/>
                </a:solidFill>
              </a:rPr>
              <a:t>                          </a:t>
            </a:r>
            <a:r>
              <a:rPr lang="uk-UA" sz="2800" dirty="0">
                <a:solidFill>
                  <a:srgbClr val="002060"/>
                </a:solidFill>
              </a:rPr>
              <a:t>І перед нами задача є спільна:</a:t>
            </a:r>
            <a:br>
              <a:rPr lang="uk-UA" sz="2800" dirty="0">
                <a:solidFill>
                  <a:srgbClr val="002060"/>
                </a:solidFill>
              </a:rPr>
            </a:br>
            <a:r>
              <a:rPr lang="en-US" sz="2800" dirty="0">
                <a:solidFill>
                  <a:srgbClr val="002060"/>
                </a:solidFill>
              </a:rPr>
              <a:t>                          </a:t>
            </a:r>
            <a:r>
              <a:rPr lang="uk-UA" sz="2800" dirty="0">
                <a:solidFill>
                  <a:srgbClr val="002060"/>
                </a:solidFill>
              </a:rPr>
              <a:t>Нащадкам надбання ці всі зберегти.</a:t>
            </a:r>
            <a:br>
              <a:rPr lang="uk-UA" sz="2800" dirty="0">
                <a:solidFill>
                  <a:srgbClr val="002060"/>
                </a:solidFill>
              </a:rPr>
            </a:br>
            <a:r>
              <a:rPr lang="en-US" sz="2800" dirty="0"/>
              <a:t>   </a:t>
            </a:r>
            <a:endParaRPr lang="uk-UA" sz="2800" dirty="0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F6CA9085-7E8A-47D8-A407-3D158F54CB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73" y="1825625"/>
            <a:ext cx="3096128" cy="2938880"/>
          </a:xfr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525A52-FBBE-467B-A462-91E70384D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3833" y="1825625"/>
            <a:ext cx="2243893" cy="23596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0B3288A-EAFE-454B-B795-3593F0A3C8D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02" y="4578183"/>
            <a:ext cx="3431006" cy="227814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8A3DB8FD-7072-4EDA-A13D-47EF274F0B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5279" y="4330576"/>
            <a:ext cx="3431006" cy="252575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CD2CEBC-582E-4801-A3BF-0DDE6103F55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4" t="9210" r="13659" b="12118"/>
          <a:stretch/>
        </p:blipFill>
        <p:spPr>
          <a:xfrm>
            <a:off x="3227472" y="1825625"/>
            <a:ext cx="2868528" cy="3364053"/>
          </a:xfrm>
          <a:prstGeom prst="rect">
            <a:avLst/>
          </a:prstGeom>
        </p:spPr>
      </p:pic>
      <p:sp>
        <p:nvSpPr>
          <p:cNvPr id="18" name="Стрілка: вправо 17">
            <a:extLst>
              <a:ext uri="{FF2B5EF4-FFF2-40B4-BE49-F238E27FC236}">
                <a16:creationId xmlns:a16="http://schemas.microsoft.com/office/drawing/2014/main" id="{A5CB9036-91B8-407C-AD4D-AC4F79342613}"/>
              </a:ext>
            </a:extLst>
          </p:cNvPr>
          <p:cNvSpPr/>
          <p:nvPr/>
        </p:nvSpPr>
        <p:spPr>
          <a:xfrm>
            <a:off x="2013790" y="3139405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12E2B67-6605-40A9-9853-4B3A0BE95F1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3356" y="4235531"/>
            <a:ext cx="5094369" cy="2620795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EFFDBBD-D145-47C1-87D3-03484782068E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42" t="15422"/>
          <a:stretch/>
        </p:blipFill>
        <p:spPr>
          <a:xfrm>
            <a:off x="5895474" y="1690689"/>
            <a:ext cx="4282736" cy="2620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4241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756D97-B0A9-4254-A80C-45C9B4D29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9101" y="414338"/>
            <a:ext cx="11353798" cy="1814512"/>
          </a:xfrm>
          <a:blipFill>
            <a:blip r:embed="rId2"/>
            <a:tile tx="0" ty="0" sx="100000" sy="100000" flip="none" algn="tl"/>
          </a:blipFill>
        </p:spPr>
        <p:txBody>
          <a:bodyPr>
            <a:noAutofit/>
          </a:bodyPr>
          <a:lstStyle/>
          <a:p>
            <a:r>
              <a:rPr lang="uk-UA" sz="2400" b="1" dirty="0">
                <a:solidFill>
                  <a:srgbClr val="0070C0"/>
                </a:solidFill>
                <a:highlight>
                  <a:srgbClr val="FFFF00"/>
                </a:highlight>
              </a:rPr>
              <a:t>22 січня у день проголошення </a:t>
            </a:r>
            <a:r>
              <a:rPr lang="uk-UA" sz="2400" b="1" dirty="0" err="1">
                <a:solidFill>
                  <a:srgbClr val="0070C0"/>
                </a:solidFill>
                <a:highlight>
                  <a:srgbClr val="FFFF00"/>
                </a:highlight>
              </a:rPr>
              <a:t>Акта</a:t>
            </a:r>
            <a:r>
              <a:rPr lang="uk-UA" sz="2400" b="1" dirty="0">
                <a:solidFill>
                  <a:srgbClr val="0070C0"/>
                </a:solidFill>
                <a:highlight>
                  <a:srgbClr val="FFFF00"/>
                </a:highlight>
              </a:rPr>
              <a:t> Злуки Української Народної Республіки та Західноукраїнської Народної Республіки Україна щороку відзначає День Соборності. Офіційно в Україні свято встановлено Указом Президента України «Про День соборності України» від 21 січня 1999 року № 42/99.</a:t>
            </a:r>
            <a:r>
              <a:rPr lang="uk-UA" sz="2400" dirty="0">
                <a:solidFill>
                  <a:srgbClr val="0070C0"/>
                </a:solidFill>
                <a:highlight>
                  <a:srgbClr val="FFFF00"/>
                </a:highlight>
              </a:rPr>
              <a:t/>
            </a:r>
            <a:br>
              <a:rPr lang="uk-UA" sz="2400" dirty="0">
                <a:solidFill>
                  <a:srgbClr val="0070C0"/>
                </a:solidFill>
                <a:highlight>
                  <a:srgbClr val="FFFF00"/>
                </a:highlight>
              </a:rPr>
            </a:br>
            <a:endParaRPr lang="uk-UA" sz="2400" dirty="0">
              <a:solidFill>
                <a:srgbClr val="0070C0"/>
              </a:solidFill>
              <a:highlight>
                <a:srgbClr val="FFFF00"/>
              </a:highlight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1DD2796C-F1F9-4E57-8FF1-0F9FE246CB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9102" y="1825624"/>
            <a:ext cx="11353798" cy="4818063"/>
          </a:xfrm>
          <a:blipFill>
            <a:blip r:embed="rId3"/>
            <a:tile tx="0" ty="0" sx="100000" sy="100000" flip="none" algn="tl"/>
          </a:blipFill>
        </p:spPr>
        <p:txBody>
          <a:bodyPr>
            <a:normAutofit fontScale="92500" lnSpcReduction="10000"/>
          </a:bodyPr>
          <a:lstStyle/>
          <a:p>
            <a:r>
              <a:rPr lang="uk-UA" dirty="0">
                <a:solidFill>
                  <a:srgbClr val="002060"/>
                </a:solidFill>
              </a:rPr>
              <a:t>22 січня 1918 року – проголошення </a:t>
            </a:r>
            <a:r>
              <a:rPr lang="en-US" dirty="0">
                <a:solidFill>
                  <a:srgbClr val="002060"/>
                </a:solidFill>
              </a:rPr>
              <a:t>IV </a:t>
            </a:r>
            <a:r>
              <a:rPr lang="uk-UA" dirty="0">
                <a:solidFill>
                  <a:srgbClr val="002060"/>
                </a:solidFill>
              </a:rPr>
              <a:t>Універсалом Української Центральної Ради незалежності Української Народної Республіки;</a:t>
            </a:r>
          </a:p>
          <a:p>
            <a:r>
              <a:rPr lang="uk-UA" dirty="0">
                <a:solidFill>
                  <a:srgbClr val="002060"/>
                </a:solidFill>
              </a:rPr>
              <a:t>22 січня 1919 року – проголошення </a:t>
            </a:r>
            <a:r>
              <a:rPr lang="uk-UA" dirty="0" err="1">
                <a:solidFill>
                  <a:srgbClr val="002060"/>
                </a:solidFill>
              </a:rPr>
              <a:t>Акта</a:t>
            </a:r>
            <a:r>
              <a:rPr lang="uk-UA" dirty="0">
                <a:solidFill>
                  <a:srgbClr val="002060"/>
                </a:solidFill>
              </a:rPr>
              <a:t> злуки УНР і ЗУНР;</a:t>
            </a:r>
          </a:p>
          <a:p>
            <a:r>
              <a:rPr lang="uk-UA" dirty="0">
                <a:solidFill>
                  <a:srgbClr val="002060"/>
                </a:solidFill>
              </a:rPr>
              <a:t>15 березня 1939 року – проголошення незалежності Карпатської України;</a:t>
            </a:r>
          </a:p>
          <a:p>
            <a:r>
              <a:rPr lang="uk-UA" dirty="0">
                <a:solidFill>
                  <a:srgbClr val="002060"/>
                </a:solidFill>
              </a:rPr>
              <a:t>30 червня 1941 року – проголошення </a:t>
            </a:r>
            <a:r>
              <a:rPr lang="uk-UA" dirty="0" err="1">
                <a:solidFill>
                  <a:srgbClr val="002060"/>
                </a:solidFill>
              </a:rPr>
              <a:t>Акта</a:t>
            </a:r>
            <a:r>
              <a:rPr lang="uk-UA" dirty="0">
                <a:solidFill>
                  <a:srgbClr val="002060"/>
                </a:solidFill>
              </a:rPr>
              <a:t> відновлення української державності;</a:t>
            </a:r>
          </a:p>
          <a:p>
            <a:r>
              <a:rPr lang="uk-UA" dirty="0">
                <a:solidFill>
                  <a:srgbClr val="002060"/>
                </a:solidFill>
              </a:rPr>
              <a:t>16 липня 1990 року – ухвалення Декларації про державний суверенітет України;</a:t>
            </a:r>
          </a:p>
          <a:p>
            <a:r>
              <a:rPr lang="uk-UA" dirty="0">
                <a:solidFill>
                  <a:srgbClr val="002060"/>
                </a:solidFill>
              </a:rPr>
              <a:t>1 листопада 1918 року – день «Листопадового зриву», українського повстання у Львові, за результатами якого проголошено ЗУНР;</a:t>
            </a:r>
          </a:p>
          <a:p>
            <a:r>
              <a:rPr lang="uk-UA" dirty="0">
                <a:solidFill>
                  <a:srgbClr val="002060"/>
                </a:solidFill>
              </a:rPr>
              <a:t>1 грудня 1991 року – Всеукраїнський референдум на підтвердження </a:t>
            </a:r>
            <a:r>
              <a:rPr lang="uk-UA" dirty="0" err="1">
                <a:solidFill>
                  <a:srgbClr val="002060"/>
                </a:solidFill>
              </a:rPr>
              <a:t>Акта</a:t>
            </a:r>
            <a:r>
              <a:rPr lang="uk-UA" dirty="0">
                <a:solidFill>
                  <a:srgbClr val="002060"/>
                </a:solidFill>
              </a:rPr>
              <a:t> проголошення незалежності України.</a:t>
            </a:r>
          </a:p>
          <a:p>
            <a:pPr marL="0" indent="0">
              <a:buNone/>
            </a:pP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908030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D260018-DFA8-4BA4-9915-26A9F429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763" y="100013"/>
            <a:ext cx="11420473" cy="1725612"/>
          </a:xfr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1"/>
            <a:tileRect/>
          </a:gradFill>
          <a:ln>
            <a:solidFill>
              <a:srgbClr val="0070C0"/>
            </a:solidFill>
          </a:ln>
        </p:spPr>
        <p:txBody>
          <a:bodyPr>
            <a:noAutofit/>
          </a:bodyPr>
          <a:lstStyle/>
          <a:p>
            <a:r>
              <a:rPr lang="uk-UA" sz="2800" dirty="0">
                <a:solidFill>
                  <a:srgbClr val="0070C0"/>
                </a:solidFill>
              </a:rPr>
              <a:t>«</a:t>
            </a:r>
            <a:r>
              <a:rPr lang="uk-UA" sz="2800" i="1" dirty="0">
                <a:solidFill>
                  <a:srgbClr val="0070C0"/>
                </a:solidFill>
              </a:rPr>
              <a:t>Однині воєдино зливаються століттями </a:t>
            </a:r>
            <a:r>
              <a:rPr lang="uk-UA" sz="2800" i="1" dirty="0" err="1">
                <a:solidFill>
                  <a:srgbClr val="0070C0"/>
                </a:solidFill>
              </a:rPr>
              <a:t>одірвані</a:t>
            </a:r>
            <a:r>
              <a:rPr lang="uk-UA" sz="2800" i="1" dirty="0">
                <a:solidFill>
                  <a:srgbClr val="0070C0"/>
                </a:solidFill>
              </a:rPr>
              <a:t> одна від одної частини єдиної України… Здійснились віковічні мрії, якими жили і за які умирали кращі сини України. Однині є єдина незалежна Українська Народна Республіка».</a:t>
            </a:r>
            <a:endParaRPr lang="uk-UA" sz="2800" dirty="0">
              <a:solidFill>
                <a:srgbClr val="0070C0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C8F767A-64FE-445C-AF1A-3FE5B69D6C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5763" y="1825625"/>
            <a:ext cx="11472862" cy="4932362"/>
          </a:xfrm>
          <a:solidFill>
            <a:srgbClr val="FFFF00"/>
          </a:solidFill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sz="2400" dirty="0"/>
          </a:p>
          <a:p>
            <a:endParaRPr lang="en-US" sz="2400" dirty="0"/>
          </a:p>
          <a:p>
            <a:r>
              <a:rPr lang="uk-UA" sz="2400" dirty="0">
                <a:solidFill>
                  <a:srgbClr val="002060"/>
                </a:solidFill>
              </a:rPr>
              <a:t>Соборність невіддільна від державності, суверенітету й незалежності народу, які є фундаментом для побудови </a:t>
            </a:r>
            <a:r>
              <a:rPr lang="uk-UA" sz="2400" dirty="0" err="1">
                <a:solidFill>
                  <a:srgbClr val="002060"/>
                </a:solidFill>
              </a:rPr>
              <a:t>демократичноі</a:t>
            </a:r>
            <a:r>
              <a:rPr lang="uk-UA" sz="2400" dirty="0">
                <a:solidFill>
                  <a:srgbClr val="002060"/>
                </a:solidFill>
              </a:rPr>
              <a:t>̈ держави, запорукою виживання й існування нації. Ідея соборності була й залишається базовою національною цінністю українців. А нині вона є передумовою успіху нашого спротиву зовнішній агресії. Сьогодні соборність для України означає </a:t>
            </a:r>
            <a:r>
              <a:rPr lang="uk-UA" sz="2400" dirty="0" err="1">
                <a:solidFill>
                  <a:srgbClr val="002060"/>
                </a:solidFill>
              </a:rPr>
              <a:t>деокупацію</a:t>
            </a:r>
            <a:r>
              <a:rPr lang="uk-UA" sz="2400" dirty="0">
                <a:solidFill>
                  <a:srgbClr val="002060"/>
                </a:solidFill>
              </a:rPr>
              <a:t> всіх територій, захоплених ворогом, відновлення єдності з Донеччиною, Луганщиною та Кримом.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4C883043-4647-43AE-AB2B-57A81F1E652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01" r="9921"/>
          <a:stretch/>
        </p:blipFill>
        <p:spPr>
          <a:xfrm>
            <a:off x="838200" y="1825625"/>
            <a:ext cx="5257799" cy="250574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C5F63614-E611-4B92-8CF7-DC2488F760A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1" r="17105"/>
          <a:stretch/>
        </p:blipFill>
        <p:spPr>
          <a:xfrm>
            <a:off x="6095999" y="1825624"/>
            <a:ext cx="5257798" cy="2505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1458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447F7A-5AE1-4761-80D5-EB11C7F96B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5" name="Місце для вмісту 4">
            <a:extLst>
              <a:ext uri="{FF2B5EF4-FFF2-40B4-BE49-F238E27FC236}">
                <a16:creationId xmlns:a16="http://schemas.microsoft.com/office/drawing/2014/main" id="{3FD4CD65-15E7-4ECF-A000-BF7FA3201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488" y="214313"/>
            <a:ext cx="11301412" cy="3314700"/>
          </a:xfr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35AEC1-88C9-423E-9380-C16E5E7B58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423" y="4691062"/>
            <a:ext cx="3904951" cy="1952625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39E4363-EADE-4567-9FF4-8158DB8DAF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4" y="4595812"/>
            <a:ext cx="3668911" cy="2047875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C1F30BF6-CE81-4BAC-BCD5-52F1763C6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27" y="3005137"/>
            <a:ext cx="3620392" cy="174307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CDCE6F3-813B-4C24-A8A9-2A2FA839C0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08" y="4813300"/>
            <a:ext cx="3668911" cy="183038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54EE172-770F-4520-A8B5-70D4FC28BA3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8423" y="2743201"/>
            <a:ext cx="3904951" cy="1852612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50CE687-5B94-484C-B873-5EA06DBD4CD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3374" y="2852737"/>
            <a:ext cx="3668911" cy="174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4859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6CF0D73-0A2A-4071-AF76-E2AB6185C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599" y="365125"/>
            <a:ext cx="11530013" cy="1606550"/>
          </a:xfrm>
          <a:solidFill>
            <a:srgbClr val="00B0F0"/>
          </a:solidFill>
          <a:ln>
            <a:solidFill>
              <a:srgbClr val="FFC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>
            <a:normAutofit/>
          </a:bodyPr>
          <a:lstStyle/>
          <a:p>
            <a:pPr algn="ctr"/>
            <a:r>
              <a:rPr lang="uk-UA" sz="6000" dirty="0">
                <a:solidFill>
                  <a:srgbClr val="FFFF00"/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</a:rPr>
              <a:t>Живий ланцюг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8489E368-61C8-40B5-A2D2-BDED6856E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363" y="1690688"/>
            <a:ext cx="10972799" cy="4924425"/>
          </a:xfr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lin ang="0" scaled="1"/>
            <a:tileRect/>
          </a:gradFill>
          <a:scene3d>
            <a:camera prst="perspectiveAbove"/>
            <a:lightRig rig="threePt" dir="t"/>
          </a:scene3d>
        </p:spPr>
        <p:txBody>
          <a:bodyPr>
            <a:normAutofit/>
          </a:bodyPr>
          <a:lstStyle/>
          <a:p>
            <a:r>
              <a:rPr lang="uk-UA" u="sng" dirty="0">
                <a:solidFill>
                  <a:srgbClr val="002060"/>
                </a:solidFill>
                <a:hlinkClick r:id="rId2" tooltip="21 січня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21 січня</a:t>
            </a:r>
            <a:r>
              <a:rPr lang="uk-UA" dirty="0">
                <a:solidFill>
                  <a:srgbClr val="002060"/>
                </a:solidFill>
              </a:rPr>
              <a:t> </a:t>
            </a:r>
            <a:r>
              <a:rPr lang="uk-UA" u="sng" dirty="0">
                <a:solidFill>
                  <a:srgbClr val="002060"/>
                </a:solidFill>
                <a:hlinkClick r:id="rId3" tooltip="1990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1990</a:t>
            </a:r>
            <a:r>
              <a:rPr lang="uk-UA" dirty="0">
                <a:solidFill>
                  <a:srgbClr val="002060"/>
                </a:solidFill>
              </a:rPr>
              <a:t> р. патріотичні сили організували </a:t>
            </a:r>
            <a:r>
              <a:rPr lang="uk-UA" u="sng" dirty="0">
                <a:solidFill>
                  <a:srgbClr val="002060"/>
                </a:solidFill>
                <a:hlinkClick r:id="rId4" tooltip="Живий ланцюг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«живий ланцюг»</a:t>
            </a:r>
            <a:r>
              <a:rPr lang="uk-UA" dirty="0">
                <a:solidFill>
                  <a:srgbClr val="002060"/>
                </a:solidFill>
              </a:rPr>
              <a:t> між </a:t>
            </a:r>
            <a:r>
              <a:rPr lang="uk-UA" u="sng" dirty="0">
                <a:solidFill>
                  <a:srgbClr val="002060"/>
                </a:solidFill>
                <a:hlinkClick r:id="rId5" tooltip="Київ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Києвом</a:t>
            </a:r>
            <a:r>
              <a:rPr lang="uk-UA" dirty="0">
                <a:solidFill>
                  <a:srgbClr val="002060"/>
                </a:solidFill>
              </a:rPr>
              <a:t>, </a:t>
            </a:r>
            <a:r>
              <a:rPr lang="uk-UA" u="sng" dirty="0">
                <a:solidFill>
                  <a:srgbClr val="002060"/>
                </a:solidFill>
                <a:hlinkClick r:id="rId6" tooltip="Львів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Львовом</a:t>
            </a:r>
            <a:r>
              <a:rPr lang="uk-UA" dirty="0">
                <a:solidFill>
                  <a:srgbClr val="002060"/>
                </a:solidFill>
              </a:rPr>
              <a:t> та </a:t>
            </a:r>
            <a:r>
              <a:rPr lang="uk-UA" u="sng" dirty="0">
                <a:solidFill>
                  <a:srgbClr val="002060"/>
                </a:solidFill>
                <a:hlinkClick r:id="rId7" tooltip="Івано-Франківськ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Івано-Франківськом</a:t>
            </a:r>
            <a:r>
              <a:rPr lang="uk-UA" dirty="0">
                <a:solidFill>
                  <a:srgbClr val="002060"/>
                </a:solidFill>
              </a:rPr>
              <a:t> як символ духовної єдності людей східних і західних земель України. Основне русло суцільним ланцюгом починалося в </a:t>
            </a:r>
            <a:r>
              <a:rPr lang="uk-UA" u="sng" dirty="0">
                <a:solidFill>
                  <a:srgbClr val="002060"/>
                </a:solidFill>
                <a:hlinkClick r:id="rId7" tooltip="Івано-Франківськ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Івано-Франківську</a:t>
            </a:r>
            <a:r>
              <a:rPr lang="uk-UA" dirty="0">
                <a:solidFill>
                  <a:srgbClr val="002060"/>
                </a:solidFill>
              </a:rPr>
              <a:t> від </a:t>
            </a:r>
            <a:r>
              <a:rPr lang="uk-UA" u="sng" dirty="0">
                <a:solidFill>
                  <a:srgbClr val="002060"/>
                </a:solidFill>
                <a:hlinkClick r:id="rId8" tooltip="Дністер (готель, Івано-Франківськ)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Центрального народного дому</a:t>
            </a:r>
            <a:r>
              <a:rPr lang="uk-UA" dirty="0">
                <a:solidFill>
                  <a:srgbClr val="002060"/>
                </a:solidFill>
              </a:rPr>
              <a:t> (вул. Шевченка, 1) і тягнулося до Стрия, де приєднувалося незначне відгалуження з поодиноких учасників із закарпатського напрямку. Зі Стрия живий шерег прямував до Львова, звідти — до Тернополя. Далі маршрут проходив через </a:t>
            </a:r>
            <a:r>
              <a:rPr lang="uk-UA" u="sng" dirty="0">
                <a:solidFill>
                  <a:srgbClr val="002060"/>
                </a:solidFill>
                <a:hlinkClick r:id="rId9" tooltip="Рівне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Рівне</a:t>
            </a:r>
            <a:r>
              <a:rPr lang="uk-UA" dirty="0">
                <a:solidFill>
                  <a:srgbClr val="002060"/>
                </a:solidFill>
              </a:rPr>
              <a:t>, </a:t>
            </a:r>
            <a:r>
              <a:rPr lang="uk-UA" u="sng" dirty="0">
                <a:solidFill>
                  <a:srgbClr val="002060"/>
                </a:solidFill>
                <a:hlinkClick r:id="rId10" tooltip="Житомир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Житомир</a:t>
            </a:r>
            <a:r>
              <a:rPr lang="uk-UA" dirty="0">
                <a:solidFill>
                  <a:srgbClr val="002060"/>
                </a:solidFill>
              </a:rPr>
              <a:t> — і до </a:t>
            </a:r>
            <a:r>
              <a:rPr lang="uk-UA" u="sng" dirty="0">
                <a:solidFill>
                  <a:srgbClr val="002060"/>
                </a:solidFill>
                <a:hlinkClick r:id="rId11" tooltip="Софійська площа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Софійської площі</a:t>
            </a:r>
            <a:r>
              <a:rPr lang="uk-UA" dirty="0">
                <a:solidFill>
                  <a:srgbClr val="002060"/>
                </a:solidFill>
              </a:rPr>
              <a:t> в Києві. За різними оцінками, участь в акції взяли від 0,5 до 3 мільйонів українців.</a:t>
            </a:r>
            <a:r>
              <a:rPr lang="uk-UA" u="sng" baseline="30000" dirty="0">
                <a:solidFill>
                  <a:srgbClr val="002060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[11]</a:t>
            </a:r>
            <a:r>
              <a:rPr lang="uk-UA" dirty="0">
                <a:solidFill>
                  <a:srgbClr val="002060"/>
                </a:solidFill>
              </a:rPr>
              <a:t> Також цього дня акція на підтримку «Живого ланцюга» відбулась у </a:t>
            </a:r>
            <a:r>
              <a:rPr lang="uk-UA" u="sng" dirty="0">
                <a:solidFill>
                  <a:srgbClr val="002060"/>
                </a:solidFill>
                <a:hlinkClick r:id="rId13" tooltip="Харків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Харкові</a:t>
            </a:r>
            <a:r>
              <a:rPr lang="uk-UA" u="sng" baseline="30000" dirty="0">
                <a:solidFill>
                  <a:srgbClr val="002060"/>
                </a:solidFill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[12]</a:t>
            </a:r>
            <a:r>
              <a:rPr lang="uk-UA" dirty="0">
                <a:solidFill>
                  <a:srgbClr val="002060"/>
                </a:solidFill>
              </a:rPr>
              <a:t>.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8505692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762EAD-B26E-4679-8632-42E1FA4DFDB8}"/>
              </a:ext>
            </a:extLst>
          </p:cNvPr>
          <p:cNvSpPr>
            <a:spLocks noGrp="1"/>
          </p:cNvSpPr>
          <p:nvPr>
            <p:ph type="title"/>
          </p:nvPr>
        </p:nvSpPr>
        <p:spPr>
          <a:blipFill>
            <a:blip r:embed="rId2"/>
            <a:tile tx="0" ty="0" sx="100000" sy="100000" flip="none" algn="tl"/>
          </a:blipFill>
        </p:spPr>
        <p:txBody>
          <a:bodyPr>
            <a:normAutofit fontScale="90000"/>
          </a:bodyPr>
          <a:lstStyle/>
          <a:p>
            <a:pPr algn="ctr"/>
            <a:r>
              <a:rPr lang="en-US" b="1" i="1" dirty="0"/>
              <a:t/>
            </a:r>
            <a:br>
              <a:rPr lang="en-US" b="1" i="1" dirty="0"/>
            </a:br>
            <a:r>
              <a:rPr lang="uk-UA" b="1" i="1" dirty="0">
                <a:solidFill>
                  <a:srgbClr val="FFFF00"/>
                </a:solidFill>
              </a:rPr>
              <a:t>Вікторина «Справжній патріот своєї держави».</a:t>
            </a:r>
            <a:r>
              <a:rPr lang="uk-UA" dirty="0">
                <a:solidFill>
                  <a:srgbClr val="FFFF00"/>
                </a:solidFill>
              </a:rPr>
              <a:t/>
            </a:r>
            <a:br>
              <a:rPr lang="uk-UA" dirty="0">
                <a:solidFill>
                  <a:srgbClr val="FFFF00"/>
                </a:solidFill>
              </a:rPr>
            </a:br>
            <a:endParaRPr lang="uk-UA" dirty="0">
              <a:solidFill>
                <a:srgbClr val="FFFF00"/>
              </a:solidFill>
            </a:endParaRP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E24A1F67-B1BF-471B-9532-99C794350FCC}"/>
              </a:ext>
            </a:extLst>
          </p:cNvPr>
          <p:cNvSpPr>
            <a:spLocks noGrp="1"/>
          </p:cNvSpPr>
          <p:nvPr>
            <p:ph idx="1"/>
          </p:nvPr>
        </p:nvSpPr>
        <p:spPr>
          <a:blipFill>
            <a:blip r:embed="rId3"/>
            <a:tile tx="0" ty="0" sx="100000" sy="100000" flip="none" algn="tl"/>
          </a:blipFill>
        </p:spPr>
        <p:txBody>
          <a:bodyPr>
            <a:normAutofit fontScale="70000" lnSpcReduction="20000"/>
          </a:bodyPr>
          <a:lstStyle/>
          <a:p>
            <a:pPr lvl="0"/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називається наша держава? (Україна)</a:t>
            </a:r>
          </a:p>
          <a:p>
            <a:pPr lvl="0"/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 кольори присутні на прапорі України? (Жовтий і блакитний)</a:t>
            </a:r>
          </a:p>
          <a:p>
            <a:pPr lvl="0"/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Один із найдавніших символів, який є гербом нашої Батьківщини? (Тризуб)</a:t>
            </a:r>
          </a:p>
          <a:p>
            <a:pPr lvl="0"/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 називається гімн України?  («Ще не вмерла Україна»)</a:t>
            </a:r>
          </a:p>
          <a:p>
            <a:pPr lvl="0"/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Назвіть рослини – символи України. (Верба і калина)</a:t>
            </a:r>
          </a:p>
          <a:p>
            <a:pPr lvl="0"/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Назвіть кілька країн – сусідів нашої держави. (Росія, Польща, Угорщина, Литва, Білорусія…)</a:t>
            </a:r>
          </a:p>
          <a:p>
            <a:pPr lvl="0"/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Яке місто є столицею України? (Київ)</a:t>
            </a:r>
          </a:p>
          <a:p>
            <a:pPr lvl="0"/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Головна річка України… (Дніпро)</a:t>
            </a:r>
          </a:p>
          <a:p>
            <a:pPr lvl="0"/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Яку назву мала козацька  держава, створена за дніпровськими порогами? (Запорізька Січ)</a:t>
            </a:r>
          </a:p>
          <a:p>
            <a:pPr lvl="0"/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Якими морями омивається наша держава? (Чорне та Азовське)</a:t>
            </a:r>
          </a:p>
          <a:p>
            <a:pPr lvl="0"/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Як називається півострів, що є частиною нашої території? (Крим)</a:t>
            </a:r>
          </a:p>
          <a:p>
            <a:pPr lvl="0"/>
            <a:r>
              <a:rPr lang="uk-UA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Яке свято відзначається 22 січня в Україні? (День Соборності України)</a:t>
            </a:r>
          </a:p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3509079949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</TotalTime>
  <Words>631</Words>
  <Application>Microsoft Office PowerPoint</Application>
  <PresentationFormat>Широкоэкранный</PresentationFormat>
  <Paragraphs>60</Paragraphs>
  <Slides>14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Calibri Light</vt:lpstr>
      <vt:lpstr>Times New Roman</vt:lpstr>
      <vt:lpstr>Тема Office</vt:lpstr>
      <vt:lpstr>« Соборна. Вільна. Неподільна. Моя Україна!» Єдиний урок для учнів 10-Б класу.</vt:lpstr>
      <vt:lpstr>Презентация PowerPoint</vt:lpstr>
      <vt:lpstr>Презентация PowerPoint</vt:lpstr>
      <vt:lpstr>                          Моя Україна – соборна, нероздільна!                           Моя Україна – це я, це всі ми!                           І перед нами задача є спільна:                           Нащадкам надбання ці всі зберегти.    </vt:lpstr>
      <vt:lpstr>22 січня у день проголошення Акта Злуки Української Народної Республіки та Західноукраїнської Народної Республіки Україна щороку відзначає День Соборності. Офіційно в Україні свято встановлено Указом Президента України «Про День соборності України» від 21 січня 1999 року № 42/99. </vt:lpstr>
      <vt:lpstr>«Однині воєдино зливаються століттями одірвані одна від одної частини єдиної України… Здійснились віковічні мрії, якими жили і за які умирали кращі сини України. Однині є єдина незалежна Українська Народна Республіка».</vt:lpstr>
      <vt:lpstr>Презентация PowerPoint</vt:lpstr>
      <vt:lpstr>Живий ланцюг</vt:lpstr>
      <vt:lpstr> Вікторина «Справжній патріот своєї держави». </vt:lpstr>
      <vt:lpstr>Презентация PowerPoint</vt:lpstr>
      <vt:lpstr>Наші малюнки до Дня Соборності України!- «Очіма дітей!»</vt:lpstr>
      <vt:lpstr>Сьогодні українці – єдині , як ніколи. Я щиро вірю в краще. Вірю, що територіальна цілісність України навіки залишатиметься непорушною. Ми маємо пам’ятати, що лише в єдності дій та соборності душ можемо досягти величної мети – побудови економічно й духовно багатої, вільної і незалежної України, якою пишатимуться наші наступні покоління! “ 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 Соборна. Вільна. Неподільна. Моя Україна!» Єдиний урок для учнів 10-Б класу.</dc:title>
  <dc:creator>Administrator</dc:creator>
  <cp:lastModifiedBy>Вікторія</cp:lastModifiedBy>
  <cp:revision>6</cp:revision>
  <dcterms:created xsi:type="dcterms:W3CDTF">2024-01-19T07:00:42Z</dcterms:created>
  <dcterms:modified xsi:type="dcterms:W3CDTF">2024-01-19T17:43:40Z</dcterms:modified>
</cp:coreProperties>
</file>