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0" r:id="rId2"/>
    <p:sldId id="311" r:id="rId3"/>
    <p:sldId id="312" r:id="rId4"/>
    <p:sldId id="313" r:id="rId5"/>
    <p:sldId id="316" r:id="rId6"/>
    <p:sldId id="306" r:id="rId7"/>
    <p:sldId id="304" r:id="rId8"/>
    <p:sldId id="309" r:id="rId9"/>
    <p:sldId id="314" r:id="rId10"/>
    <p:sldId id="305" r:id="rId11"/>
    <p:sldId id="308" r:id="rId12"/>
    <p:sldId id="307" r:id="rId13"/>
    <p:sldId id="310" r:id="rId14"/>
    <p:sldId id="301" r:id="rId15"/>
    <p:sldId id="315" r:id="rId16"/>
    <p:sldId id="317" r:id="rId17"/>
    <p:sldId id="31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B808"/>
    <a:srgbClr val="CC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26.04.2024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26.04.2024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26.04.2024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26.04.2024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26.04.2024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26.04.2024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26.04.2024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26.04.2024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55;&#1050;6\Desktop\&#1063;&#1086;&#1088;&#1085;&#1086;&#1073;&#1080;&#1083;&#1100;\&#1063;&#1086;&#1088;&#1085;&#1086;&#1073;&#1080;&#1083;&#1100;__&#1042;&#1110;&#1076;&#1077;&#1086;-&#1091;&#1088;&#1086;&#1082;__%20&#1058;&#1088;&#1072;&#1075;&#1077;&#1076;&#1110;&#1103;,%20&#1085;&#1072;&#1089;&#1083;&#1110;&#1076;&#1082;&#1080;,%20&#1087;&#1072;&#1084;'&#1103;&#1090;&#1100;.&#128367;&#65039;.mp4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99592" y="1052737"/>
            <a:ext cx="75608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5400" dirty="0" smtClean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11960" y="332656"/>
            <a:ext cx="43924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6000" b="1" dirty="0" smtClean="0">
                <a:solidFill>
                  <a:srgbClr val="C00000"/>
                </a:solidFill>
              </a:rPr>
              <a:t> </a:t>
            </a:r>
            <a:endParaRPr lang="uk-UA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0800" algn="tl" rotWithShape="0">
                  <a:srgbClr val="000000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296733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57158" y="214290"/>
            <a:ext cx="864399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6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Єдиний урок</a:t>
            </a:r>
            <a:endParaRPr lang="uk-UA" sz="54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5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 2-А класі</a:t>
            </a:r>
          </a:p>
          <a:p>
            <a:pPr algn="ctr"/>
            <a:r>
              <a:rPr lang="uk-UA" sz="5400" i="1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uk-UA" sz="5400" b="1" i="1" dirty="0" smtClean="0">
                <a:latin typeface="Times New Roman" pitchFamily="18" charset="0"/>
                <a:cs typeface="Times New Roman" pitchFamily="18" charset="0"/>
              </a:rPr>
              <a:t>Чорнобиль: трагедія, подвиг, пам'ять...”</a:t>
            </a:r>
            <a:r>
              <a:rPr lang="uk-UA" sz="6000" b="1" i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endParaRPr lang="ru-RU" sz="6000" dirty="0" smtClean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  <a:p>
            <a:pPr algn="r"/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Підготувала:</a:t>
            </a:r>
          </a:p>
          <a:p>
            <a:pPr algn="r"/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Яковлєва Вікторія Олексіївна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684962"/>
            <a:ext cx="4248472" cy="28150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99592" y="1052737"/>
            <a:ext cx="75608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5400" dirty="0" smtClean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11960" y="332656"/>
            <a:ext cx="43924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6000" b="1" dirty="0" smtClean="0">
                <a:solidFill>
                  <a:srgbClr val="C00000"/>
                </a:solidFill>
              </a:rPr>
              <a:t> </a:t>
            </a:r>
            <a:endParaRPr lang="uk-UA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0800" algn="tl" rotWithShape="0">
                  <a:srgbClr val="000000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296733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642910" y="142852"/>
            <a:ext cx="792961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 </a:t>
            </a: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Радіація </a:t>
            </a:r>
            <a:r>
              <a:rPr lang="ru-RU" dirty="0" smtClean="0"/>
              <a:t>-  це небезпечні невидимі частинки, які  впливають на організм.  В малих дозах радіаційне опроміння використовують в медицині, а  у великих  -  призводить до катастрофічних наслідків.</a:t>
            </a:r>
          </a:p>
          <a:p>
            <a:pPr algn="ctr"/>
            <a:r>
              <a:rPr lang="uk-UA" dirty="0" smtClean="0"/>
              <a:t>Насичені радіоактивною отрутою сади з яблуками, вода, яку не можна пити, гриби і ягоди, які не можна споживати, навіть повітря,  стали ворогами.</a:t>
            </a:r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000760" y="5715016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CC6600"/>
                </a:solidFill>
              </a:rPr>
              <a:t>Знак радіаційної небезпеки</a:t>
            </a:r>
            <a:endParaRPr lang="ru-RU" b="1" dirty="0">
              <a:solidFill>
                <a:srgbClr val="CC6600"/>
              </a:solidFill>
            </a:endParaRPr>
          </a:p>
        </p:txBody>
      </p:sp>
      <p:pic>
        <p:nvPicPr>
          <p:cNvPr id="2051" name="Picture 3" descr="C:\Documents and Settings\Bogdan\Рабочий стол\Чорнобиль\завантаження (6).jpg"/>
          <p:cNvPicPr>
            <a:picLocks noChangeAspect="1" noChangeArrowheads="1"/>
          </p:cNvPicPr>
          <p:nvPr/>
        </p:nvPicPr>
        <p:blipFill>
          <a:blip r:embed="rId2" cstate="print"/>
          <a:srcRect l="2896" t="3866" r="7336" b="14948"/>
          <a:stretch>
            <a:fillRect/>
          </a:stretch>
        </p:blipFill>
        <p:spPr bwMode="auto">
          <a:xfrm>
            <a:off x="3357554" y="4878476"/>
            <a:ext cx="2500330" cy="1979524"/>
          </a:xfrm>
          <a:prstGeom prst="rect">
            <a:avLst/>
          </a:prstGeom>
          <a:noFill/>
        </p:spPr>
      </p:pic>
      <p:pic>
        <p:nvPicPr>
          <p:cNvPr id="5122" name="Picture 2" descr="C:\Documents and Settings\Bogdan\Мои документы\Downloads\foto_cikavosti_21.07.2014-014-1280x7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214554"/>
            <a:ext cx="5715039" cy="2500330"/>
          </a:xfrm>
          <a:prstGeom prst="rect">
            <a:avLst/>
          </a:prstGeom>
          <a:noFill/>
        </p:spPr>
      </p:pic>
      <p:pic>
        <p:nvPicPr>
          <p:cNvPr id="14" name="Picture 2" descr="68_chernoby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4857760"/>
            <a:ext cx="2354250" cy="176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 descr="http://www.logoslovo.ru/media/pic_middle/0/72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2071678"/>
            <a:ext cx="2280710" cy="3421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99592" y="1052737"/>
            <a:ext cx="75608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5400" dirty="0" smtClean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11960" y="332656"/>
            <a:ext cx="43924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6000" b="1" dirty="0" smtClean="0">
                <a:solidFill>
                  <a:srgbClr val="C00000"/>
                </a:solidFill>
              </a:rPr>
              <a:t> </a:t>
            </a:r>
            <a:endParaRPr lang="uk-UA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0800" algn="tl" rotWithShape="0">
                  <a:srgbClr val="000000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296733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1071538" y="5643578"/>
            <a:ext cx="7572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.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14282" y="214290"/>
            <a:ext cx="871543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Щоб на найближчі 100 років убезпечити людство від  радіоактивних залишків ядерних відходів на четвертому реакторі ЧАЕС у 2019 році встановили величезну куполоподібну споруду.</a:t>
            </a:r>
          </a:p>
          <a:p>
            <a:pPr algn="ctr"/>
            <a:r>
              <a:rPr lang="ru-RU" sz="2400" dirty="0" smtClean="0"/>
              <a:t> </a:t>
            </a:r>
          </a:p>
        </p:txBody>
      </p:sp>
      <p:pic>
        <p:nvPicPr>
          <p:cNvPr id="4098" name="Picture 2" descr="C:\Documents and Settings\Bogdan\Мои документы\Downloads\скачанные файлы (3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3143248"/>
            <a:ext cx="5791561" cy="32432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99592" y="1052737"/>
            <a:ext cx="75608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5400" dirty="0" smtClean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11960" y="332656"/>
            <a:ext cx="43924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6000" b="1" dirty="0" smtClean="0">
                <a:solidFill>
                  <a:srgbClr val="C00000"/>
                </a:solidFill>
              </a:rPr>
              <a:t> </a:t>
            </a:r>
            <a:endParaRPr lang="uk-UA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0800" algn="tl" rotWithShape="0">
                  <a:srgbClr val="000000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296733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1071538" y="5643578"/>
            <a:ext cx="7572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.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42844" y="214290"/>
            <a:ext cx="87154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/>
              <a:t>	</a:t>
            </a:r>
            <a:r>
              <a:rPr lang="ru-RU" sz="1600" dirty="0" smtClean="0"/>
              <a:t>Українські науковці стверджують, що у Чорнобильській зоні відновлюється дика природа - зокрема, там знову з’явились унікальні для України бурі ведмеді.</a:t>
            </a:r>
          </a:p>
          <a:p>
            <a:pPr algn="just"/>
            <a:r>
              <a:rPr lang="ru-RU" sz="1600" dirty="0" smtClean="0"/>
              <a:t> 	Навіть попри радіацію, відсутність людей у зоні робить свою справу: там з’являються унікальні види тварин та птахів. Зростає кількість лосів, оленів, вовків, рисей, а також коней Пржевальського, яких сюди завезли в дев’яностих роках. </a:t>
            </a:r>
          </a:p>
          <a:p>
            <a:pPr algn="just"/>
            <a:r>
              <a:rPr lang="ru-RU" sz="1600" dirty="0" smtClean="0"/>
              <a:t>	Рідкісні чорні лелеки почали заселяти зону відчудження й часто потрапляють в об’єктив фотопасток.</a:t>
            </a:r>
          </a:p>
          <a:p>
            <a:pPr algn="just"/>
            <a:endParaRPr lang="ru-RU" sz="2400" dirty="0" smtClean="0"/>
          </a:p>
          <a:p>
            <a:pPr algn="just"/>
            <a:endParaRPr lang="ru-RU" sz="2400" dirty="0" smtClean="0"/>
          </a:p>
          <a:p>
            <a:endParaRPr lang="ru-RU" sz="2400" dirty="0" smtClean="0"/>
          </a:p>
        </p:txBody>
      </p:sp>
      <p:pic>
        <p:nvPicPr>
          <p:cNvPr id="4101" name="Picture 5" descr="C:\Documents and Settings\Bogdan\Мои документы\Downloads\1247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214554"/>
            <a:ext cx="4001933" cy="2714644"/>
          </a:xfrm>
          <a:prstGeom prst="rect">
            <a:avLst/>
          </a:prstGeom>
          <a:noFill/>
        </p:spPr>
      </p:pic>
      <p:pic>
        <p:nvPicPr>
          <p:cNvPr id="4100" name="Picture 4" descr="C:\Documents and Settings\Bogdan\Мои документы\Downloads\150204131630_black_stork_chornobyl_gashchak_624x351_sergii.gashcha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4486274"/>
            <a:ext cx="3573460" cy="2371726"/>
          </a:xfrm>
          <a:prstGeom prst="rect">
            <a:avLst/>
          </a:prstGeom>
          <a:noFill/>
        </p:spPr>
      </p:pic>
      <p:pic>
        <p:nvPicPr>
          <p:cNvPr id="4102" name="Picture 6" descr="C:\Documents and Settings\Bogdan\Мои документы\Downloads\przhvalsk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2071678"/>
            <a:ext cx="4582450" cy="2714644"/>
          </a:xfrm>
          <a:prstGeom prst="rect">
            <a:avLst/>
          </a:prstGeom>
          <a:noFill/>
        </p:spPr>
      </p:pic>
      <p:pic>
        <p:nvPicPr>
          <p:cNvPr id="4103" name="Picture 7" descr="C:\Documents and Settings\Bogdan\Мои документы\Downloads\zubr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4500570"/>
            <a:ext cx="3936985" cy="22145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99592" y="1052737"/>
            <a:ext cx="75608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5400" dirty="0" smtClean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11960" y="332656"/>
            <a:ext cx="43924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6000" b="1" dirty="0" smtClean="0">
                <a:solidFill>
                  <a:srgbClr val="C00000"/>
                </a:solidFill>
              </a:rPr>
              <a:t> </a:t>
            </a:r>
            <a:endParaRPr lang="uk-UA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0800" algn="tl" rotWithShape="0">
                  <a:srgbClr val="000000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296733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357158" y="142853"/>
            <a:ext cx="8286808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cs typeface="Times New Roman" pitchFamily="18" charset="0"/>
              </a:rPr>
              <a:t>В наш час щодня з Києва відправляється екскурсійний автобус в інший світ - саме таємниче місце України - Чорнобиль.</a:t>
            </a:r>
            <a:r>
              <a:rPr lang="ru-RU" sz="2400" dirty="0" smtClean="0">
                <a:cs typeface="Times New Roman" pitchFamily="18" charset="0"/>
              </a:rPr>
              <a:t> </a:t>
            </a:r>
            <a:r>
              <a:rPr lang="ru-RU" sz="2400" b="1" dirty="0" smtClean="0">
                <a:cs typeface="Times New Roman" pitchFamily="18" charset="0"/>
              </a:rPr>
              <a:t>Туристи, які обирають цей маршрут, хочуть відчути масштаб подій, які змінили історію земної цивілізації.</a:t>
            </a:r>
          </a:p>
          <a:p>
            <a:r>
              <a:rPr lang="uk-UA" sz="2400" b="1" dirty="0" smtClean="0">
                <a:solidFill>
                  <a:srgbClr val="C00000"/>
                </a:solidFill>
                <a:cs typeface="Times New Roman" pitchFamily="18" charset="0"/>
              </a:rPr>
              <a:t>Всім відвідувачам необхідно  знати і дотримуватись правил поводження у забрудненому радіаційному середовищі.</a:t>
            </a:r>
          </a:p>
          <a:p>
            <a:pPr marL="457200" indent="-457200">
              <a:buAutoNum type="arabicPeriod"/>
            </a:pPr>
            <a:r>
              <a:rPr lang="uk-UA" sz="2400" b="1" dirty="0" smtClean="0">
                <a:cs typeface="Times New Roman" pitchFamily="18" charset="0"/>
              </a:rPr>
              <a:t>Неприпустимо їсти немиті овочі та фрукти.</a:t>
            </a:r>
          </a:p>
          <a:p>
            <a:pPr marL="457200" indent="-457200">
              <a:buAutoNum type="arabicPeriod"/>
            </a:pPr>
            <a:r>
              <a:rPr lang="uk-UA" sz="2400" b="1" dirty="0" smtClean="0">
                <a:cs typeface="Times New Roman" pitchFamily="18" charset="0"/>
              </a:rPr>
              <a:t>Не можна брати до рота зірвану травинку.</a:t>
            </a:r>
          </a:p>
          <a:p>
            <a:pPr marL="457200" indent="-457200">
              <a:buAutoNum type="arabicPeriod"/>
            </a:pPr>
            <a:r>
              <a:rPr lang="uk-UA" sz="2400" b="1" dirty="0" smtClean="0">
                <a:cs typeface="Times New Roman" pitchFamily="18" charset="0"/>
              </a:rPr>
              <a:t>Необхідно ретельно витирати пил з одягу, взуття, меблів.</a:t>
            </a:r>
          </a:p>
          <a:p>
            <a:pPr marL="457200" indent="-457200">
              <a:buAutoNum type="arabicPeriod"/>
            </a:pPr>
            <a:r>
              <a:rPr lang="uk-UA" sz="2400" b="1" dirty="0" smtClean="0">
                <a:cs typeface="Times New Roman" pitchFamily="18" charset="0"/>
              </a:rPr>
              <a:t>Ретельно і часто мити руки з милом, дбати про чистоту одягу.</a:t>
            </a:r>
          </a:p>
          <a:p>
            <a:pPr marL="457200" indent="-457200">
              <a:buAutoNum type="arabicPeriod"/>
            </a:pPr>
            <a:r>
              <a:rPr lang="uk-UA" sz="2400" b="1" dirty="0" smtClean="0">
                <a:cs typeface="Times New Roman" pitchFamily="18" charset="0"/>
              </a:rPr>
              <a:t>Не ставити на землю ніякі речі. Наприклад,  сумки, штатив для фотоапарата.</a:t>
            </a:r>
          </a:p>
          <a:p>
            <a:pPr marL="457200" indent="-457200" algn="ctr">
              <a:buAutoNum type="arabicPeriod"/>
            </a:pPr>
            <a:endParaRPr lang="uk-UA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rcRect l="9989" t="9332" r="10097" b="3726"/>
          <a:stretch>
            <a:fillRect/>
          </a:stretch>
        </p:blipFill>
        <p:spPr>
          <a:xfrm>
            <a:off x="395536" y="2869181"/>
            <a:ext cx="2808312" cy="3845967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3568" y="116632"/>
            <a:ext cx="8046066" cy="3096344"/>
          </a:xfrm>
        </p:spPr>
        <p:txBody>
          <a:bodyPr>
            <a:normAutofit fontScale="90000"/>
          </a:bodyPr>
          <a:lstStyle/>
          <a:p>
            <a:r>
              <a:rPr lang="uk-UA" sz="2800" dirty="0" smtClean="0">
                <a:solidFill>
                  <a:srgbClr val="FF0000"/>
                </a:solidFill>
              </a:rPr>
              <a:t>Пам’ятаймо!</a:t>
            </a:r>
            <a:br>
              <a:rPr lang="uk-UA" sz="2800" dirty="0" smtClean="0">
                <a:solidFill>
                  <a:srgbClr val="FF0000"/>
                </a:solidFill>
              </a:rPr>
            </a:br>
            <a:r>
              <a:rPr lang="uk-UA" sz="2800" dirty="0" smtClean="0">
                <a:solidFill>
                  <a:srgbClr val="FF0000"/>
                </a:solidFill>
              </a:rPr>
              <a:t>Багато молодих людей віддали своє життя, захищаючи нас. Багато вже померли від значної дози опромінення.</a:t>
            </a:r>
            <a:br>
              <a:rPr lang="uk-UA" sz="2800" dirty="0" smtClean="0">
                <a:solidFill>
                  <a:srgbClr val="FF0000"/>
                </a:solidFill>
              </a:rPr>
            </a:br>
            <a:r>
              <a:rPr lang="uk-UA" sz="2800" dirty="0" smtClean="0">
                <a:solidFill>
                  <a:srgbClr val="FF0000"/>
                </a:solidFill>
              </a:rPr>
              <a:t>Пам'ятайте цих людей, ніколи не забувайте, адже вони – наша історія, наші герої. Вони врятували Україну!</a:t>
            </a:r>
            <a:br>
              <a:rPr lang="uk-UA" sz="2800" dirty="0" smtClean="0">
                <a:solidFill>
                  <a:srgbClr val="FF0000"/>
                </a:solidFill>
              </a:rPr>
            </a:b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63888" y="3068960"/>
            <a:ext cx="54006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000" dirty="0" smtClean="0"/>
              <a:t>	</a:t>
            </a:r>
            <a:r>
              <a:rPr lang="uk-UA" sz="2800" dirty="0" smtClean="0"/>
              <a:t>Це Книга пам’яті , в якій наведені спогади ліквідаторів Чорнобильської аварії. Тут вміщено їхні фото, документи, списки живих і померлих чорнобильців.</a:t>
            </a:r>
          </a:p>
          <a:p>
            <a:pPr algn="just"/>
            <a:r>
              <a:rPr lang="uk-UA" sz="2000" dirty="0" smtClean="0"/>
              <a:t>	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К6\Desktop\изображение_viber_2024-04-26_10-13-50-9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4680520" cy="2520280"/>
          </a:xfrm>
          <a:prstGeom prst="rect">
            <a:avLst/>
          </a:prstGeom>
          <a:noFill/>
        </p:spPr>
      </p:pic>
      <p:pic>
        <p:nvPicPr>
          <p:cNvPr id="2052" name="Picture 4" descr="C:\Users\ПК6\Desktop\изображение_viber_2024-04-26_10-13-51-0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1844824"/>
            <a:ext cx="4968552" cy="2808312"/>
          </a:xfrm>
          <a:prstGeom prst="rect">
            <a:avLst/>
          </a:prstGeom>
          <a:noFill/>
        </p:spPr>
      </p:pic>
      <p:pic>
        <p:nvPicPr>
          <p:cNvPr id="2054" name="Picture 6" descr="C:\Users\ПК6\Desktop\изображение_viber_2024-04-26_10-13-51-08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789040"/>
            <a:ext cx="4824536" cy="28872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ПК6\Desktop\изображение_viber_2024-04-26_10-13-51-1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684" y="620688"/>
            <a:ext cx="9075316" cy="49035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Чорнобиль__Відео-урок__ Трагедія, наслідки, пам'ять.🕯️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23528" y="1268760"/>
            <a:ext cx="8568952" cy="53788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332656"/>
            <a:ext cx="81348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smtClean="0"/>
              <a:t>Чорнобиль. Трагедія</a:t>
            </a:r>
            <a:r>
              <a:rPr lang="uk-UA" sz="3200" dirty="0" smtClean="0"/>
              <a:t>, наслідки, </a:t>
            </a:r>
            <a:r>
              <a:rPr lang="uk-UA" sz="3200" dirty="0" smtClean="0"/>
              <a:t>пам'ять.</a:t>
            </a:r>
            <a:r>
              <a:rPr lang="uk-UA" sz="3200" dirty="0" smtClean="0"/>
              <a:t>🕯</a:t>
            </a:r>
            <a:endParaRPr lang="uk-UA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8496944" cy="633670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13" y="260648"/>
            <a:ext cx="8659567" cy="627812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2656"/>
            <a:ext cx="4896544" cy="324036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356992"/>
            <a:ext cx="4527326" cy="31678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К6\Desktop\изображение_viber_2024-04-26_10-13-50-7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4970860" cy="2463230"/>
          </a:xfrm>
          <a:prstGeom prst="rect">
            <a:avLst/>
          </a:prstGeom>
          <a:noFill/>
        </p:spPr>
      </p:pic>
      <p:pic>
        <p:nvPicPr>
          <p:cNvPr id="1028" name="Picture 4" descr="C:\Users\ПК6\Desktop\изображение_viber_2024-04-26_10-13-50-8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2060848"/>
            <a:ext cx="4979368" cy="2736304"/>
          </a:xfrm>
          <a:prstGeom prst="rect">
            <a:avLst/>
          </a:prstGeom>
          <a:noFill/>
        </p:spPr>
      </p:pic>
      <p:pic>
        <p:nvPicPr>
          <p:cNvPr id="1030" name="Picture 6" descr="C:\Users\ПК6\Desktop\изображение_viber_2024-04-26_10-13-50-9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4005064"/>
            <a:ext cx="5076056" cy="27215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99592" y="1052737"/>
            <a:ext cx="75608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5400" dirty="0" smtClean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11960" y="332656"/>
            <a:ext cx="43924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6000" b="1" dirty="0" smtClean="0">
                <a:solidFill>
                  <a:srgbClr val="C00000"/>
                </a:solidFill>
              </a:rPr>
              <a:t> </a:t>
            </a:r>
            <a:endParaRPr lang="uk-UA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0800" algn="tl" rotWithShape="0">
                  <a:srgbClr val="000000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296733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1071538" y="5643578"/>
            <a:ext cx="7572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 </a:t>
            </a:r>
            <a:endParaRPr lang="ru-RU" b="1" dirty="0"/>
          </a:p>
        </p:txBody>
      </p:sp>
      <p:pic>
        <p:nvPicPr>
          <p:cNvPr id="2050" name="Picture 2" descr="C:\Documents and Settings\Bogdan\Рабочий стол\Чорнобиль\images (3).jpg"/>
          <p:cNvPicPr>
            <a:picLocks noChangeAspect="1" noChangeArrowheads="1"/>
          </p:cNvPicPr>
          <p:nvPr/>
        </p:nvPicPr>
        <p:blipFill>
          <a:blip r:embed="rId2" cstate="print"/>
          <a:srcRect t="14894" r="1409"/>
          <a:stretch>
            <a:fillRect/>
          </a:stretch>
        </p:blipFill>
        <p:spPr bwMode="auto">
          <a:xfrm>
            <a:off x="4644008" y="3140968"/>
            <a:ext cx="4247902" cy="3473127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14282" y="214290"/>
            <a:ext cx="87154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C00000"/>
                </a:solidFill>
              </a:rPr>
              <a:t>26 квітня  1986 року  </a:t>
            </a:r>
            <a:r>
              <a:rPr lang="uk-UA" sz="2400" dirty="0" smtClean="0"/>
              <a:t>- над четвертим реактором Чорнобильської АЕС  спалахнуло вогняне сяйво , схоже на сніп полум’я,  ядерна енергія вийшла з-під контролю. </a:t>
            </a:r>
          </a:p>
          <a:p>
            <a:pPr algn="ctr"/>
            <a:r>
              <a:rPr lang="uk-UA" sz="2400" b="1" dirty="0" smtClean="0">
                <a:solidFill>
                  <a:srgbClr val="C00000"/>
                </a:solidFill>
              </a:rPr>
              <a:t>ПОЖЕЖА!</a:t>
            </a:r>
          </a:p>
          <a:p>
            <a:pPr algn="ctr"/>
            <a:r>
              <a:rPr lang="uk-UA" sz="2400" dirty="0" smtClean="0"/>
              <a:t>Сталася найбільша екологічна катастрофа в історії людства. </a:t>
            </a:r>
            <a:endParaRPr lang="ru-RU" sz="2400" dirty="0"/>
          </a:p>
        </p:txBody>
      </p:sp>
      <p:pic>
        <p:nvPicPr>
          <p:cNvPr id="2053" name="Picture 5" descr="C:\Documents and Settings\Bogdan\Рабочий стол\Чорнобиль\завантаження (8).jpg"/>
          <p:cNvPicPr>
            <a:picLocks noChangeAspect="1" noChangeArrowheads="1"/>
          </p:cNvPicPr>
          <p:nvPr/>
        </p:nvPicPr>
        <p:blipFill>
          <a:blip r:embed="rId3" cstate="print"/>
          <a:srcRect l="8333" t="2781" r="6250" b="16559"/>
          <a:stretch>
            <a:fillRect/>
          </a:stretch>
        </p:blipFill>
        <p:spPr bwMode="auto">
          <a:xfrm>
            <a:off x="107504" y="2204864"/>
            <a:ext cx="4355976" cy="30810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99592" y="1052737"/>
            <a:ext cx="75608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5400" dirty="0" smtClean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11960" y="332656"/>
            <a:ext cx="43924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6000" b="1" dirty="0" smtClean="0">
                <a:solidFill>
                  <a:srgbClr val="C00000"/>
                </a:solidFill>
              </a:rPr>
              <a:t> </a:t>
            </a:r>
            <a:endParaRPr lang="uk-UA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0800" algn="tl" rotWithShape="0">
                  <a:srgbClr val="000000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296733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1071538" y="5643578"/>
            <a:ext cx="7572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.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14282" y="142852"/>
            <a:ext cx="87154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/>
              <a:t>Тисячі українців стали на боротьбу з приборканням вогню : пожежники,транспортники, будівельники, вертолітники, водолази, шахтарі, медики та багато людей інших професій.</a:t>
            </a:r>
          </a:p>
          <a:p>
            <a:pPr algn="ctr"/>
            <a:r>
              <a:rPr lang="uk-UA" sz="2400" dirty="0" smtClean="0"/>
              <a:t>Мужньо боролись всі. Пожежу було ліквідовано!</a:t>
            </a:r>
          </a:p>
          <a:p>
            <a:pPr algn="ctr"/>
            <a:r>
              <a:rPr lang="uk-UA" sz="2400" dirty="0" smtClean="0"/>
              <a:t>Але вітер розніс радіаційну хмару над Україною та іншими країнами.</a:t>
            </a:r>
            <a:endParaRPr lang="ru-RU" sz="2400" dirty="0"/>
          </a:p>
        </p:txBody>
      </p:sp>
      <p:pic>
        <p:nvPicPr>
          <p:cNvPr id="2052" name="Picture 4" descr="C:\Documents and Settings\Bogdan\Рабочий стол\Чорнобиль\завантаження (7).jpg"/>
          <p:cNvPicPr>
            <a:picLocks noChangeAspect="1" noChangeArrowheads="1"/>
          </p:cNvPicPr>
          <p:nvPr/>
        </p:nvPicPr>
        <p:blipFill>
          <a:blip r:embed="rId2" cstate="print"/>
          <a:srcRect l="17820" t="11598" r="7336" b="22680"/>
          <a:stretch>
            <a:fillRect/>
          </a:stretch>
        </p:blipFill>
        <p:spPr bwMode="auto">
          <a:xfrm>
            <a:off x="251520" y="2492896"/>
            <a:ext cx="3500462" cy="2635764"/>
          </a:xfrm>
          <a:prstGeom prst="rect">
            <a:avLst/>
          </a:prstGeom>
          <a:noFill/>
        </p:spPr>
      </p:pic>
      <p:pic>
        <p:nvPicPr>
          <p:cNvPr id="2054" name="Picture 6" descr="C:\Documents and Settings\Bogdan\Рабочий стол\Чорнобиль\DSC_0899-1.jpg"/>
          <p:cNvPicPr>
            <a:picLocks noChangeAspect="1" noChangeArrowheads="1"/>
          </p:cNvPicPr>
          <p:nvPr/>
        </p:nvPicPr>
        <p:blipFill>
          <a:blip r:embed="rId3" cstate="print"/>
          <a:srcRect l="23929" t="18866" r="23235" b="20182"/>
          <a:stretch>
            <a:fillRect/>
          </a:stretch>
        </p:blipFill>
        <p:spPr bwMode="auto">
          <a:xfrm>
            <a:off x="5357818" y="2428868"/>
            <a:ext cx="3357586" cy="2571768"/>
          </a:xfrm>
          <a:prstGeom prst="rect">
            <a:avLst/>
          </a:prstGeom>
          <a:noFill/>
        </p:spPr>
      </p:pic>
      <p:pic>
        <p:nvPicPr>
          <p:cNvPr id="2055" name="Picture 7" descr="C:\Documents and Settings\Bogdan\Рабочий стол\Чорнобиль\images (4).jpg"/>
          <p:cNvPicPr>
            <a:picLocks noChangeAspect="1" noChangeArrowheads="1"/>
          </p:cNvPicPr>
          <p:nvPr/>
        </p:nvPicPr>
        <p:blipFill>
          <a:blip r:embed="rId4" cstate="print"/>
          <a:srcRect l="7052" t="6276" r="5979" b="12133"/>
          <a:stretch>
            <a:fillRect/>
          </a:stretch>
        </p:blipFill>
        <p:spPr bwMode="auto">
          <a:xfrm>
            <a:off x="3059832" y="4293096"/>
            <a:ext cx="3354804" cy="23574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99592" y="1052737"/>
            <a:ext cx="75608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5400" dirty="0" smtClean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11960" y="332656"/>
            <a:ext cx="43924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6000" b="1" dirty="0" smtClean="0">
                <a:solidFill>
                  <a:srgbClr val="C00000"/>
                </a:solidFill>
              </a:rPr>
              <a:t> </a:t>
            </a:r>
            <a:endParaRPr lang="uk-UA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0800" algn="tl" rotWithShape="0">
                  <a:srgbClr val="000000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296733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642910" y="142852"/>
            <a:ext cx="800105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 </a:t>
            </a:r>
            <a:r>
              <a:rPr lang="uk-UA" sz="2800" dirty="0" smtClean="0">
                <a:cs typeface="Times New Roman" pitchFamily="18" charset="0"/>
              </a:rPr>
              <a:t>Коли оцінили масштаби катастрофи, стала очевидною евакуація населення . Люди назавжди покинули рідні домівки. Цілих 30 км навкруги від станції вже </a:t>
            </a:r>
            <a:r>
              <a:rPr lang="uk-UA" sz="2800" dirty="0" smtClean="0">
                <a:cs typeface="Times New Roman" pitchFamily="18" charset="0"/>
              </a:rPr>
              <a:t>38 </a:t>
            </a:r>
            <a:r>
              <a:rPr lang="uk-UA" sz="2800" dirty="0" smtClean="0">
                <a:cs typeface="Times New Roman" pitchFamily="18" charset="0"/>
              </a:rPr>
              <a:t>років ніхто не живе.</a:t>
            </a:r>
          </a:p>
          <a:p>
            <a:pPr algn="ctr"/>
            <a:r>
              <a:rPr lang="uk-UA" sz="2800" dirty="0" smtClean="0">
                <a:cs typeface="Times New Roman" pitchFamily="18" charset="0"/>
              </a:rPr>
              <a:t>Ця місцевість називається зоною відчуження.</a:t>
            </a:r>
            <a:endParaRPr lang="ru-RU" sz="2800" dirty="0" smtClean="0"/>
          </a:p>
          <a:p>
            <a:pPr algn="ctr"/>
            <a:endParaRPr lang="ru-RU" dirty="0" smtClean="0"/>
          </a:p>
          <a:p>
            <a:pPr algn="ctr"/>
            <a:endParaRPr lang="ru-RU" b="1" dirty="0"/>
          </a:p>
        </p:txBody>
      </p:sp>
      <p:pic>
        <p:nvPicPr>
          <p:cNvPr id="6146" name="Picture 2" descr="C:\Documents and Settings\Bogdan\Мои документы\Downloads\images (8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420888"/>
            <a:ext cx="6696744" cy="39287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32656"/>
            <a:ext cx="8453887" cy="6192688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974</TotalTime>
  <Words>250</Words>
  <Application>Microsoft Office PowerPoint</Application>
  <PresentationFormat>Экран (4:3)</PresentationFormat>
  <Paragraphs>63</Paragraphs>
  <Slides>17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Метро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Пам’ятаймо! Багато молодих людей віддали своє життя, захищаючи нас. Багато вже померли від значної дози опромінення. Пам'ятайте цих людей, ніколи не забувайте, адже вони – наша історія, наші герої. Вони врятували Україну! 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пк</dc:creator>
  <cp:lastModifiedBy>ПК6</cp:lastModifiedBy>
  <cp:revision>68</cp:revision>
  <dcterms:created xsi:type="dcterms:W3CDTF">2021-04-01T09:10:20Z</dcterms:created>
  <dcterms:modified xsi:type="dcterms:W3CDTF">2024-04-26T07:27:37Z</dcterms:modified>
</cp:coreProperties>
</file>