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4" r:id="rId5"/>
    <p:sldId id="261" r:id="rId6"/>
    <p:sldId id="263" r:id="rId7"/>
    <p:sldId id="268" r:id="rId8"/>
    <p:sldId id="270" r:id="rId9"/>
    <p:sldId id="273" r:id="rId10"/>
    <p:sldId id="271" r:id="rId11"/>
    <p:sldId id="25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82" d="100"/>
          <a:sy n="82" d="100"/>
        </p:scale>
        <p:origin x="151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70148-43EE-49D0-A0BA-4BDBB6D0347E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D0811-87D3-44F6-985F-3E2F4EAED0CB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963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F9C444-834D-47B2-9FE5-CE117D6A73BE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84C3F-3068-4021-A8DD-FAA9AD02B1FD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808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872D1-7A2F-4DD4-A998-0FD489222066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FFEB0-C82B-45C0-B017-ECF97C0C2C66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781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2279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FDCCCA-34AA-4168-8B34-F782FC82159F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00368-74E4-43E7-B86A-87CC557A1ECA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611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0A3BF-2E81-407C-A302-ADFC4F9A72A6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8C39D-023B-4A7C-AC3F-1B8B94D8BF23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162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98284-217C-46BF-906F-660D14B4CC18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B5B03-3323-42ED-A3FF-E11FC8FEA293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32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57F37-1AE6-4AA8-8786-059B8E2305E4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93EA4-1EF7-4B88-B42F-65A3BFF49E23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67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270E8-8E95-4664-A0B0-4CEA49FB3B0C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60CA1-CF22-48FC-8ED7-942850297AAD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54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E213C-9331-42AC-AD12-6E646ECA7237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65AB-A73B-4F0C-81E9-76567FECC18D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098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7460E-7463-4B04-A864-9EBAE9F8DD3E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A107-DB2E-4726-8ACB-E211D9A4FA13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821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65F1A-53C6-4A0D-B47F-CBF8B223FCCA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4D28B-973A-416C-BEEA-ACE9F4D53EFF}" type="slidenum">
              <a:rPr lang="en-US" altLang="zh-CN"/>
              <a:pPr/>
              <a:t>‹№›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066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A9331C8-3AD0-4BE5-8B78-BE389B504966}" type="datetimeFigureOut">
              <a:rPr lang="en-US" altLang="zh-CN"/>
              <a:pPr/>
              <a:t>6/9/2022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ACF1E9F-2EA8-4185-A7D6-6E4C49A78C6E}" type="slidenum">
              <a:rPr lang="en-US" altLang="zh-CN"/>
              <a:pPr/>
              <a:t>‹№›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00200" y="1219200"/>
            <a:ext cx="5791200" cy="29854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dirty="0">
                <a:solidFill>
                  <a:srgbClr val="C00000"/>
                </a:solidFill>
                <a:latin typeface="Ariadna script" pitchFamily="2" charset="0"/>
              </a:rPr>
              <a:t>6 січня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dirty="0">
                <a:solidFill>
                  <a:srgbClr val="C00000"/>
                </a:solidFill>
                <a:latin typeface="Ariadna script" pitchFamily="2" charset="0"/>
              </a:rPr>
              <a:t>Святий вечір</a:t>
            </a:r>
            <a:r>
              <a:rPr lang="uk-UA" sz="6000" b="1" dirty="0">
                <a:solidFill>
                  <a:srgbClr val="C00000"/>
                </a:solidFill>
                <a:latin typeface="Ariadna script" pitchFamily="2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altLang="zh-C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7742" y="61208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lekino" pitchFamily="2" charset="0"/>
              </a:rPr>
              <a:t>Традиції та звичаї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lekino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05800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i="1" dirty="0">
                <a:solidFill>
                  <a:srgbClr val="002060"/>
                </a:solidFill>
              </a:rPr>
              <a:t>Народні прикмети</a:t>
            </a:r>
          </a:p>
          <a:p>
            <a:pPr algn="ctr">
              <a:lnSpc>
                <a:spcPct val="150000"/>
              </a:lnSpc>
            </a:pPr>
            <a:endParaRPr lang="uk-UA" sz="2400" b="1" i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i="1" dirty="0">
                <a:solidFill>
                  <a:srgbClr val="002060"/>
                </a:solidFill>
              </a:rPr>
              <a:t>На багату кутю зоряне небо — кури добре нестимуться і вродить горох.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i="1" dirty="0">
                <a:solidFill>
                  <a:srgbClr val="002060"/>
                </a:solidFill>
              </a:rPr>
              <a:t>Місячна ніч — врожай на баштани.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i="1" dirty="0">
                <a:solidFill>
                  <a:srgbClr val="002060"/>
                </a:solidFill>
              </a:rPr>
              <a:t>Ожеледь на деревах — вродять горіхи й садовина.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i="1" dirty="0">
                <a:solidFill>
                  <a:srgbClr val="002060"/>
                </a:solidFill>
              </a:rPr>
              <a:t>Сніг іде — врожай на яблука.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i="1" dirty="0">
                <a:solidFill>
                  <a:srgbClr val="002060"/>
                </a:solidFill>
              </a:rPr>
              <a:t>Дивляться після вечері у вікно: якщо чисте й зоряне небо, то буде сухе й урожайне літо, і навпаки.</a:t>
            </a:r>
          </a:p>
        </p:txBody>
      </p:sp>
    </p:spTree>
    <p:extLst>
      <p:ext uri="{BB962C8B-B14F-4D97-AF65-F5344CB8AC3E}">
        <p14:creationId xmlns:p14="http://schemas.microsoft.com/office/powerpoint/2010/main" val="52834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19" descr="E:\Скачка\Тимчасово\Rizd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1"/>
            <a:ext cx="9173611" cy="63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>
                <a:solidFill>
                  <a:schemeClr val="tx2">
                    <a:lumMod val="50000"/>
                  </a:schemeClr>
                </a:solidFill>
              </a:rPr>
              <a:t>За давньою традицією, належне різдвяне святкування починається ще ввечері напередодні Різдва. Вечір цей зветься Святим чи Свят-Вечором, або ж </a:t>
            </a:r>
            <a:r>
              <a:rPr lang="uk-UA" sz="2800" i="1" dirty="0" err="1">
                <a:solidFill>
                  <a:schemeClr val="tx2">
                    <a:lumMod val="50000"/>
                  </a:schemeClr>
                </a:solidFill>
              </a:rPr>
              <a:t>Навечір’ям</a:t>
            </a:r>
            <a:r>
              <a:rPr lang="uk-UA" sz="2800" i="1" dirty="0">
                <a:solidFill>
                  <a:schemeClr val="tx2">
                    <a:lumMod val="50000"/>
                  </a:schemeClr>
                </a:solidFill>
              </a:rPr>
              <a:t> Різдва Христового, що припадає на 6 січня.</a:t>
            </a:r>
          </a:p>
        </p:txBody>
      </p:sp>
      <p:pic>
        <p:nvPicPr>
          <p:cNvPr id="4100" name="Picture 4" descr="Картинки по запросу святий вечі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562600" cy="2993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524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uk-UA" sz="2800" i="1" dirty="0">
                <a:solidFill>
                  <a:schemeClr val="tx2">
                    <a:lumMod val="50000"/>
                  </a:schemeClr>
                </a:solidFill>
              </a:rPr>
              <a:t>    За звичаєм до свят господині ретельно прибирали в хатах, вибілювали помешкання й розмальовували квітами комин, застеляли нові або чисто випрані скатерки, рядна й рушники. </a:t>
            </a:r>
          </a:p>
          <a:p>
            <a:pPr indent="176213" algn="just"/>
            <a:r>
              <a:rPr lang="uk-UA" sz="2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Обов’язково намагалися справити новий одяг для всіх членів родини та купити новий посуд (макітри, горшки, коцюби й макогони).</a:t>
            </a:r>
          </a:p>
          <a:p>
            <a:pPr indent="176213" algn="just"/>
            <a:r>
              <a:rPr lang="uk-UA" sz="2800" i="1" dirty="0">
                <a:solidFill>
                  <a:schemeClr val="tx2">
                    <a:lumMod val="50000"/>
                  </a:schemeClr>
                </a:solidFill>
              </a:rPr>
              <a:t>     Із воску власної пасіки люди виготовляли святкові свічки, приказуючи спеціальні замовляння і молитву. У підготовці були задіяні усі – і малі, і старі.</a:t>
            </a:r>
          </a:p>
        </p:txBody>
      </p:sp>
      <p:pic>
        <p:nvPicPr>
          <p:cNvPr id="31746" name="Picture 2" descr="Картинки по запросу рождество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43" y="4286557"/>
            <a:ext cx="2983113" cy="25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7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457200"/>
            <a:ext cx="800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i="1" dirty="0">
                <a:solidFill>
                  <a:srgbClr val="002060"/>
                </a:solidFill>
              </a:rPr>
              <a:t> Господиня приступає готувати </a:t>
            </a: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дванадцять</a:t>
            </a:r>
            <a:r>
              <a:rPr lang="uk-UA" sz="2800" i="1" dirty="0">
                <a:solidFill>
                  <a:srgbClr val="002060"/>
                </a:solidFill>
              </a:rPr>
              <a:t> свят-вечірніх страв: ставить узвар, варить горох, квасолю, смажить капусту, рибу, ліпить вареники, готує бараболю, гриби, кашу гречану з конопляним молоком, голубці з пшоном, коржі з маком та кутю з товченої пшениці. </a:t>
            </a:r>
          </a:p>
        </p:txBody>
      </p:sp>
      <p:pic>
        <p:nvPicPr>
          <p:cNvPr id="32770" name="Picture 2" descr="Картинки по запросу 12 страв на святвечі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76" y="3429000"/>
            <a:ext cx="4415374" cy="33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2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29540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uk-UA" sz="2800" b="1" i="1" dirty="0">
                <a:solidFill>
                  <a:srgbClr val="002060"/>
                </a:solidFill>
              </a:rPr>
              <a:t>В той час господар іде напувати худобу,</a:t>
            </a:r>
            <a:r>
              <a:rPr lang="uk-UA" sz="2800" i="1" dirty="0">
                <a:solidFill>
                  <a:srgbClr val="002060"/>
                </a:solidFill>
              </a:rPr>
              <a:t> стелить нової соломи та дає їй свіжого сіна. Потім він одкидає сніг від хати, розчищає стежки і уважно оглядає усе господарство. </a:t>
            </a:r>
          </a:p>
          <a:p>
            <a:pPr indent="354013" algn="just"/>
            <a:endParaRPr lang="uk-UA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54013" algn="just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члени родини повинні бути вдома</a:t>
            </a:r>
            <a:r>
              <a:rPr lang="uk-UA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35842" name="Picture 2" descr="Картинки по запросу різдво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39" y="0"/>
            <a:ext cx="2008618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6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uk-UA" sz="2800" b="1" i="1" dirty="0">
                <a:solidFill>
                  <a:srgbClr val="002060"/>
                </a:solidFill>
              </a:rPr>
              <a:t>6 січня не снідають і обходяться без обіду.</a:t>
            </a:r>
            <a:r>
              <a:rPr lang="uk-UA" sz="2800" i="1" dirty="0">
                <a:solidFill>
                  <a:srgbClr val="002060"/>
                </a:solidFill>
              </a:rPr>
              <a:t> Хіба дітям, що не можуть терпіти голоду, мати дозволить дещо з’їсти, та й то лише в обідній час.</a:t>
            </a:r>
          </a:p>
          <a:p>
            <a:pPr indent="265113" algn="just"/>
            <a:endParaRPr lang="uk-UA" sz="2800" i="1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://www.uaua.world/wp-content/uploads/2018/01/11121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124200"/>
            <a:ext cx="5562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1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lnSpc>
                <a:spcPct val="150000"/>
              </a:lnSpc>
            </a:pPr>
            <a:r>
              <a:rPr lang="uk-UA" sz="2400" i="1" dirty="0">
                <a:solidFill>
                  <a:srgbClr val="002060"/>
                </a:solidFill>
              </a:rPr>
              <a:t>Хоч діти вже дуже голодні, вони терплять і крізь вікно уважно дивляться на небо: </a:t>
            </a:r>
            <a:r>
              <a:rPr lang="uk-UA" sz="2400" b="1" i="1" dirty="0">
                <a:solidFill>
                  <a:srgbClr val="002060"/>
                </a:solidFill>
              </a:rPr>
              <a:t>чи не зійшла вже вечірня зоря</a:t>
            </a:r>
            <a:r>
              <a:rPr lang="uk-UA" sz="2400" i="1" dirty="0">
                <a:solidFill>
                  <a:srgbClr val="002060"/>
                </a:solidFill>
              </a:rPr>
              <a:t>, що має сповістити всім людям про велике чудо — народження Сина Божого!</a:t>
            </a:r>
          </a:p>
          <a:p>
            <a:endParaRPr lang="uk-UA" i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Картинки по запросу обходять двір, комо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91043"/>
            <a:ext cx="4572000" cy="316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7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uk-UA" sz="2400" i="1" dirty="0">
                <a:solidFill>
                  <a:srgbClr val="002060"/>
                </a:solidFill>
              </a:rPr>
              <a:t>Свята Вечеря — </a:t>
            </a:r>
            <a:r>
              <a:rPr lang="uk-UA" sz="2400" b="1" i="1" dirty="0">
                <a:solidFill>
                  <a:srgbClr val="002060"/>
                </a:solidFill>
              </a:rPr>
              <a:t>це спільна вечеря всього роду.</a:t>
            </a:r>
            <a:r>
              <a:rPr lang="uk-UA" sz="2400" i="1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3" name="Picture 2" descr="Картинки по запросу дідух на столі">
            <a:extLst>
              <a:ext uri="{FF2B5EF4-FFF2-40B4-BE49-F238E27FC236}">
                <a16:creationId xmlns:a16="http://schemas.microsoft.com/office/drawing/2014/main" id="{E2AAC8EE-71F0-46FB-97A2-85DFA017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70" y="1828800"/>
            <a:ext cx="651086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4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>
                <a:solidFill>
                  <a:srgbClr val="002060"/>
                </a:solidFill>
              </a:rPr>
              <a:t>Після вечері </a:t>
            </a:r>
            <a:r>
              <a:rPr lang="uk-UA" sz="2400" b="1" i="1" dirty="0">
                <a:solidFill>
                  <a:srgbClr val="002060"/>
                </a:solidFill>
              </a:rPr>
              <a:t>починаються забави.</a:t>
            </a:r>
            <a:r>
              <a:rPr lang="uk-UA" sz="2400" i="1" dirty="0">
                <a:solidFill>
                  <a:srgbClr val="002060"/>
                </a:solidFill>
              </a:rPr>
              <a:t> Малі діти бігають по долівці, залазять під стіл і там </a:t>
            </a:r>
            <a:r>
              <a:rPr lang="uk-UA" sz="2400" b="1" i="1" dirty="0">
                <a:solidFill>
                  <a:srgbClr val="002060"/>
                </a:solidFill>
              </a:rPr>
              <a:t>«квокчуть» — «щоб квочки сідали».</a:t>
            </a:r>
            <a:r>
              <a:rPr lang="uk-UA" sz="2400" i="1" dirty="0">
                <a:solidFill>
                  <a:srgbClr val="002060"/>
                </a:solidFill>
              </a:rPr>
              <a:t> Мати їм кидає за горішки та дрібні гроші.</a:t>
            </a:r>
          </a:p>
        </p:txBody>
      </p:sp>
      <p:pic>
        <p:nvPicPr>
          <p:cNvPr id="45058" name="Picture 2" descr="E:\Скачка\Тимчасово\sviatvechur_svyata_ykr_narody_1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8673"/>
            <a:ext cx="3645283" cy="451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7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377</Words>
  <Application>Microsoft Office PowerPoint</Application>
  <PresentationFormat>Екран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Ariadna script</vt:lpstr>
      <vt:lpstr>Arial</vt:lpstr>
      <vt:lpstr>Arlekino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rud</dc:creator>
  <cp:lastModifiedBy>user</cp:lastModifiedBy>
  <cp:revision>12</cp:revision>
  <dcterms:created xsi:type="dcterms:W3CDTF">2006-08-16T00:00:00Z</dcterms:created>
  <dcterms:modified xsi:type="dcterms:W3CDTF">2022-06-09T09:51:45Z</dcterms:modified>
</cp:coreProperties>
</file>