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8" r:id="rId3"/>
    <p:sldId id="269" r:id="rId4"/>
    <p:sldId id="270" r:id="rId5"/>
    <p:sldId id="272" r:id="rId6"/>
    <p:sldId id="271" r:id="rId7"/>
    <p:sldId id="273" r:id="rId8"/>
    <p:sldId id="274" r:id="rId9"/>
    <p:sldId id="275" r:id="rId10"/>
    <p:sldId id="276" r:id="rId11"/>
    <p:sldId id="278" r:id="rId12"/>
    <p:sldId id="277" r:id="rId13"/>
    <p:sldId id="279" r:id="rId14"/>
    <p:sldId id="280" r:id="rId1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8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969793-9A5C-409C-ABA1-8B9887C5D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01EADCAB-A487-4737-BF35-AC2CE6A186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01A3706A-9F5A-4357-9FB3-D625B8BA9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0B12-F5F6-4BAD-B7DD-5968A5062D11}" type="datetimeFigureOut">
              <a:rPr lang="uk-UA" smtClean="0"/>
              <a:t>22.08.2026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838323DD-9D51-4551-81DC-18D723857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C7C60465-587A-4468-90FF-943C6C1E5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4CCD0-1791-45E3-ADF0-F68A9F00223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20419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E637E9-5F88-43AC-9D7D-ACC582BEE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1451EE8-07BE-4EA5-8808-7948CDC99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969787D-FED3-4F2B-A2E7-F9BED3D5F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0B12-F5F6-4BAD-B7DD-5968A5062D11}" type="datetimeFigureOut">
              <a:rPr lang="uk-UA" smtClean="0"/>
              <a:t>22.08.2026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0F4EED5-26C5-46F3-B8BB-573726576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420FAF6D-62E6-4E33-8FE5-7C6BEEEF5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4CCD0-1791-45E3-ADF0-F68A9F00223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6584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2015A8-6361-485C-AE7B-1B765C35A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17761217-7831-4F6C-BB58-8762B4D76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23C8D93D-9D63-4F70-BFB8-182F8FA60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0B12-F5F6-4BAD-B7DD-5968A5062D11}" type="datetimeFigureOut">
              <a:rPr lang="uk-UA" smtClean="0"/>
              <a:t>22.08.2026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5E0779F2-95D2-4AE0-8155-D2D267788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341C386D-9938-4DDA-A798-CE6D7DD68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4CCD0-1791-45E3-ADF0-F68A9F00223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1272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65DDBC-5E4E-44FF-84E9-0EB7EEA2B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E2549EC2-8024-4D1B-A847-0B2055E629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76C45455-E428-4F37-9565-929D1F774C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98655B8C-80E9-480B-8F16-01A2BC2C7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0B12-F5F6-4BAD-B7DD-5968A5062D11}" type="datetimeFigureOut">
              <a:rPr lang="uk-UA" smtClean="0"/>
              <a:t>22.08.2026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21134863-A4FC-49B7-8BD1-642A42207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48AD7895-28EC-40F2-B47E-D324D0648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4CCD0-1791-45E3-ADF0-F68A9F00223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6214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E25C5E-851E-489E-AB91-95BCD5A98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F128D55B-1E9C-4CC9-8CC9-55CC7DCDA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F0F150EB-471A-4054-855C-161448F5D5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CFE8FF7D-7784-44EA-982D-FE37D0C77A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0FF50283-8B20-4EC2-B8AC-3AC132D5D7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881CB2D0-3E64-4EAC-838C-BC326061D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0B12-F5F6-4BAD-B7DD-5968A5062D11}" type="datetimeFigureOut">
              <a:rPr lang="uk-UA" smtClean="0"/>
              <a:t>22.08.2026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B945E5FF-915B-470A-8D16-C006749BC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13884EF1-64D1-47BC-AF54-7EA6E4BC9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4CCD0-1791-45E3-ADF0-F68A9F00223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72766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EA4DDB-FF31-4457-980A-5FA20E29E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68CB848C-1B82-4614-B872-DC4BD1AE6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0B12-F5F6-4BAD-B7DD-5968A5062D11}" type="datetimeFigureOut">
              <a:rPr lang="uk-UA" smtClean="0"/>
              <a:t>22.08.2026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336893C8-DB5B-486C-8C54-C1C8304CA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7E44E034-FDD2-4A96-B5AA-EC9F34C68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4CCD0-1791-45E3-ADF0-F68A9F00223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2601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87AFC06E-78BF-46E7-BBB8-30CDBAFB1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0B12-F5F6-4BAD-B7DD-5968A5062D11}" type="datetimeFigureOut">
              <a:rPr lang="uk-UA" smtClean="0"/>
              <a:t>22.08.2026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1A364C94-24F8-4DA0-8377-FB0F05742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E5D41D9B-D43D-4F13-A629-FD2896C61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4CCD0-1791-45E3-ADF0-F68A9F00223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84559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7C4D8C-F5A6-4F5A-9F37-5629809E8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780919C-EC38-48A9-A0FF-7295EDEBA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5AF8CC13-1CED-4E43-8A5C-8125F9C5CC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241ACFE9-B4A5-494F-A1F1-1C73697E8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0B12-F5F6-4BAD-B7DD-5968A5062D11}" type="datetimeFigureOut">
              <a:rPr lang="uk-UA" smtClean="0"/>
              <a:t>22.08.2026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3A003D5F-9845-4D85-852B-D73CBA1BB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30715959-7CDC-463C-B7C4-744D358A1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4CCD0-1791-45E3-ADF0-F68A9F00223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40627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BE3727-466C-4A59-97B0-145CEFB47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08BC0AA2-FD5D-4706-841E-9234DA0FCE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7EF3E6E8-B34E-4DCD-98C8-B016B8CC34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A65758FF-A7EC-4E49-B03E-22B8524EC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0B12-F5F6-4BAD-B7DD-5968A5062D11}" type="datetimeFigureOut">
              <a:rPr lang="uk-UA" smtClean="0"/>
              <a:t>22.08.2026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17A131C8-0D4A-4E6E-B3DB-02AF3690E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C90E7BBC-A16B-44AA-9018-29105FF0D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4CCD0-1791-45E3-ADF0-F68A9F00223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63975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A0A4DE-90F1-4889-B776-E5A857A00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C6BC5E27-27DC-4CF0-A349-EE757ECCBA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60FFEEE1-F5BA-4F96-ACE6-8B63E1182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0B12-F5F6-4BAD-B7DD-5968A5062D11}" type="datetimeFigureOut">
              <a:rPr lang="uk-UA" smtClean="0"/>
              <a:t>22.08.2026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BC457E27-BD2A-4FC9-911A-487A6597E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A0D5FD2D-D441-4C9A-A549-32FE09A01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4CCD0-1791-45E3-ADF0-F68A9F00223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2607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B836A1EB-B481-44A1-A50D-F40068B5E3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22E60B49-24F8-4AA1-AFD2-7726100FC6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E19CAA5-4A07-4668-8965-00AF9CF62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0B12-F5F6-4BAD-B7DD-5968A5062D11}" type="datetimeFigureOut">
              <a:rPr lang="uk-UA" smtClean="0"/>
              <a:t>22.08.2026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71DBDCD0-63D4-49A4-AFE4-251AE0524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E72E0B08-0216-4CF4-99D3-B394A2B8A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4CCD0-1791-45E3-ADF0-F68A9F00223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5255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E7CDEA33-2AE3-48C0-BC5D-115039088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AF2B8C37-3F6A-4146-8910-3F57F01AF1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1F3BAB36-DC91-49C7-92C4-79494E0B02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F0B12-F5F6-4BAD-B7DD-5968A5062D11}" type="datetimeFigureOut">
              <a:rPr lang="uk-UA" smtClean="0"/>
              <a:t>22.08.2026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FAE060AC-03B1-49CB-BFF1-0674EE9140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A0417188-3C3D-4B47-83A0-E525ABC48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4CCD0-1791-45E3-ADF0-F68A9F00223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32910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BB6EC4-99B7-4354-AA1F-9D30CAE2791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pPr algn="ctr"/>
            <a:r>
              <a:rPr lang="uk-UA" dirty="0">
                <a:solidFill>
                  <a:srgbClr val="0070C0"/>
                </a:solidFill>
              </a:rPr>
              <a:t>«Європа — наш спільний дім».</a:t>
            </a:r>
          </a:p>
        </p:txBody>
      </p:sp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5E02EA5D-A3B0-46FF-8A99-813088FF4C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99" b="19897"/>
          <a:stretch/>
        </p:blipFill>
        <p:spPr>
          <a:xfrm>
            <a:off x="388620" y="1463040"/>
            <a:ext cx="11521440" cy="4542587"/>
          </a:xfrm>
          <a:prstGeom prst="rect">
            <a:avLst/>
          </a:prstGeom>
        </p:spPr>
      </p:pic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B9D04543-5762-4DF8-AE08-DD28433B930F}"/>
              </a:ext>
            </a:extLst>
          </p:cNvPr>
          <p:cNvSpPr/>
          <p:nvPr/>
        </p:nvSpPr>
        <p:spPr>
          <a:xfrm>
            <a:off x="6926580" y="2011680"/>
            <a:ext cx="26289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n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ЄДИНИЙ УРОК У 8-А </a:t>
            </a:r>
            <a:r>
              <a:rPr lang="ru-RU" sz="2800" b="1" dirty="0">
                <a:ln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КЛАСУ,     </a:t>
            </a:r>
          </a:p>
          <a:p>
            <a:pPr algn="ctr"/>
            <a:r>
              <a:rPr lang="ru-RU" sz="3200" b="1" dirty="0">
                <a:ln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09.05.2026р.</a:t>
            </a:r>
            <a:endParaRPr lang="uk-UA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74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5D90C87-1B07-444B-B4AC-238152FA08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82" r="5125" b="20319"/>
          <a:stretch/>
        </p:blipFill>
        <p:spPr>
          <a:xfrm>
            <a:off x="514350" y="2293495"/>
            <a:ext cx="10892789" cy="4204387"/>
          </a:xfrm>
          <a:prstGeom prst="rect">
            <a:avLst/>
          </a:prstGeom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id="{B5877B49-94B6-427D-A282-763D2891CB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50520" y="730908"/>
            <a:ext cx="11490960" cy="991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07916" rIns="0" bIns="14283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42F377B5-8223-4808-949F-2EE4BA4A6D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520" y="160179"/>
            <a:ext cx="11620500" cy="1562587"/>
          </a:xfrm>
          <a:solidFill>
            <a:srgbClr val="FFFF00"/>
          </a:solidFill>
        </p:spPr>
        <p:txBody>
          <a:bodyPr>
            <a:normAutofit lnSpcReduction="10000"/>
          </a:bodyPr>
          <a:lstStyle/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uk-UA" altLang="uk-UA" sz="4000" b="1" dirty="0">
                <a:solidFill>
                  <a:srgbClr val="FF0000"/>
                </a:solidFill>
                <a:latin typeface="Google Sans"/>
              </a:rPr>
              <a:t>Що таке Європа?</a:t>
            </a:r>
            <a:endParaRPr lang="uk-UA" altLang="uk-UA" sz="4000" dirty="0">
              <a:solidFill>
                <a:srgbClr val="FF0000"/>
              </a:solidFill>
            </a:endParaRP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2000" dirty="0">
                <a:latin typeface="Google Sans"/>
              </a:rPr>
              <a:t>Частина світу, де ми живемо.</a:t>
            </a: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2000" dirty="0">
                <a:latin typeface="Google Sans"/>
              </a:rPr>
              <a:t>Розташована у Північній півкулі.</a:t>
            </a: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uk-UA" altLang="uk-UA" sz="2000" dirty="0">
                <a:latin typeface="Google Sans"/>
              </a:rPr>
              <a:t>Омивається океанами та морями. Межує з Азією.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1377160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978E0D-32E8-47A7-AB5E-AD71413F9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65125"/>
            <a:ext cx="10759440" cy="1325563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uk-UA" sz="3200" b="1" dirty="0">
                <a:solidFill>
                  <a:srgbClr val="FF0000"/>
                </a:solidFill>
              </a:rPr>
              <a:t>Звідки взялася назва? </a:t>
            </a:r>
            <a:r>
              <a:rPr lang="uk-UA" sz="3200" dirty="0">
                <a:solidFill>
                  <a:srgbClr val="002060"/>
                </a:solidFill>
              </a:rPr>
              <a:t>Походить від давньогрецького міфу про прекрасну царівну Європу. Інша версія — від слів, що означають «захід сонця»</a:t>
            </a:r>
          </a:p>
        </p:txBody>
      </p:sp>
      <p:sp>
        <p:nvSpPr>
          <p:cNvPr id="14" name="Місце для вмісту 13">
            <a:extLst>
              <a:ext uri="{FF2B5EF4-FFF2-40B4-BE49-F238E27FC236}">
                <a16:creationId xmlns:a16="http://schemas.microsoft.com/office/drawing/2014/main" id="{BC8FF696-7649-4268-A1AB-489F29BF57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60" y="1825625"/>
            <a:ext cx="11269980" cy="4351338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uk-UA" dirty="0"/>
              <a:t>Історія виникнення свята. День Європи – зародився ще 9 травня 1950 року в Парижі. Саме того дня міністр закордонних справ Франції Робер Шуман закликав Францію, Німеччину та інші європейські країни об’єднати їхні вугільну та сталеливарну галузі промисловості, що становили основу нарощування військової техніки, в нову наднаціональну модель життя. Завдяки такому симбіозу економічних зусиль і розподілу досягнутих результатів європейські країни уникнули накопичення військової могутності одна проти одної, що і забезпечило мир в Європі.</a:t>
            </a:r>
          </a:p>
        </p:txBody>
      </p:sp>
    </p:spTree>
    <p:extLst>
      <p:ext uri="{BB962C8B-B14F-4D97-AF65-F5344CB8AC3E}">
        <p14:creationId xmlns:p14="http://schemas.microsoft.com/office/powerpoint/2010/main" val="2428414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81735A-608C-41AC-8058-74387C55A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221" y="228601"/>
            <a:ext cx="11178539" cy="1462088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uk-UA" b="1" dirty="0">
                <a:solidFill>
                  <a:srgbClr val="FF0000"/>
                </a:solidFill>
              </a:rPr>
              <a:t>Цифри та факти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4E02AF0-314B-414D-95F1-C0BE48F15B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221" y="1348740"/>
            <a:ext cx="11178539" cy="4828223"/>
          </a:xfrm>
          <a:solidFill>
            <a:srgbClr val="00B0F0"/>
          </a:solidFill>
        </p:spPr>
        <p:txBody>
          <a:bodyPr/>
          <a:lstStyle/>
          <a:p>
            <a:r>
              <a:rPr lang="uk-UA" dirty="0"/>
              <a:t>Налічує близько 50 держав. Україна — найбільша за площею країна, яка повністю лежить у Європі. Найменша держава — Ватикан. Тут говорять більш ніж на 200 мовах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3EDA101-7545-4DF1-8BE5-C75D4CA31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1" y="2674303"/>
            <a:ext cx="6766560" cy="3637597"/>
          </a:xfrm>
          <a:prstGeom prst="rect">
            <a:avLst/>
          </a:prstGeom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48C464D3-3F81-4882-BE83-DD7CD90873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3819" y="2674303"/>
            <a:ext cx="4091941" cy="3637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818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540BD7-4BBA-4676-A85B-0BC2E359A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5013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3200" dirty="0">
                <a:solidFill>
                  <a:srgbClr val="C00000"/>
                </a:solidFill>
              </a:rPr>
              <a:t>Символи Європейського Союзу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F88520A-290D-4DCC-9648-C22AA4FCC8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57263"/>
            <a:ext cx="10896600" cy="5219700"/>
          </a:xfrm>
        </p:spPr>
        <p:txBody>
          <a:bodyPr>
            <a:normAutofit/>
          </a:bodyPr>
          <a:lstStyle/>
          <a:p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D717515-DD88-49D2-A997-6392323E60C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838200" y="1100138"/>
            <a:ext cx="10377487" cy="49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034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B17CE4-C173-443F-85CD-59A9A389C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932CCC7D-F084-4476-B3FD-9B92B5ABDE41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4350" y="365125"/>
            <a:ext cx="11244263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35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4F13F4-5C07-4260-8ACE-7402E43D966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pPr algn="ctr"/>
            <a:r>
              <a:rPr lang="uk-UA" dirty="0"/>
              <a:t> </a:t>
            </a:r>
            <a:r>
              <a:rPr lang="uk-UA" dirty="0" err="1"/>
              <a:t>Цікавинки</a:t>
            </a:r>
            <a:r>
              <a:rPr lang="uk-UA" dirty="0"/>
              <a:t> для восьмикласників</a:t>
            </a:r>
          </a:p>
        </p:txBody>
      </p:sp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C56D06C2-90CE-4B76-8C4D-EA3D9BA725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417320"/>
            <a:ext cx="10134600" cy="4759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332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E80F54-F00D-484E-AA93-804D060EB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32A95E70-B3B0-44FF-82EA-D3E05AC374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4340" y="365125"/>
            <a:ext cx="5466397" cy="612775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1C0F98-EAB9-4CB3-B054-6E38E40C82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7825" y="875031"/>
            <a:ext cx="6299834" cy="5617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927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953FA5-3E5C-454B-828C-A9EC436D814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pPr algn="ctr"/>
            <a:r>
              <a:rPr lang="uk-UA" dirty="0">
                <a:solidFill>
                  <a:srgbClr val="0070C0"/>
                </a:solidFill>
              </a:rPr>
              <a:t>«Європа — наш спільний дім».</a:t>
            </a:r>
            <a:endParaRPr lang="uk-UA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CABFB7A1-C969-4EE4-BBCE-2386CDED549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885791"/>
            <a:ext cx="2952750" cy="221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E0F05E8-BEAE-4A23-833F-7D10F726F2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5695" y="1872456"/>
            <a:ext cx="2952750" cy="221932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2358843-F8F9-4BC3-9C65-1E381E371D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445" y="1954371"/>
            <a:ext cx="2952750" cy="221932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07B4681-2847-4639-99AB-40A1D5AF48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9250" y="1872456"/>
            <a:ext cx="2952750" cy="221932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63EB108-5BE4-42A8-A737-A2F4BC4265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665" y="4417057"/>
            <a:ext cx="2952750" cy="221932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58198D7-B98B-4897-B20F-5536F4AF85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48050" y="4488175"/>
            <a:ext cx="2952750" cy="221932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3E6D021-D85E-491A-B535-7A373788EB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08445" y="4528819"/>
            <a:ext cx="2952750" cy="22193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5E891A5-3B47-4F20-9E61-5266132054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61195" y="4515484"/>
            <a:ext cx="2263140" cy="221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757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31C286-E332-4A44-8E7D-A093C6B975C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pPr algn="ctr"/>
            <a:r>
              <a:rPr lang="uk-UA" dirty="0">
                <a:solidFill>
                  <a:srgbClr val="0070C0"/>
                </a:solidFill>
              </a:rPr>
              <a:t>«Європа — наш спільний дім».</a:t>
            </a:r>
            <a:endParaRPr lang="uk-UA" dirty="0"/>
          </a:p>
        </p:txBody>
      </p:sp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A4B659F9-AC19-4153-B2C6-A1D7710434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4845" y="1885791"/>
            <a:ext cx="2952750" cy="221932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40B4FC7-E841-4A2D-9C28-222C4C4E57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8105" y="1885791"/>
            <a:ext cx="2952750" cy="2219325"/>
          </a:xfrm>
          <a:prstGeom prst="rect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79B9BA86-2CF1-4CCE-83C1-6AD91F123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365" y="1885791"/>
            <a:ext cx="2952750" cy="221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02D7D71-584F-419B-A87A-A6E8868B7F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225" y="4391659"/>
            <a:ext cx="2952750" cy="221932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53843B2-C6CC-4EE9-9066-47F4CC2960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9975" y="4391659"/>
            <a:ext cx="2952750" cy="221932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D83428D-2560-486E-8B5B-6A6F37153A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11365" y="4460239"/>
            <a:ext cx="2952750" cy="221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003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1EBE4D-0B77-49B3-AC56-735CFC8D430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pPr algn="ctr"/>
            <a:r>
              <a:rPr lang="uk-UA" dirty="0">
                <a:solidFill>
                  <a:srgbClr val="0070C0"/>
                </a:solidFill>
              </a:rPr>
              <a:t>«Європа — наш спільний дім».</a:t>
            </a:r>
            <a:endParaRPr lang="uk-UA" dirty="0"/>
          </a:p>
        </p:txBody>
      </p:sp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47842031-8198-4C11-87FF-8EF5CCBF7F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9085" y="2022951"/>
            <a:ext cx="2952750" cy="221932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AAEF8A8-5F6B-4212-ADA5-D0F1A0AF5D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9505" y="2054225"/>
            <a:ext cx="2952750" cy="221932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899BB77-3AE4-4C8A-B13B-BAE022F38C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3792" y="2022950"/>
            <a:ext cx="2952750" cy="221932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73DEAA6-B885-4781-BDBD-46D851F943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085" y="4273550"/>
            <a:ext cx="2952750" cy="221932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61B163A-C996-4CF2-806F-991CFBEF6B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9505" y="4273550"/>
            <a:ext cx="2952750" cy="221932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E427B-7111-4A40-A198-B057BA1599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63792" y="4574537"/>
            <a:ext cx="2952750" cy="221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216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2D2930-2529-4C07-AA84-88E37E5A019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pPr algn="ctr"/>
            <a:r>
              <a:rPr lang="uk-UA" dirty="0">
                <a:solidFill>
                  <a:srgbClr val="0070C0"/>
                </a:solidFill>
              </a:rPr>
              <a:t>«Європа — наш спільний дім».</a:t>
            </a:r>
            <a:endParaRPr lang="uk-UA" dirty="0"/>
          </a:p>
        </p:txBody>
      </p:sp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9C37972C-E3F2-463D-B6CC-AC5A213EA5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1" y="1690688"/>
            <a:ext cx="5638800" cy="455009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ABD8B2B-021E-42F0-9349-2732F34542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2034541"/>
            <a:ext cx="5638800" cy="4206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599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ED25AC-326E-4BB7-96B1-CAD963C634A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pPr algn="ctr"/>
            <a:r>
              <a:rPr lang="uk-UA" dirty="0">
                <a:solidFill>
                  <a:srgbClr val="0070C0"/>
                </a:solidFill>
              </a:rPr>
              <a:t>«Європа — наш спільний дім».</a:t>
            </a:r>
            <a:endParaRPr lang="uk-UA" dirty="0"/>
          </a:p>
        </p:txBody>
      </p:sp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1C095A5E-686C-4045-BAA0-5A2C1608F4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039" y="1889339"/>
            <a:ext cx="5795961" cy="4603536"/>
          </a:xfrm>
          <a:prstGeom prst="rect">
            <a:avLst/>
          </a:prstGeom>
        </p:spPr>
      </p:pic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ECEFA063-401F-4A23-80B9-1D7DBB4DA429}"/>
              </a:ext>
            </a:extLst>
          </p:cNvPr>
          <p:cNvSpPr/>
          <p:nvPr/>
        </p:nvSpPr>
        <p:spPr>
          <a:xfrm>
            <a:off x="6423660" y="1859340"/>
            <a:ext cx="521208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rgbClr val="333333"/>
                </a:solidFill>
                <a:latin typeface="Roboto"/>
              </a:rPr>
              <a:t>Україна є частиною географічної Європи і тому повинна входити в політичну європейську </a:t>
            </a:r>
            <a:r>
              <a:rPr lang="uk-UA" sz="2000" dirty="0" err="1">
                <a:solidFill>
                  <a:srgbClr val="333333"/>
                </a:solidFill>
                <a:latin typeface="Roboto"/>
              </a:rPr>
              <a:t>єдність.Євросоюз</a:t>
            </a:r>
            <a:r>
              <a:rPr lang="uk-UA" sz="2000" dirty="0">
                <a:solidFill>
                  <a:srgbClr val="333333"/>
                </a:solidFill>
                <a:latin typeface="Roboto"/>
              </a:rPr>
              <a:t> - дружня сім'я і всі серйозні проблеми вирішують разом. Кожна держава ЄС самостійно визначає питання освіти, податків і прав громадян. Спільним лишається для всіх прагнення свободи, безпеки, поваги і толерантності. Європейські країни, як </a:t>
            </a:r>
            <a:r>
              <a:rPr lang="uk-UA" sz="2000" dirty="0" err="1">
                <a:solidFill>
                  <a:srgbClr val="333333"/>
                </a:solidFill>
                <a:latin typeface="Roboto"/>
              </a:rPr>
              <a:t>пазли</a:t>
            </a:r>
            <a:r>
              <a:rPr lang="uk-UA" sz="2000" dirty="0">
                <a:solidFill>
                  <a:srgbClr val="333333"/>
                </a:solidFill>
                <a:latin typeface="Roboto"/>
              </a:rPr>
              <a:t> складаються в одну цілісну систему: політичну, економічну і фінансову. Українці мають повноцінне право бути частиною цієї системи. Україна - це Європа!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991972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C5083E-CB76-4DA7-99FD-E26D11C07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52BABCA4-C2F9-427D-B4B3-32710167BF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038" y="1814513"/>
            <a:ext cx="7272337" cy="467836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6DF6B4F-7F50-43C7-AC65-2BC0CA3A71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540" y="1814513"/>
            <a:ext cx="2057400" cy="2286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15E39B0-C4C7-45E1-AA86-1FDCC8E06D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540" y="4224338"/>
            <a:ext cx="2057400" cy="192087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17EF98-A78B-4641-BD7E-DAC0230EEB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6940" y="1754506"/>
            <a:ext cx="2305050" cy="234600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DFF3C26-6807-4B1D-B69D-F7FB6518018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98" r="6250" b="17651"/>
          <a:stretch/>
        </p:blipFill>
        <p:spPr>
          <a:xfrm>
            <a:off x="300038" y="186055"/>
            <a:ext cx="5715000" cy="168370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B9A14F1-A708-43EC-B0ED-3FD0A128011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5" t="11097" r="16751" b="20653"/>
          <a:stretch/>
        </p:blipFill>
        <p:spPr>
          <a:xfrm>
            <a:off x="6103621" y="186054"/>
            <a:ext cx="5788341" cy="1734821"/>
          </a:xfrm>
          <a:prstGeom prst="rect">
            <a:avLst/>
          </a:prstGeom>
        </p:spPr>
      </p:pic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82025E50-BD9A-4B04-BE5E-8DAC14A1112A}"/>
              </a:ext>
            </a:extLst>
          </p:cNvPr>
          <p:cNvSpPr/>
          <p:nvPr/>
        </p:nvSpPr>
        <p:spPr>
          <a:xfrm>
            <a:off x="9984105" y="4471987"/>
            <a:ext cx="2017394" cy="199747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228600" lvl="0" indent="-182880" fontAlgn="base"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Char char="*"/>
            </a:pPr>
            <a:r>
              <a:rPr lang="uk-UA" sz="2200" dirty="0">
                <a:solidFill>
                  <a:srgbClr val="FF0000"/>
                </a:solidFill>
                <a:latin typeface="Cambria"/>
              </a:rPr>
              <a:t>Підготувала: </a:t>
            </a:r>
            <a:r>
              <a:rPr lang="uk-UA" sz="2200" dirty="0" err="1">
                <a:solidFill>
                  <a:srgbClr val="FF0000"/>
                </a:solidFill>
                <a:latin typeface="Cambria"/>
              </a:rPr>
              <a:t>кл.керівник</a:t>
            </a:r>
            <a:r>
              <a:rPr lang="uk-UA" sz="2200" dirty="0">
                <a:solidFill>
                  <a:srgbClr val="FF0000"/>
                </a:solidFill>
                <a:latin typeface="Cambria"/>
              </a:rPr>
              <a:t> </a:t>
            </a:r>
          </a:p>
          <a:p>
            <a:pPr marL="228600" lvl="0" indent="-182880" fontAlgn="base"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Char char="*"/>
            </a:pPr>
            <a:r>
              <a:rPr lang="uk-UA" sz="2200" dirty="0">
                <a:solidFill>
                  <a:srgbClr val="FF0000"/>
                </a:solidFill>
                <a:latin typeface="Cambria"/>
              </a:rPr>
              <a:t>      8-А </a:t>
            </a:r>
            <a:r>
              <a:rPr lang="uk-UA" sz="2200" dirty="0" err="1">
                <a:solidFill>
                  <a:srgbClr val="FF0000"/>
                </a:solidFill>
                <a:latin typeface="Cambria"/>
              </a:rPr>
              <a:t>кл</a:t>
            </a:r>
            <a:r>
              <a:rPr lang="uk-UA" sz="2200" dirty="0">
                <a:solidFill>
                  <a:srgbClr val="FF0000"/>
                </a:solidFill>
                <a:latin typeface="Cambria"/>
              </a:rPr>
              <a:t>. </a:t>
            </a:r>
          </a:p>
          <a:p>
            <a:pPr marL="228600" lvl="0" indent="-182880" fontAlgn="base"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Char char="*"/>
            </a:pPr>
            <a:r>
              <a:rPr lang="uk-UA" sz="2200" dirty="0">
                <a:solidFill>
                  <a:srgbClr val="FF0000"/>
                </a:solidFill>
                <a:latin typeface="Cambria"/>
              </a:rPr>
              <a:t>А.М Бєлова.</a:t>
            </a:r>
          </a:p>
        </p:txBody>
      </p:sp>
    </p:spTree>
    <p:extLst>
      <p:ext uri="{BB962C8B-B14F-4D97-AF65-F5344CB8AC3E}">
        <p14:creationId xmlns:p14="http://schemas.microsoft.com/office/powerpoint/2010/main" val="32056736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317</Words>
  <Application>Microsoft Office PowerPoint</Application>
  <PresentationFormat>Широкий екран</PresentationFormat>
  <Paragraphs>23</Paragraphs>
  <Slides>14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23" baseType="lpstr">
      <vt:lpstr>Arial</vt:lpstr>
      <vt:lpstr>Calibri</vt:lpstr>
      <vt:lpstr>Calibri Light</vt:lpstr>
      <vt:lpstr>Cambria</vt:lpstr>
      <vt:lpstr>Georgia</vt:lpstr>
      <vt:lpstr>Google Sans</vt:lpstr>
      <vt:lpstr>Roboto</vt:lpstr>
      <vt:lpstr>Times New Roman</vt:lpstr>
      <vt:lpstr>Тема Office</vt:lpstr>
      <vt:lpstr>«Європа — наш спільний дім».</vt:lpstr>
      <vt:lpstr>. </vt:lpstr>
      <vt:lpstr>Звідки взялася назва? Походить від давньогрецького міфу про прекрасну царівну Європу. Інша версія — від слів, що означають «захід сонця»</vt:lpstr>
      <vt:lpstr>Цифри та факти</vt:lpstr>
      <vt:lpstr>Символи Європейського Союзу</vt:lpstr>
      <vt:lpstr>Презентація PowerPoint</vt:lpstr>
      <vt:lpstr> Цікавинки для восьмикласників</vt:lpstr>
      <vt:lpstr>Презентація PowerPoint</vt:lpstr>
      <vt:lpstr>«Європа — наш спільний дім».</vt:lpstr>
      <vt:lpstr>«Європа — наш спільний дім».</vt:lpstr>
      <vt:lpstr>«Європа — наш спільний дім».</vt:lpstr>
      <vt:lpstr>«Європа — наш спільний дім».</vt:lpstr>
      <vt:lpstr>«Європа — наш спільний дім».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Перший урок для 7-А класу. 2024/2025 навчального року до Дня пам’яті захисників України,                        які загинули в боротьбі за незалежність,  суверенітет і територіальну цілісність України. Підготувала класний керівник:               АЛЛА БЄЛОВА.</dc:title>
  <dc:creator>Administrator</dc:creator>
  <cp:lastModifiedBy>Administrator</cp:lastModifiedBy>
  <cp:revision>4</cp:revision>
  <dcterms:created xsi:type="dcterms:W3CDTF">2024-09-07T10:30:02Z</dcterms:created>
  <dcterms:modified xsi:type="dcterms:W3CDTF">2026-08-22T11:09:10Z</dcterms:modified>
</cp:coreProperties>
</file>