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71" r:id="rId12"/>
    <p:sldId id="266" r:id="rId13"/>
    <p:sldId id="270" r:id="rId14"/>
    <p:sldId id="272" r:id="rId15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7"/>
      <p:bold r:id="rId18"/>
      <p:italic r:id="rId19"/>
      <p:boldItalic r:id="rId20"/>
    </p:embeddedFont>
    <p:embeddedFont>
      <p:font typeface="Arial Black" panose="020B0A04020102020204" pitchFamily="34" charset="0"/>
      <p:bold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veat" panose="020B060402020202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лла" initials="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6" autoAdjust="0"/>
    <p:restoredTop sz="86280" autoAdjust="0"/>
  </p:normalViewPr>
  <p:slideViewPr>
    <p:cSldViewPr snapToGrid="0">
      <p:cViewPr varScale="1">
        <p:scale>
          <a:sx n="84" d="100"/>
          <a:sy n="84" d="100"/>
        </p:scale>
        <p:origin x="354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50860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46c926bbbd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46c926bbbd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46c926bbbd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46c926bbbd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Під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час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великої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війни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цей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день –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нагода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переглянути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власні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цінності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Пригадати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історію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нашої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боротьби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за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справедливість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Вшанувати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пам'ять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загиблих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04785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46c926bbb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46c926bbb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46c926bbb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46c926bbb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46c926bbb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46c926bbb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46c926bbb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46c926bbb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46c926bbbd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46c926bbbd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46c926bbb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46c926bbb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46c926bbbd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46c926bbbd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ла\Desktop\и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9" y="7067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60004" y="178316"/>
            <a:ext cx="5350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u="sng" dirty="0">
                <a:solidFill>
                  <a:srgbClr val="FF0000"/>
                </a:solidFill>
                <a:effectLst/>
              </a:rPr>
              <a:t>8-А </a:t>
            </a:r>
            <a:r>
              <a:rPr lang="ru-RU" sz="2000" u="sng" dirty="0" err="1">
                <a:solidFill>
                  <a:srgbClr val="FF0000"/>
                </a:solidFill>
                <a:effectLst/>
              </a:rPr>
              <a:t>клас</a:t>
            </a:r>
            <a:r>
              <a:rPr lang="ru-RU" sz="2000" u="sng" dirty="0">
                <a:solidFill>
                  <a:srgbClr val="FF0000"/>
                </a:solidFill>
                <a:effectLst/>
              </a:rPr>
              <a:t>. </a:t>
            </a:r>
            <a:r>
              <a:rPr lang="ru-RU" sz="2400" dirty="0">
                <a:solidFill>
                  <a:srgbClr val="FF0000"/>
                </a:solidFill>
                <a:effectLst/>
              </a:rPr>
              <a:t>Урок </a:t>
            </a:r>
            <a:r>
              <a:rPr lang="ru-RU" sz="2400" dirty="0" err="1">
                <a:solidFill>
                  <a:srgbClr val="FF0000"/>
                </a:solidFill>
                <a:effectLst/>
              </a:rPr>
              <a:t>мужності</a:t>
            </a:r>
            <a:r>
              <a:rPr lang="ru-RU" sz="2000" dirty="0">
                <a:solidFill>
                  <a:srgbClr val="FF0000"/>
                </a:solidFill>
                <a:effectLst/>
              </a:rPr>
              <a:t>! </a:t>
            </a:r>
            <a:r>
              <a:rPr lang="ru-RU" sz="2400" dirty="0" err="1">
                <a:solidFill>
                  <a:srgbClr val="FF0000"/>
                </a:solidFill>
                <a:effectLst/>
              </a:rPr>
              <a:t>Україна</a:t>
            </a:r>
            <a:r>
              <a:rPr lang="ru-RU" sz="2400" dirty="0">
                <a:solidFill>
                  <a:srgbClr val="FF0000"/>
                </a:solidFill>
                <a:effectLst/>
              </a:rPr>
              <a:t> –     </a:t>
            </a:r>
            <a:r>
              <a:rPr lang="ru-RU" sz="2400" dirty="0" err="1">
                <a:solidFill>
                  <a:srgbClr val="FF0000"/>
                </a:solidFill>
                <a:effectLst/>
              </a:rPr>
              <a:t>країна</a:t>
            </a:r>
            <a:r>
              <a:rPr lang="ru-RU" sz="2400" dirty="0">
                <a:solidFill>
                  <a:srgbClr val="FF0000"/>
                </a:solidFill>
                <a:effectLst/>
              </a:rPr>
              <a:t>  </a:t>
            </a:r>
            <a:r>
              <a:rPr lang="ru-RU" sz="2400" dirty="0" err="1">
                <a:solidFill>
                  <a:srgbClr val="FF0000"/>
                </a:solidFill>
                <a:effectLst/>
              </a:rPr>
              <a:t>нескорених</a:t>
            </a:r>
            <a:r>
              <a:rPr lang="ru-RU" sz="2400" dirty="0">
                <a:solidFill>
                  <a:srgbClr val="FF0000"/>
                </a:solidFill>
                <a:effectLst/>
              </a:rPr>
              <a:t>!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61200" y="4226520"/>
            <a:ext cx="2011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uk-UA" dirty="0">
              <a:solidFill>
                <a:srgbClr val="C00000"/>
              </a:solidFill>
            </a:endParaRPr>
          </a:p>
          <a:p>
            <a:pPr lvl="0" algn="ctr"/>
            <a:r>
              <a:rPr lang="uk-UA" dirty="0">
                <a:solidFill>
                  <a:srgbClr val="C00000"/>
                </a:solidFill>
              </a:rPr>
              <a:t>Класний керівник:</a:t>
            </a:r>
          </a:p>
          <a:p>
            <a:pPr lvl="0" algn="ctr"/>
            <a:r>
              <a:rPr lang="uk-UA" dirty="0">
                <a:solidFill>
                  <a:srgbClr val="C00000"/>
                </a:solidFill>
              </a:rPr>
              <a:t> 8-А </a:t>
            </a:r>
            <a:r>
              <a:rPr lang="uk-UA" dirty="0" err="1">
                <a:solidFill>
                  <a:srgbClr val="C00000"/>
                </a:solidFill>
              </a:rPr>
              <a:t>класа</a:t>
            </a:r>
            <a:endParaRPr lang="uk-UA" dirty="0">
              <a:solidFill>
                <a:srgbClr val="C00000"/>
              </a:solidFill>
            </a:endParaRPr>
          </a:p>
          <a:p>
            <a:pPr lvl="0" algn="ctr"/>
            <a:r>
              <a:rPr lang="uk-UA" dirty="0">
                <a:solidFill>
                  <a:srgbClr val="C00000"/>
                </a:solidFill>
              </a:rPr>
              <a:t> А.М Бєлова.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6879" y="2717837"/>
            <a:ext cx="83318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sz="1200" u="sng" dirty="0">
                <a:solidFill>
                  <a:srgbClr val="0070C0"/>
                </a:solidFill>
              </a:rPr>
              <a:t>Мета:</a:t>
            </a:r>
            <a:r>
              <a:rPr lang="uk-UA" sz="1200" dirty="0">
                <a:solidFill>
                  <a:srgbClr val="0070C0"/>
                </a:solidFill>
              </a:rPr>
              <a:t> 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Вшанувати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патріотизм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мужність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громадян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восени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2004 року та 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листопаді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2013 року-лютому 2014 року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постали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захист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демократичних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цінностей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прав і свобод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людини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громадянина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національних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інтересів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європейського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вибору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  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прищеплювати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любов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Батьківщини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зберегти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донести до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учнів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об’єктивну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інформацію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доленосні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події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початку ХХІ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століття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  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розвивати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бажання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стати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гідними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громадянами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lvl="0" algn="ctr"/>
            <a:r>
              <a:rPr lang="uk-UA" dirty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uk-UA" dirty="0">
                <a:solidFill>
                  <a:srgbClr val="0070C0"/>
                </a:solidFill>
              </a:rPr>
              <a:t>Розвивати здібності, виразність та </a:t>
            </a:r>
            <a:r>
              <a:rPr lang="uk-UA" dirty="0" err="1">
                <a:solidFill>
                  <a:srgbClr val="0070C0"/>
                </a:solidFill>
              </a:rPr>
              <a:t>інтонаційність</a:t>
            </a:r>
            <a:r>
              <a:rPr lang="uk-UA" dirty="0">
                <a:solidFill>
                  <a:srgbClr val="0070C0"/>
                </a:solidFill>
              </a:rPr>
              <a:t> читання віршів. Виховувати патріотичні почуття до рідної землі, до захисників України та взаємоповагу один до одного, взаєморозуміння. Прищеплювати інтерес до героїчного минулого держави і сьогодення, любов до Батьківщини.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9945F0-5C8E-466B-B2C7-FF93369CC9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837" r="5416" b="20480"/>
          <a:stretch/>
        </p:blipFill>
        <p:spPr>
          <a:xfrm>
            <a:off x="2460003" y="1009313"/>
            <a:ext cx="6188697" cy="1786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311700" y="107425"/>
            <a:ext cx="8520601" cy="44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900" b="1">
                <a:solidFill>
                  <a:srgbClr val="38761D"/>
                </a:solidFill>
                <a:latin typeface="Caveat"/>
                <a:ea typeface="Caveat"/>
                <a:cs typeface="Caveat"/>
                <a:sym typeface="Caveat"/>
              </a:rPr>
              <a:t>Україна має героїчне історичне коріння незламності, і культура, зокрема,  є транслятором незламност</a:t>
            </a:r>
            <a:r>
              <a:rPr lang="ru" sz="1400">
                <a:solidFill>
                  <a:srgbClr val="2C2F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</a:t>
            </a:r>
            <a:endParaRPr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1526" y="1132025"/>
            <a:ext cx="3414425" cy="274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38" y="1222000"/>
            <a:ext cx="2828687" cy="1809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9" name="Picture 3" descr="C:\Users\Алла\Desktop\шщ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206" y="893558"/>
            <a:ext cx="2782956" cy="246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E7E01F-0091-490F-96D0-EDC2F5DE08AF}"/>
              </a:ext>
            </a:extLst>
          </p:cNvPr>
          <p:cNvSpPr txBox="1"/>
          <p:nvPr/>
        </p:nvSpPr>
        <p:spPr>
          <a:xfrm>
            <a:off x="311699" y="3360250"/>
            <a:ext cx="852060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Коли перед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очима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кадри з новин, фото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поранених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загиблих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героїв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дивлячись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їм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вічі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ми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розуміємо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вислів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«Душу й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тіло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ми положим за нашу свободу» став для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сучасної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історії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української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нації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не просто словами з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гімну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стало станом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душі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  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Український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народ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відчув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потребу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єднанні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повірив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своє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майбутнє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довів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нації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яка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вийшла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Майдан і заявила,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спроможна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захист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своєї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свободи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є велике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серце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високий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дух. Слова «Слава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– Героям слава» перестали бути просто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вітанням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вже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віддання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шани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найкращим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котрі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найважливіший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момент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нашої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держави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злякалися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пожертвували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собою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заради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своєї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Батьківщини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є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засвідченням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справжнього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патріотичного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подвигу.</a:t>
            </a:r>
            <a:endParaRPr lang="ru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B9A2E-6FEB-426A-9D6C-175B88BC8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1" y="445025"/>
            <a:ext cx="3956784" cy="45719"/>
          </a:xfrm>
        </p:spPr>
        <p:txBody>
          <a:bodyPr>
            <a:normAutofit fontScale="90000"/>
          </a:bodyPr>
          <a:lstStyle/>
          <a:p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EA0192-2991-4980-8F50-5837FE0D9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700" y="1193800"/>
            <a:ext cx="8801100" cy="3746500"/>
          </a:xfrm>
        </p:spPr>
        <p:txBody>
          <a:bodyPr>
            <a:normAutofit/>
          </a:bodyPr>
          <a:lstStyle/>
          <a:p>
            <a:pPr marL="287655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6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287655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marL="287655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6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287655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marL="287655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6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287655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Революція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Гідності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кардинально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змінила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напрямок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розвитку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держави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суспільства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згуртувала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свідомих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зрілих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громадян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справжніх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патріотів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Батьківщини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Але шанс на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дістався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нам дорогою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ціною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ціною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людських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втрат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1600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287655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Вічною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раною на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серці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кожного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українця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буде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пам'ять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героїв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Небесної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Сотні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воїнів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АТО,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кожен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яких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віддав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свої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переконання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найвищу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ціну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власне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життя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Тому прошу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вшанувати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хвилиною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мовчання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всіх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хто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загинув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захищаючи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незалежність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свободу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16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Шукаючи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Європу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ми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знайшли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Україну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Революція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відбулася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лише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політичному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житті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країни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Вона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відбулась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нас самих, у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нашій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свідомості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Адже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 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Україна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територія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гідності</a:t>
            </a:r>
            <a:r>
              <a:rPr lang="ru-RU" sz="1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1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свободи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UA" sz="1600" dirty="0"/>
          </a:p>
        </p:txBody>
      </p:sp>
      <p:pic>
        <p:nvPicPr>
          <p:cNvPr id="1026" name="Picture 2" descr="День Гідності та Свободи: що означає дата та яку історію береже">
            <a:extLst>
              <a:ext uri="{FF2B5EF4-FFF2-40B4-BE49-F238E27FC236}">
                <a16:creationId xmlns:a16="http://schemas.microsoft.com/office/drawing/2014/main" id="{FEF0C419-CD85-4ABF-8005-B51EB4774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99" y="203201"/>
            <a:ext cx="8520599" cy="214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341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>
            <a:off x="101600" y="88900"/>
            <a:ext cx="8730701" cy="49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444500" algn="just">
              <a:lnSpc>
                <a:spcPct val="150000"/>
              </a:lnSpc>
              <a:spcBef>
                <a:spcPts val="1900"/>
              </a:spcBef>
              <a:buClr>
                <a:schemeClr val="dk1"/>
              </a:buClr>
              <a:buSzPts val="1100"/>
              <a:buNone/>
            </a:pPr>
            <a:r>
              <a:rPr lang="uk-UA" sz="1400" dirty="0">
                <a:solidFill>
                  <a:srgbClr val="FF0000"/>
                </a:solidFill>
              </a:rPr>
              <a:t>Вчитель: Схилімо наші голови перед світлою пам’яттю тих лицарів, котрі в ці далекі роки стали на смертельну боротьбу з ненависним ворогом , і тих воїнів, які в наш час загинули за волю України.</a:t>
            </a:r>
            <a:br>
              <a:rPr lang="uk-UA" sz="1400" dirty="0">
                <a:solidFill>
                  <a:srgbClr val="FF0000"/>
                </a:solidFill>
              </a:rPr>
            </a:br>
            <a:endParaRPr sz="1800" b="1" dirty="0">
              <a:solidFill>
                <a:srgbClr val="7030A0"/>
              </a:solidFill>
              <a:highlight>
                <a:srgbClr val="FFFFFF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0242" name="Picture 2" descr="C:\Users\Алла\Desktop\п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75" y="3098799"/>
            <a:ext cx="3390900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Алла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750" y="1187396"/>
            <a:ext cx="3899250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1699" y="1460500"/>
            <a:ext cx="426030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Пам’ятайте про тих, що безвісті пропали.</a:t>
            </a:r>
            <a:br>
              <a:rPr lang="uk-UA" dirty="0"/>
            </a:br>
            <a:r>
              <a:rPr lang="uk-UA" dirty="0"/>
              <a:t>Пам’ятайте про тих, що не встали, як впали.</a:t>
            </a:r>
            <a:br>
              <a:rPr lang="uk-UA" dirty="0"/>
            </a:br>
            <a:r>
              <a:rPr lang="uk-UA" dirty="0"/>
              <a:t>Пам’ятайте про тих, що згоріли як зорі.</a:t>
            </a:r>
            <a:br>
              <a:rPr lang="uk-UA" dirty="0"/>
            </a:br>
            <a:r>
              <a:rPr lang="uk-UA" dirty="0"/>
              <a:t>Такі чисті і чесні, як повітря прозоре.</a:t>
            </a:r>
            <a:br>
              <a:rPr lang="uk-UA" dirty="0"/>
            </a:br>
            <a:r>
              <a:rPr lang="uk-UA" dirty="0"/>
              <a:t>Пам’ятайте про тих, що за правду повстали.</a:t>
            </a:r>
            <a:br>
              <a:rPr lang="uk-UA" dirty="0"/>
            </a:br>
            <a:r>
              <a:rPr lang="uk-UA" dirty="0"/>
              <a:t>Пам’ятайте про тих, що лягли на заставах.</a:t>
            </a:r>
            <a:br>
              <a:rPr lang="uk-UA" dirty="0"/>
            </a:br>
            <a:r>
              <a:rPr lang="uk-UA" dirty="0"/>
              <a:t>Пам’ятайте про тих, що стрибали під танки.</a:t>
            </a:r>
            <a:br>
              <a:rPr lang="uk-UA" dirty="0"/>
            </a:br>
            <a:r>
              <a:rPr lang="uk-UA" dirty="0"/>
              <a:t>Є в місцях невідомих невідомі останки.</a:t>
            </a:r>
            <a:br>
              <a:rPr lang="uk-UA" dirty="0"/>
            </a:br>
            <a:r>
              <a:rPr lang="uk-UA" dirty="0"/>
              <a:t>Є в лісах, є у горах, і є під горою.</a:t>
            </a:r>
            <a:br>
              <a:rPr lang="uk-UA" dirty="0"/>
            </a:br>
            <a:r>
              <a:rPr lang="uk-UA" dirty="0"/>
              <a:t>Менше в світі могил, ніж безсмертних героїв.</a:t>
            </a:r>
            <a:br>
              <a:rPr lang="uk-UA" dirty="0"/>
            </a:br>
            <a:r>
              <a:rPr lang="uk-UA" dirty="0"/>
              <a:t>Пам’ятайте про них і у праці, і в пісні.</a:t>
            </a:r>
            <a:br>
              <a:rPr lang="uk-UA" dirty="0"/>
            </a:br>
            <a:r>
              <a:rPr lang="uk-UA" dirty="0"/>
              <a:t>Хай відомими стануть всі герої безвісні.</a:t>
            </a:r>
          </a:p>
          <a:p>
            <a:r>
              <a:rPr lang="uk-UA" dirty="0"/>
              <a:t>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63638" y="2340058"/>
            <a:ext cx="2504966" cy="1469942"/>
          </a:xfrm>
        </p:spPr>
        <p:txBody>
          <a:bodyPr>
            <a:noAutofit/>
          </a:bodyPr>
          <a:lstStyle/>
          <a:p>
            <a:pPr marL="11430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Тобі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 солдате, я 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завдячую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життям.Настане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мир, 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дочекайтесь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!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/>
            </a:r>
            <a:br>
              <a:rPr lang="ru-RU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Одного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лиш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ми просимо </a:t>
            </a:r>
            <a:r>
              <a:rPr lang="ru-RU" sz="14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усі</a:t>
            </a:r>
            <a:r>
              <a:rPr lang="ru-RU" sz="1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: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/>
            </a:r>
            <a:br>
              <a:rPr lang="ru-RU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ru-RU" sz="1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«Додому, </a:t>
            </a:r>
            <a:r>
              <a:rPr lang="ru-RU" sz="14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рідні</a:t>
            </a:r>
            <a:r>
              <a:rPr lang="ru-RU" sz="1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 </a:t>
            </a:r>
            <a:r>
              <a:rPr lang="ru-RU" sz="14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</a:t>
            </a:r>
            <a:r>
              <a:rPr lang="ru-RU" sz="1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живими</a:t>
            </a:r>
            <a:r>
              <a:rPr lang="ru-RU" sz="1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повертайтесь</a:t>
            </a:r>
            <a:r>
              <a:rPr lang="ru-RU" sz="1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!»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114300" indent="0">
              <a:buNone/>
            </a:pPr>
            <a:r>
              <a:rPr lang="ru-RU" sz="1400" dirty="0"/>
              <a:t/>
            </a:r>
            <a:br>
              <a:rPr lang="ru-RU" sz="1400" dirty="0"/>
            </a:br>
            <a:endParaRPr lang="uk-UA" sz="1400" dirty="0">
              <a:solidFill>
                <a:srgbClr val="7030A0"/>
              </a:solidFill>
            </a:endParaRPr>
          </a:p>
        </p:txBody>
      </p:sp>
      <p:pic>
        <p:nvPicPr>
          <p:cNvPr id="11266" name="Picture 2" descr="C:\Users\Алла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999" y="196932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Алла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567" y="196933"/>
            <a:ext cx="3883069" cy="21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Алла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57" y="1992574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Алла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9" y="257175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Алла\Desktop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71" y="3810001"/>
            <a:ext cx="2379465" cy="124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Алла\Desktop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007" y="2243374"/>
            <a:ext cx="3256647" cy="270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:\Users\Алла\Desktop\image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9" y="3555828"/>
            <a:ext cx="3052958" cy="154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275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25E6E-D1D4-4A5A-8D14-FD0BF5F9E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332" y="560187"/>
            <a:ext cx="7681968" cy="514468"/>
          </a:xfrm>
        </p:spPr>
        <p:txBody>
          <a:bodyPr>
            <a:normAutofit fontScale="90000"/>
          </a:bodyPr>
          <a:lstStyle/>
          <a:p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C3DF34-8426-4C72-9054-B0ACACBDA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838" y="1173335"/>
            <a:ext cx="8768162" cy="392169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u-RU" sz="18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sz="1800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sz="18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sz="1800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sz="18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Долаючи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труднощі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перешкоди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Українці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досягли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першої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сходинки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шляху до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Європи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11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травня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2017 року Рада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Європи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затвердила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законодавчу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пропозицію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скасування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короткострокових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віз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громадян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Ось уже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року як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українці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безперешкодно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подорожувати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європейськими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країнами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вивчаючи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їхню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культуру та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долучаючись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європейських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норм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етики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моралі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Тож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учімося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свідомими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громадянами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своєї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європейської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з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гідністю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представляти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 межами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нашої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держави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uk-UA" sz="1800" dirty="0">
                <a:solidFill>
                  <a:srgbClr val="7030A0"/>
                </a:solidFill>
              </a:rPr>
              <a:t> </a:t>
            </a:r>
          </a:p>
          <a:p>
            <a:pPr marL="114300" indent="0">
              <a:buNone/>
            </a:pPr>
            <a:r>
              <a:rPr lang="uk-UA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Підготувала: Класний керівник: </a:t>
            </a:r>
            <a:r>
              <a:rPr lang="uk-UA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8-А </a:t>
            </a:r>
            <a:r>
              <a:rPr lang="uk-UA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  ДНРЦ №1.</a:t>
            </a:r>
            <a:r>
              <a:rPr lang="uk-UA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А.М  Бєлова</a:t>
            </a:r>
            <a:r>
              <a:rPr lang="uk-UA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UA" dirty="0"/>
          </a:p>
        </p:txBody>
      </p:sp>
      <p:pic>
        <p:nvPicPr>
          <p:cNvPr id="1026" name="Picture 2" descr="21 листопада - День Гідності та Свободи | Магдалинівська селищна  територіальна громада">
            <a:extLst>
              <a:ext uri="{FF2B5EF4-FFF2-40B4-BE49-F238E27FC236}">
                <a16:creationId xmlns:a16="http://schemas.microsoft.com/office/drawing/2014/main" id="{4AAACAA1-36E1-4485-AAA0-C5BBF5AC3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118753"/>
            <a:ext cx="3918857" cy="225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ьогодні Україна відзначає День Гідності та Свободи">
            <a:extLst>
              <a:ext uri="{FF2B5EF4-FFF2-40B4-BE49-F238E27FC236}">
                <a16:creationId xmlns:a16="http://schemas.microsoft.com/office/drawing/2014/main" id="{26C52CFF-A2AA-4736-9518-B5C2640C1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866" y="48468"/>
            <a:ext cx="4809506" cy="252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2">
            <a:extLst>
              <a:ext uri="{FF2B5EF4-FFF2-40B4-BE49-F238E27FC236}">
                <a16:creationId xmlns:a16="http://schemas.microsoft.com/office/drawing/2014/main" id="{FC057ED8-5E9E-475E-8EBB-047D62545CB1}"/>
              </a:ext>
            </a:extLst>
          </p:cNvPr>
          <p:cNvSpPr txBox="1">
            <a:spLocks/>
          </p:cNvSpPr>
          <p:nvPr/>
        </p:nvSpPr>
        <p:spPr>
          <a:xfrm>
            <a:off x="64138" y="1864051"/>
            <a:ext cx="8768162" cy="392169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ts val="1800"/>
              <a:buFont typeface="Georgia" pitchFamily="18" charset="0"/>
              <a:buChar char="●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ts val="1400"/>
              <a:buFont typeface="Georgia" pitchFamily="18" charset="0"/>
              <a:buChar char="○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ts val="1400"/>
              <a:buFont typeface="Georgia" pitchFamily="18" charset="0"/>
              <a:buChar char="■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ts val="1400"/>
              <a:buFont typeface="Georgia" pitchFamily="18" charset="0"/>
              <a:buChar char="●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ts val="1400"/>
              <a:buFont typeface="Georgia" pitchFamily="18" charset="0"/>
              <a:buChar char="○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ts val="1400"/>
              <a:buFont typeface="Georgia" pitchFamily="18" charset="0"/>
              <a:buChar char="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ts val="1400"/>
              <a:buFont typeface="Georgia" pitchFamily="18" charset="0"/>
              <a:buChar char="●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ts val="1400"/>
              <a:buFont typeface="Georgia" pitchFamily="18" charset="0"/>
              <a:buChar char="○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ts val="1400"/>
              <a:buFont typeface="Georgia" pitchFamily="18" charset="0"/>
              <a:buChar char="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Georgia" pitchFamily="18" charset="0"/>
              <a:buNone/>
            </a:pPr>
            <a:endParaRPr lang="ru-RU" sz="1800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marL="114300" indent="0">
              <a:buFont typeface="Georgia" pitchFamily="18" charset="0"/>
              <a:buNone/>
            </a:pPr>
            <a:endParaRPr lang="ru-RU" sz="1800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marL="114300" indent="0">
              <a:buFont typeface="Georgia" pitchFamily="18" charset="0"/>
              <a:buNone/>
            </a:pPr>
            <a:endParaRPr lang="ru-RU" sz="1800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marL="114300" indent="0">
              <a:buFont typeface="Georgia" pitchFamily="18" charset="0"/>
              <a:buNone/>
            </a:pPr>
            <a:endParaRPr lang="ru-RU" sz="1800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marL="114300" indent="0">
              <a:buFont typeface="Georgia" pitchFamily="18" charset="0"/>
              <a:buNone/>
            </a:pPr>
            <a:endParaRPr lang="ru-RU" sz="1800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36265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 rot="21447239">
            <a:off x="172336" y="148200"/>
            <a:ext cx="4067930" cy="31518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450" b="1" dirty="0">
                <a:solidFill>
                  <a:srgbClr val="CC0000"/>
                </a:solidFill>
                <a:latin typeface="Caveat"/>
                <a:ea typeface="Caveat"/>
                <a:cs typeface="Caveat"/>
                <a:sym typeface="Caveat"/>
              </a:rPr>
              <a:t>                         </a:t>
            </a:r>
            <a:endParaRPr sz="6450" b="1" dirty="0">
              <a:solidFill>
                <a:srgbClr val="CC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5943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50" b="1" dirty="0">
              <a:solidFill>
                <a:srgbClr val="0C343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5943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50" b="1" dirty="0">
              <a:solidFill>
                <a:srgbClr val="0C343D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4874" y="152900"/>
            <a:ext cx="3001259" cy="189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Алла\Desktop\в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70" y="152900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ла\Desktop\м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357" y="176712"/>
            <a:ext cx="2885799" cy="186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лла\Desktop\чс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133" y="2043113"/>
            <a:ext cx="322040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8113" y="3846443"/>
            <a:ext cx="31705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b="1" dirty="0">
                <a:solidFill>
                  <a:srgbClr val="C00000"/>
                </a:solidFill>
              </a:rPr>
              <a:t>Слово вчителя:</a:t>
            </a:r>
            <a:endParaRPr lang="uk-UA" dirty="0">
              <a:solidFill>
                <a:srgbClr val="C00000"/>
              </a:solidFill>
            </a:endParaRPr>
          </a:p>
          <a:p>
            <a:pPr fontAlgn="base"/>
            <a:r>
              <a:rPr lang="uk-UA" dirty="0">
                <a:solidFill>
                  <a:srgbClr val="00B050"/>
                </a:solidFill>
              </a:rPr>
              <a:t>На білому світі є різні країни,</a:t>
            </a:r>
          </a:p>
          <a:p>
            <a:pPr fontAlgn="base"/>
            <a:r>
              <a:rPr lang="uk-UA" dirty="0">
                <a:solidFill>
                  <a:srgbClr val="00B050"/>
                </a:solidFill>
              </a:rPr>
              <a:t>Де ріки, ліси і лани…</a:t>
            </a:r>
          </a:p>
          <a:p>
            <a:pPr fontAlgn="base"/>
            <a:r>
              <a:rPr lang="uk-UA" dirty="0">
                <a:solidFill>
                  <a:srgbClr val="00B050"/>
                </a:solidFill>
              </a:rPr>
              <a:t>Та тільки одна на землі Україна,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31788" y="3846443"/>
            <a:ext cx="503330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dirty="0">
                <a:solidFill>
                  <a:srgbClr val="00B050"/>
                </a:solidFill>
              </a:rPr>
              <a:t>А ми її доньки й сини.</a:t>
            </a:r>
          </a:p>
          <a:p>
            <a:pPr fontAlgn="base"/>
            <a:r>
              <a:rPr lang="uk-UA" dirty="0">
                <a:solidFill>
                  <a:srgbClr val="00B050"/>
                </a:solidFill>
              </a:rPr>
              <a:t>Усюди є небо і зорі скрізь сяють,</a:t>
            </a:r>
          </a:p>
          <a:p>
            <a:pPr fontAlgn="base"/>
            <a:r>
              <a:rPr lang="uk-UA" dirty="0">
                <a:solidFill>
                  <a:srgbClr val="00B050"/>
                </a:solidFill>
              </a:rPr>
              <a:t>І квіти усюди ростуть…</a:t>
            </a:r>
          </a:p>
          <a:p>
            <a:pPr fontAlgn="base"/>
            <a:r>
              <a:rPr lang="uk-UA" dirty="0">
                <a:solidFill>
                  <a:srgbClr val="00B050"/>
                </a:solidFill>
              </a:rPr>
              <a:t>Та тільки одну Батьківщину</a:t>
            </a:r>
          </a:p>
          <a:p>
            <a:pPr fontAlgn="base"/>
            <a:r>
              <a:rPr lang="uk-UA" dirty="0">
                <a:solidFill>
                  <a:srgbClr val="00B050"/>
                </a:solidFill>
              </a:rPr>
              <a:t>Ми маємо… її </a:t>
            </a:r>
            <a:r>
              <a:rPr lang="uk-UA" sz="2000" dirty="0">
                <a:solidFill>
                  <a:srgbClr val="0070C0"/>
                </a:solidFill>
              </a:rPr>
              <a:t>Україною звуть</a:t>
            </a:r>
          </a:p>
        </p:txBody>
      </p:sp>
      <p:pic>
        <p:nvPicPr>
          <p:cNvPr id="4" name="Picture 2" descr="C:\Users\Алла\Desktop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310" y="3846443"/>
            <a:ext cx="1837785" cy="118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EED3BF-547B-4949-80A8-BA97DB9569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38" y="2024063"/>
            <a:ext cx="5712262" cy="182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08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139156" y="0"/>
            <a:ext cx="8750844" cy="49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ru-RU" sz="1400" b="1" dirty="0" err="1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Вступне</a:t>
            </a:r>
            <a:r>
              <a:rPr lang="ru-RU" sz="1400" b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слово </a:t>
            </a:r>
            <a:r>
              <a:rPr lang="ru-RU" sz="1400" b="1" dirty="0" err="1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вчителя</a:t>
            </a:r>
            <a:r>
              <a:rPr lang="ru-RU" sz="14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: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Сьогодні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ми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зібралися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з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нагоди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відзначення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початку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Революції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Гідності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та з метою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увічнення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пам’яті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Гроїв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Небесної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Сотні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.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Революція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Гідності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–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це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новий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термін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,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який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визначає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політичні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та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суспільні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зміни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в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Україні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з 21 листопада 2013 до лютого 2014 року,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викликані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відходом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політичного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керівництва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країни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від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законодавчо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закріпленого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курсу на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Європейську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інтеграцію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та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подальшою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протидією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цьому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курсу. Чим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була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революція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для кожного з нас? Для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когось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прогулянкою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, для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когось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війною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. Але в першу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чергу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Майдан став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випробуванням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на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цінність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особистості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людини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,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виміром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людськості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 та </a:t>
            </a:r>
            <a:r>
              <a:rPr lang="ru-RU" sz="2000" b="1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гідності</a:t>
            </a:r>
            <a:r>
              <a:rPr lang="ru-RU" sz="2000" b="1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eat"/>
                <a:ea typeface="Caveat"/>
                <a:cs typeface="Caveat"/>
                <a:sym typeface="Caveat"/>
              </a:rPr>
              <a:t>.</a:t>
            </a:r>
            <a:endParaRPr sz="2000" b="1" dirty="0">
              <a:solidFill>
                <a:srgbClr val="00B05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A7735B-65E4-4486-8DCD-E71814564A2F}"/>
              </a:ext>
            </a:extLst>
          </p:cNvPr>
          <p:cNvSpPr txBox="1"/>
          <p:nvPr/>
        </p:nvSpPr>
        <p:spPr>
          <a:xfrm>
            <a:off x="254000" y="2349500"/>
            <a:ext cx="24892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Після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Майдану і до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пір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території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нашої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держави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немає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спокою,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розпочалися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продовжуються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військові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Сході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ході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яких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було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втрачено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вже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кілька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тисяч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життів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солдат та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мирних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жителів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4F4DB5-F485-4C54-9D45-EFF1D16BD99D}"/>
              </a:ext>
            </a:extLst>
          </p:cNvPr>
          <p:cNvSpPr txBox="1"/>
          <p:nvPr/>
        </p:nvSpPr>
        <p:spPr>
          <a:xfrm>
            <a:off x="2858044" y="2463801"/>
            <a:ext cx="307285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Ми –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українці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свідомий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відповідальний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народ,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здатний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відстоювати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свій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вибір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Ми подали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історичний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приклад того, як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солідарність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братерство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взаємоповага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сотнями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тисяч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людей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згуртовує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довкола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спільної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мети.</a:t>
            </a:r>
            <a:endParaRPr lang="ru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FC04B2-B0A6-4DE0-8206-D085189A3D22}"/>
              </a:ext>
            </a:extLst>
          </p:cNvPr>
          <p:cNvSpPr txBox="1"/>
          <p:nvPr/>
        </p:nvSpPr>
        <p:spPr>
          <a:xfrm>
            <a:off x="5841999" y="2349500"/>
            <a:ext cx="29326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23роки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не знала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війни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Наш народ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пишався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тим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 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буремні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90 –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 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вдалося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зберегти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мир. Але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війна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обійшла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нашу державу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тепер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3 роки тому ми з вами не знали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дуже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багатьох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слів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пов’язаних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війною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 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тепер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же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майже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кожну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родину так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інакше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опалило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полум’я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військових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129210" y="99391"/>
            <a:ext cx="4747590" cy="44694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spcBef>
                <a:spcPts val="1900"/>
              </a:spcBef>
              <a:spcAft>
                <a:spcPts val="1200"/>
              </a:spcAft>
              <a:buNone/>
            </a:pPr>
            <a:r>
              <a:rPr lang="uk-UA" sz="2000" dirty="0"/>
              <a:t>В молитві я звертаюся до Бога,</a:t>
            </a:r>
            <a:br>
              <a:rPr lang="uk-UA" sz="2000" dirty="0"/>
            </a:br>
            <a:r>
              <a:rPr lang="uk-UA" sz="2000" dirty="0"/>
              <a:t>За Україну я його прошу.</a:t>
            </a:r>
            <a:br>
              <a:rPr lang="uk-UA" sz="2000" dirty="0"/>
            </a:br>
            <a:r>
              <a:rPr lang="uk-UA" sz="2000" dirty="0"/>
              <a:t>Пошли народові, Небесний Отче, долі,</a:t>
            </a:r>
            <a:br>
              <a:rPr lang="uk-UA" sz="2000" dirty="0"/>
            </a:br>
            <a:r>
              <a:rPr lang="uk-UA" sz="2000" dirty="0"/>
              <a:t>Надії й віри , відверни біду.</a:t>
            </a:r>
            <a:br>
              <a:rPr lang="uk-UA" sz="2000" dirty="0"/>
            </a:br>
            <a:r>
              <a:rPr lang="uk-UA" sz="2000" dirty="0"/>
              <a:t>Ти збережи нам Боже, Україну,</a:t>
            </a:r>
            <a:br>
              <a:rPr lang="uk-UA" sz="2000" dirty="0"/>
            </a:br>
            <a:r>
              <a:rPr lang="uk-UA" sz="2000" dirty="0"/>
              <a:t>Вона одна, а ми – її сини,</a:t>
            </a:r>
            <a:br>
              <a:rPr lang="uk-UA" sz="2000" dirty="0"/>
            </a:br>
            <a:r>
              <a:rPr lang="uk-UA" sz="2000" dirty="0"/>
              <a:t>Не допусти руїни Ти її.</a:t>
            </a:r>
            <a:r>
              <a:rPr lang="uk-UA" dirty="0"/>
              <a:t/>
            </a:r>
            <a:br>
              <a:rPr lang="uk-UA" dirty="0"/>
            </a:br>
            <a:endParaRPr dirty="0"/>
          </a:p>
        </p:txBody>
      </p:sp>
      <p:pic>
        <p:nvPicPr>
          <p:cNvPr id="4098" name="Picture 2" descr="C:\Users\Алла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61" y="1519871"/>
            <a:ext cx="1656080" cy="276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лла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2902901"/>
            <a:ext cx="3231100" cy="197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E698D8-9303-4174-992F-BC2F909B39CD}"/>
              </a:ext>
            </a:extLst>
          </p:cNvPr>
          <p:cNvSpPr txBox="1"/>
          <p:nvPr/>
        </p:nvSpPr>
        <p:spPr>
          <a:xfrm>
            <a:off x="5105841" y="99391"/>
            <a:ext cx="390894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єсть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народ,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якого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Правди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сила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ніким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звойована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ще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була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Яка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біда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мене, яка чума косила! —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 сила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знову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розцвіла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жить —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ні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кого права не питаюсь.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жить — я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кайдани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розірву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стверджуюсь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я утверждаюсь,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бо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я живу Нехай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ще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ранах я — я не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стидаюсь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гляджу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мов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пшеницю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ярову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стверджуюсь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я утверждаюсь,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бо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я живу. 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ран —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нове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життя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заколоситься,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нього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світ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весь буде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подивлять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яка земля! яко зерно!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росиця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! —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Ну як же не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сіять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?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 я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сіяю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крильми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розгортаюсь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своїх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орлів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скликаю, кличу,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зву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...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стверджуюсь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я утверждаюсь,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бо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я живу.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І я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життям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багатим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розсвітаюсь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пущу над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сонцем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хмарку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як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брову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...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стверджуюсь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я утверждаюсь,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бо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я живу.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/>
            </a:r>
            <a:br>
              <a:rPr lang="ru-RU" dirty="0"/>
            </a:br>
            <a:r>
              <a:rPr lang="ru-RU" sz="1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sz="1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629892" y="445025"/>
            <a:ext cx="520240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/>
              <a:t>Х</a:t>
            </a:r>
            <a:endParaRPr b="1" dirty="0"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246289"/>
            <a:ext cx="8520601" cy="4322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uk-UA" sz="1600" dirty="0">
                <a:solidFill>
                  <a:srgbClr val="C00000"/>
                </a:solidFill>
              </a:rPr>
              <a:t>Молитва за Україну</a:t>
            </a:r>
            <a:br>
              <a:rPr lang="uk-UA" sz="1600" dirty="0">
                <a:solidFill>
                  <a:srgbClr val="C00000"/>
                </a:solidFill>
              </a:rPr>
            </a:br>
            <a:r>
              <a:rPr lang="uk-UA" sz="1600" dirty="0"/>
              <a:t/>
            </a:r>
            <a:br>
              <a:rPr lang="uk-UA" sz="1600" dirty="0"/>
            </a:br>
            <a:r>
              <a:rPr lang="uk-UA" sz="1600" dirty="0">
                <a:solidFill>
                  <a:srgbClr val="0070C0"/>
                </a:solidFill>
              </a:rPr>
              <a:t>Україно, молюся за тебе,</a:t>
            </a:r>
            <a:br>
              <a:rPr lang="uk-UA" sz="1600" dirty="0">
                <a:solidFill>
                  <a:srgbClr val="0070C0"/>
                </a:solidFill>
              </a:rPr>
            </a:br>
            <a:r>
              <a:rPr lang="uk-UA" sz="1600" dirty="0">
                <a:solidFill>
                  <a:srgbClr val="0070C0"/>
                </a:solidFill>
              </a:rPr>
              <a:t>як за Матір духовну святу</a:t>
            </a:r>
            <a:br>
              <a:rPr lang="uk-UA" sz="1600" dirty="0">
                <a:solidFill>
                  <a:srgbClr val="0070C0"/>
                </a:solidFill>
              </a:rPr>
            </a:br>
            <a:r>
              <a:rPr lang="uk-UA" sz="1600" dirty="0">
                <a:solidFill>
                  <a:srgbClr val="0070C0"/>
                </a:solidFill>
              </a:rPr>
              <a:t>за блакить твого вічного неба,/</a:t>
            </a:r>
            <a:br>
              <a:rPr lang="uk-UA" sz="1600" dirty="0">
                <a:solidFill>
                  <a:srgbClr val="0070C0"/>
                </a:solidFill>
              </a:rPr>
            </a:br>
            <a:r>
              <a:rPr lang="uk-UA" sz="1600" dirty="0">
                <a:solidFill>
                  <a:srgbClr val="0070C0"/>
                </a:solidFill>
              </a:rPr>
              <a:t>і за ниву твою золоту./</a:t>
            </a:r>
            <a:br>
              <a:rPr lang="uk-UA" sz="1600" dirty="0">
                <a:solidFill>
                  <a:srgbClr val="0070C0"/>
                </a:solidFill>
              </a:rPr>
            </a:br>
            <a:r>
              <a:rPr lang="uk-UA" sz="1600" dirty="0">
                <a:solidFill>
                  <a:srgbClr val="0070C0"/>
                </a:solidFill>
              </a:rPr>
              <a:t/>
            </a:r>
            <a:br>
              <a:rPr lang="uk-UA" sz="1600" dirty="0">
                <a:solidFill>
                  <a:srgbClr val="0070C0"/>
                </a:solidFill>
              </a:rPr>
            </a:br>
            <a:r>
              <a:rPr lang="uk-UA" sz="1600" dirty="0">
                <a:solidFill>
                  <a:srgbClr val="0070C0"/>
                </a:solidFill>
              </a:rPr>
              <a:t>Україно ,молюся за славу,</a:t>
            </a:r>
            <a:br>
              <a:rPr lang="uk-UA" sz="1600" dirty="0">
                <a:solidFill>
                  <a:srgbClr val="0070C0"/>
                </a:solidFill>
              </a:rPr>
            </a:br>
            <a:r>
              <a:rPr lang="uk-UA" sz="1600" dirty="0">
                <a:solidFill>
                  <a:srgbClr val="0070C0"/>
                </a:solidFill>
              </a:rPr>
              <a:t>за твою непокору століть</a:t>
            </a:r>
            <a:br>
              <a:rPr lang="uk-UA" sz="1600" dirty="0">
                <a:solidFill>
                  <a:srgbClr val="0070C0"/>
                </a:solidFill>
              </a:rPr>
            </a:br>
            <a:r>
              <a:rPr lang="uk-UA" sz="1600" dirty="0">
                <a:solidFill>
                  <a:srgbClr val="0070C0"/>
                </a:solidFill>
              </a:rPr>
              <a:t>за столицю твою златоглаву/</a:t>
            </a:r>
            <a:br>
              <a:rPr lang="uk-UA" sz="1600" dirty="0">
                <a:solidFill>
                  <a:srgbClr val="0070C0"/>
                </a:solidFill>
              </a:rPr>
            </a:br>
            <a:r>
              <a:rPr lang="uk-UA" sz="1600" dirty="0">
                <a:solidFill>
                  <a:srgbClr val="0070C0"/>
                </a:solidFill>
              </a:rPr>
              <a:t>що по груди в каштанах стоїть./</a:t>
            </a:r>
            <a:br>
              <a:rPr lang="uk-UA" sz="1600" dirty="0">
                <a:solidFill>
                  <a:srgbClr val="0070C0"/>
                </a:solidFill>
              </a:rPr>
            </a:br>
            <a:r>
              <a:rPr lang="uk-UA" sz="1600" dirty="0">
                <a:solidFill>
                  <a:srgbClr val="0070C0"/>
                </a:solidFill>
              </a:rPr>
              <a:t/>
            </a:r>
            <a:br>
              <a:rPr lang="uk-UA" sz="1600" dirty="0">
                <a:solidFill>
                  <a:srgbClr val="0070C0"/>
                </a:solidFill>
              </a:rPr>
            </a:br>
            <a:r>
              <a:rPr lang="uk-UA" sz="1600" dirty="0">
                <a:solidFill>
                  <a:srgbClr val="0070C0"/>
                </a:solidFill>
              </a:rPr>
              <a:t>Україно,молюся за любу</a:t>
            </a:r>
            <a:br>
              <a:rPr lang="uk-UA" sz="1600" dirty="0">
                <a:solidFill>
                  <a:srgbClr val="0070C0"/>
                </a:solidFill>
              </a:rPr>
            </a:br>
            <a:r>
              <a:rPr lang="uk-UA" sz="1600" dirty="0">
                <a:solidFill>
                  <a:srgbClr val="0070C0"/>
                </a:solidFill>
              </a:rPr>
              <a:t>за божественну мову твою</a:t>
            </a:r>
            <a:br>
              <a:rPr lang="uk-UA" sz="1600" dirty="0">
                <a:solidFill>
                  <a:srgbClr val="0070C0"/>
                </a:solidFill>
              </a:rPr>
            </a:br>
            <a:r>
              <a:rPr lang="uk-UA" sz="1600" dirty="0">
                <a:solidFill>
                  <a:srgbClr val="0070C0"/>
                </a:solidFill>
              </a:rPr>
              <a:t>і за вроду твою калинову/</a:t>
            </a:r>
            <a:br>
              <a:rPr lang="uk-UA" sz="1600" dirty="0">
                <a:solidFill>
                  <a:srgbClr val="0070C0"/>
                </a:solidFill>
              </a:rPr>
            </a:br>
            <a:r>
              <a:rPr lang="uk-UA" sz="1600" dirty="0">
                <a:solidFill>
                  <a:srgbClr val="0070C0"/>
                </a:solidFill>
              </a:rPr>
              <a:t>від якої добрішим стають./</a:t>
            </a:r>
            <a:br>
              <a:rPr lang="uk-UA" sz="1600" dirty="0">
                <a:solidFill>
                  <a:srgbClr val="0070C0"/>
                </a:solidFill>
              </a:rPr>
            </a:br>
            <a:r>
              <a:rPr lang="uk-UA" sz="1600" dirty="0">
                <a:solidFill>
                  <a:srgbClr val="0070C0"/>
                </a:solidFill>
              </a:rPr>
              <a:t/>
            </a:r>
            <a:br>
              <a:rPr lang="uk-UA" sz="1600" dirty="0">
                <a:solidFill>
                  <a:srgbClr val="0070C0"/>
                </a:solidFill>
              </a:rPr>
            </a:br>
            <a:r>
              <a:rPr lang="uk-UA" sz="1600" dirty="0">
                <a:solidFill>
                  <a:srgbClr val="0070C0"/>
                </a:solidFill>
              </a:rPr>
              <a:t>Отче наш ,у твоїм </a:t>
            </a:r>
            <a:r>
              <a:rPr lang="uk-UA" sz="1600" dirty="0" err="1">
                <a:solidFill>
                  <a:srgbClr val="0070C0"/>
                </a:solidFill>
              </a:rPr>
              <a:t>часоплині</a:t>
            </a:r>
            <a:r>
              <a:rPr lang="uk-UA" sz="1600" dirty="0">
                <a:solidFill>
                  <a:srgbClr val="0070C0"/>
                </a:solidFill>
              </a:rPr>
              <a:t/>
            </a:r>
            <a:br>
              <a:rPr lang="uk-UA" sz="1600" dirty="0">
                <a:solidFill>
                  <a:srgbClr val="0070C0"/>
                </a:solidFill>
              </a:rPr>
            </a:br>
            <a:r>
              <a:rPr lang="uk-UA" sz="1600" dirty="0">
                <a:solidFill>
                  <a:srgbClr val="0070C0"/>
                </a:solidFill>
              </a:rPr>
              <a:t>все минає, ридай не ридай,</a:t>
            </a:r>
            <a:br>
              <a:rPr lang="uk-UA" sz="1600" dirty="0">
                <a:solidFill>
                  <a:srgbClr val="0070C0"/>
                </a:solidFill>
              </a:rPr>
            </a:br>
            <a:r>
              <a:rPr lang="uk-UA" sz="1600" dirty="0">
                <a:solidFill>
                  <a:srgbClr val="0070C0"/>
                </a:solidFill>
              </a:rPr>
              <a:t>прости Боже гріхи Україні,/</a:t>
            </a:r>
            <a:br>
              <a:rPr lang="uk-UA" sz="1600" dirty="0">
                <a:solidFill>
                  <a:srgbClr val="0070C0"/>
                </a:solidFill>
              </a:rPr>
            </a:br>
            <a:r>
              <a:rPr lang="uk-UA" sz="1600" dirty="0">
                <a:solidFill>
                  <a:srgbClr val="0070C0"/>
                </a:solidFill>
              </a:rPr>
              <a:t>і на далі грішити не дай./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600" dirty="0"/>
          </a:p>
        </p:txBody>
      </p:sp>
      <p:pic>
        <p:nvPicPr>
          <p:cNvPr id="4102" name="Picture 6" descr="C:\Users\Алла\Desktop\+facebook.com.MinistryofDefence.U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360" y="113015"/>
            <a:ext cx="2948683" cy="235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лла\Desktop\шщ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195208"/>
            <a:ext cx="2643990" cy="212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Алла\Desktop\см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2465798"/>
            <a:ext cx="2643990" cy="217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Алла\Desktop\ро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360" y="2558265"/>
            <a:ext cx="2908997" cy="208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292999"/>
            <a:ext cx="8520601" cy="47262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900" b="1" dirty="0">
                <a:solidFill>
                  <a:srgbClr val="990000"/>
                </a:solidFill>
                <a:latin typeface="Caveat"/>
                <a:ea typeface="Caveat"/>
                <a:cs typeface="Caveat"/>
                <a:sym typeface="Caveat"/>
              </a:rPr>
              <a:t>Війна, як ніколи, згуртувала українську націю, мобілізувавши весь її потенціал на відсіч ворогу. Вона торкнулася кожної української родини, стала частиною нашого життя, а перемога у ній стала спільною метою всього українського народу. Кожний українець має свій рахунок війні та свою історію боротьби, що у сукупності складають нашу спільну історію спротиву</a:t>
            </a:r>
            <a:endParaRPr sz="2300" b="1" dirty="0">
              <a:solidFill>
                <a:srgbClr val="99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6147" name="Picture 3" descr="C:\Users\Алла\Desktop\ф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3" y="3782599"/>
            <a:ext cx="2847975" cy="126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лла\Desktop\о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749" y="1590606"/>
            <a:ext cx="2466975" cy="198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Алла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681" y="3665573"/>
            <a:ext cx="2939044" cy="138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Алла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738" y="1590607"/>
            <a:ext cx="18859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Алла\Desktop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82599"/>
            <a:ext cx="2834640" cy="130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Алла\Desktop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209" y="1590606"/>
            <a:ext cx="1846540" cy="219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300827-53F9-4A47-B65A-869B9C5B9F6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4303" r="4445" b="22025"/>
          <a:stretch/>
        </p:blipFill>
        <p:spPr>
          <a:xfrm>
            <a:off x="111763" y="1701800"/>
            <a:ext cx="2847976" cy="20807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0" y="147724"/>
            <a:ext cx="4799101" cy="23019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900"/>
              </a:spcBef>
              <a:spcAft>
                <a:spcPts val="1200"/>
              </a:spcAft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Україна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територія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гідності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й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свободи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Такими нас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зробила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не одна, а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дві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революції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– наш Майдан 2004 року,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був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Святом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Свободи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і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Революція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2013 року –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Революція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Гідності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був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надзвичайно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важкий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іспит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коли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українці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продемонстрували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свою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європейськість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гідність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своє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прагнення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свободи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dirty="0"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9101" y="152400"/>
            <a:ext cx="4192500" cy="231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7842" y="2471655"/>
            <a:ext cx="2906783" cy="250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4626" y="2590690"/>
            <a:ext cx="2466975" cy="2383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DECCA4-13E1-45A3-92FE-901A6E5209F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76" b="27902"/>
          <a:stretch/>
        </p:blipFill>
        <p:spPr>
          <a:xfrm>
            <a:off x="129209" y="2493647"/>
            <a:ext cx="3488632" cy="25021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5737226" y="0"/>
            <a:ext cx="3220201" cy="25841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286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 dirty="0">
                <a:solidFill>
                  <a:srgbClr val="0C343D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Героїзм слід розглядати як найвище виявлення самовідданості й мужності у виконанні громадянського обов’язку, як окремою особою, так і підрозділами, та містами в цілому.</a:t>
            </a:r>
            <a:endParaRPr sz="1800" b="1" dirty="0">
              <a:solidFill>
                <a:srgbClr val="0C343D"/>
              </a:solidFill>
              <a:highlight>
                <a:srgbClr val="FFFFFF"/>
              </a:highlight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19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118" y="2773018"/>
            <a:ext cx="2693504" cy="2202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499" y="275276"/>
            <a:ext cx="5462155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C:\Users\Алла\Desktop\Новая папка (4)\0-02-05-aecce6578b4b80a3dc305994cec6d8a694c69c5df23071c6abc51fcfc459d452_c78298a7d50e60e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0" b="18199"/>
          <a:stretch/>
        </p:blipFill>
        <p:spPr bwMode="auto">
          <a:xfrm>
            <a:off x="4944718" y="2466026"/>
            <a:ext cx="4064851" cy="256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лла\Desktop\downlo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22" y="2466026"/>
            <a:ext cx="2258253" cy="250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344384" y="201880"/>
            <a:ext cx="3534890" cy="49416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1143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Для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чого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люди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вийшли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на Майдан?</a:t>
            </a:r>
            <a:endParaRPr lang="ru-RU" sz="6600" b="0" i="0" dirty="0">
              <a:solidFill>
                <a:srgbClr val="00B050"/>
              </a:solidFill>
              <a:effectLst/>
              <a:latin typeface="Roboto" panose="02000000000000000000" pitchFamily="2" charset="0"/>
            </a:endParaRPr>
          </a:p>
          <a:p>
            <a:pPr marL="1143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їхні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сонні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душі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розбудило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?</a:t>
            </a:r>
            <a:endParaRPr lang="ru-RU" sz="6600" b="0" i="0" dirty="0">
              <a:solidFill>
                <a:srgbClr val="00B050"/>
              </a:solidFill>
              <a:effectLst/>
              <a:latin typeface="Roboto" panose="02000000000000000000" pitchFamily="2" charset="0"/>
            </a:endParaRPr>
          </a:p>
          <a:p>
            <a:pPr marL="1143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Розвіявся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густий-густий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туман,</a:t>
            </a:r>
            <a:endParaRPr lang="ru-RU" sz="6600" b="0" i="0" dirty="0">
              <a:solidFill>
                <a:srgbClr val="00B050"/>
              </a:solidFill>
              <a:effectLst/>
              <a:latin typeface="Roboto" panose="02000000000000000000" pitchFamily="2" charset="0"/>
            </a:endParaRPr>
          </a:p>
          <a:p>
            <a:pPr marL="1143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прикривав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всю правду так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грайливо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…</a:t>
            </a:r>
            <a:endParaRPr lang="ru-RU" sz="6600" b="0" i="0" dirty="0">
              <a:solidFill>
                <a:srgbClr val="00B050"/>
              </a:solidFill>
              <a:effectLst/>
              <a:latin typeface="Roboto" panose="02000000000000000000" pitchFamily="2" charset="0"/>
            </a:endParaRPr>
          </a:p>
          <a:p>
            <a:pPr marL="1143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Для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чого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мерзнем,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нащо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стоїмо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?</a:t>
            </a:r>
            <a:endParaRPr lang="ru-RU" sz="6600" b="0" i="0" dirty="0">
              <a:solidFill>
                <a:srgbClr val="00B050"/>
              </a:solidFill>
              <a:effectLst/>
              <a:latin typeface="Roboto" panose="02000000000000000000" pitchFamily="2" charset="0"/>
            </a:endParaRPr>
          </a:p>
          <a:p>
            <a:pPr marL="1143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Бо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хочем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Україну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ми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підняти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!</a:t>
            </a:r>
            <a:endParaRPr lang="ru-RU" sz="6600" b="0" i="0" dirty="0">
              <a:solidFill>
                <a:srgbClr val="00B050"/>
              </a:solidFill>
              <a:effectLst/>
              <a:latin typeface="Roboto" panose="02000000000000000000" pitchFamily="2" charset="0"/>
            </a:endParaRPr>
          </a:p>
          <a:p>
            <a:pPr marL="1143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ЇЇ «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Європою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» ми гордо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назвемо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,</a:t>
            </a:r>
            <a:endParaRPr lang="ru-RU" sz="6600" b="0" i="0" dirty="0">
              <a:solidFill>
                <a:srgbClr val="00B050"/>
              </a:solidFill>
              <a:effectLst/>
              <a:latin typeface="Roboto" panose="02000000000000000000" pitchFamily="2" charset="0"/>
            </a:endParaRPr>
          </a:p>
          <a:p>
            <a:pPr marL="1143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Бо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вона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гідна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статус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такий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мати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6600" b="0" i="0" dirty="0">
              <a:solidFill>
                <a:srgbClr val="00B050"/>
              </a:solidFill>
              <a:effectLst/>
              <a:latin typeface="Roboto" panose="02000000000000000000" pitchFamily="2" charset="0"/>
            </a:endParaRPr>
          </a:p>
          <a:p>
            <a:pPr marL="1143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всіх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містах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великих і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малих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,</a:t>
            </a:r>
            <a:endParaRPr lang="ru-RU" sz="6600" b="0" i="0" dirty="0">
              <a:solidFill>
                <a:srgbClr val="00B050"/>
              </a:solidFill>
              <a:effectLst/>
              <a:latin typeface="Roboto" panose="02000000000000000000" pitchFamily="2" charset="0"/>
            </a:endParaRPr>
          </a:p>
          <a:p>
            <a:pPr marL="1143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всіх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куточках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неньки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України</a:t>
            </a:r>
            <a:endParaRPr lang="ru-RU" sz="6600" b="0" i="0" dirty="0">
              <a:solidFill>
                <a:srgbClr val="00B050"/>
              </a:solidFill>
              <a:effectLst/>
              <a:latin typeface="Roboto" panose="02000000000000000000" pitchFamily="2" charset="0"/>
            </a:endParaRPr>
          </a:p>
          <a:p>
            <a:pPr marL="1143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люди,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юних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старих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–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Пророчать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позитивні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й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стрімкі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6600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sz="66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6600" b="0" i="0" dirty="0">
              <a:solidFill>
                <a:srgbClr val="00B050"/>
              </a:solidFill>
              <a:effectLst/>
              <a:latin typeface="Roboto" panose="02000000000000000000" pitchFamily="2" charset="0"/>
            </a:endParaRPr>
          </a:p>
          <a:p>
            <a:pPr marL="11430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Спасибі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тобі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друже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що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зберіг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Любов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у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серці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до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свойого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краю</a:t>
            </a:r>
            <a:b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Попри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всі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чвари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... Та я точно знаю,</a:t>
            </a:r>
            <a:b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Що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ти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по-іншому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б не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зміг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!</a:t>
            </a:r>
            <a:b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Для перемоги все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зробить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зумій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У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цей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важкий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для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України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час!</a:t>
            </a:r>
            <a:b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Ти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вистоїш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за себе і за нас,</a:t>
            </a:r>
            <a:b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Спасибі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тобі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друже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що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6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живий</a:t>
            </a:r>
            <a:r>
              <a:rPr lang="ru-RU" sz="6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!</a:t>
            </a:r>
            <a:r>
              <a:rPr lang="ru-RU" sz="6400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6400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endParaRPr sz="6400" dirty="0"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6" name="Picture 2" descr="C:\Users\Алла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390" y="285007"/>
            <a:ext cx="2867025" cy="236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ла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415" y="285007"/>
            <a:ext cx="2089954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D3292D-7801-4946-ADBF-9CE48DB33CAF}"/>
              </a:ext>
            </a:extLst>
          </p:cNvPr>
          <p:cNvSpPr txBox="1"/>
          <p:nvPr/>
        </p:nvSpPr>
        <p:spPr>
          <a:xfrm>
            <a:off x="3990973" y="2781300"/>
            <a:ext cx="492739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err="1">
                <a:solidFill>
                  <a:srgbClr val="C00000"/>
                </a:solidFill>
              </a:rPr>
              <a:t>Вчитель</a:t>
            </a:r>
            <a:r>
              <a:rPr lang="ru-RU" sz="1800" dirty="0">
                <a:solidFill>
                  <a:srgbClr val="C00000"/>
                </a:solidFill>
              </a:rPr>
              <a:t>: </a:t>
            </a:r>
            <a:r>
              <a:rPr lang="ru-RU" sz="1800" dirty="0" err="1">
                <a:solidFill>
                  <a:srgbClr val="C00000"/>
                </a:solidFill>
              </a:rPr>
              <a:t>Отже</a:t>
            </a:r>
            <a:r>
              <a:rPr lang="ru-RU" sz="1800" dirty="0">
                <a:solidFill>
                  <a:srgbClr val="C00000"/>
                </a:solidFill>
              </a:rPr>
              <a:t>, «</a:t>
            </a:r>
            <a:r>
              <a:rPr lang="ru-RU" sz="1800" dirty="0" err="1">
                <a:solidFill>
                  <a:srgbClr val="C00000"/>
                </a:solidFill>
              </a:rPr>
              <a:t>Революція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 err="1">
                <a:solidFill>
                  <a:srgbClr val="C00000"/>
                </a:solidFill>
              </a:rPr>
              <a:t>Гідності</a:t>
            </a:r>
            <a:r>
              <a:rPr lang="ru-RU" sz="1800" dirty="0">
                <a:solidFill>
                  <a:srgbClr val="C00000"/>
                </a:solidFill>
              </a:rPr>
              <a:t>: як </a:t>
            </a:r>
            <a:r>
              <a:rPr lang="ru-RU" sz="1800" dirty="0" err="1">
                <a:solidFill>
                  <a:srgbClr val="C00000"/>
                </a:solidFill>
              </a:rPr>
              <a:t>це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 err="1">
                <a:solidFill>
                  <a:srgbClr val="C00000"/>
                </a:solidFill>
              </a:rPr>
              <a:t>було</a:t>
            </a:r>
            <a:r>
              <a:rPr lang="ru-RU" sz="1800" dirty="0">
                <a:solidFill>
                  <a:srgbClr val="C00000"/>
                </a:solidFill>
              </a:rPr>
              <a:t>?»</a:t>
            </a:r>
          </a:p>
          <a:p>
            <a:endParaRPr lang="ru-RU" sz="1800" dirty="0">
              <a:solidFill>
                <a:srgbClr val="C00000"/>
              </a:solidFill>
            </a:endParaRPr>
          </a:p>
          <a:p>
            <a:r>
              <a:rPr lang="ru-RU" sz="1800" dirty="0">
                <a:solidFill>
                  <a:srgbClr val="C00000"/>
                </a:solidFill>
              </a:rPr>
              <a:t>Перегляд </a:t>
            </a:r>
            <a:r>
              <a:rPr lang="ru-RU" sz="1800" dirty="0" err="1">
                <a:solidFill>
                  <a:srgbClr val="C00000"/>
                </a:solidFill>
              </a:rPr>
              <a:t>документальної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 err="1">
                <a:solidFill>
                  <a:srgbClr val="C00000"/>
                </a:solidFill>
              </a:rPr>
              <a:t>стрічки</a:t>
            </a:r>
            <a:r>
              <a:rPr lang="ru-RU" sz="1800" dirty="0">
                <a:solidFill>
                  <a:srgbClr val="C00000"/>
                </a:solidFill>
              </a:rPr>
              <a:t> про </a:t>
            </a:r>
            <a:r>
              <a:rPr lang="ru-RU" sz="1800" dirty="0" err="1">
                <a:solidFill>
                  <a:srgbClr val="C00000"/>
                </a:solidFill>
              </a:rPr>
              <a:t>події</a:t>
            </a:r>
            <a:r>
              <a:rPr lang="ru-RU" sz="1800" dirty="0">
                <a:solidFill>
                  <a:srgbClr val="C00000"/>
                </a:solidFill>
              </a:rPr>
              <a:t>, </a:t>
            </a:r>
            <a:r>
              <a:rPr lang="ru-RU" sz="1800" dirty="0" err="1">
                <a:solidFill>
                  <a:srgbClr val="C00000"/>
                </a:solidFill>
              </a:rPr>
              <a:t>що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 err="1">
                <a:solidFill>
                  <a:srgbClr val="C00000"/>
                </a:solidFill>
              </a:rPr>
              <a:t>відбувалися</a:t>
            </a:r>
            <a:r>
              <a:rPr lang="ru-RU" sz="1800" dirty="0">
                <a:solidFill>
                  <a:srgbClr val="C00000"/>
                </a:solidFill>
              </a:rPr>
              <a:t> в </a:t>
            </a:r>
            <a:r>
              <a:rPr lang="ru-RU" sz="1800" dirty="0" err="1">
                <a:solidFill>
                  <a:srgbClr val="C00000"/>
                </a:solidFill>
              </a:rPr>
              <a:t>країні</a:t>
            </a:r>
            <a:r>
              <a:rPr lang="ru-RU" sz="1800" dirty="0">
                <a:solidFill>
                  <a:srgbClr val="C00000"/>
                </a:solidFill>
              </a:rPr>
              <a:t> і на </a:t>
            </a:r>
            <a:r>
              <a:rPr lang="ru-RU" sz="1800" dirty="0" err="1">
                <a:solidFill>
                  <a:srgbClr val="C00000"/>
                </a:solidFill>
              </a:rPr>
              <a:t>Майдані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 err="1">
                <a:solidFill>
                  <a:srgbClr val="C00000"/>
                </a:solidFill>
              </a:rPr>
              <a:t>Незалежності</a:t>
            </a:r>
            <a:r>
              <a:rPr lang="ru-RU" sz="1800" dirty="0">
                <a:solidFill>
                  <a:srgbClr val="C00000"/>
                </a:solidFill>
              </a:rPr>
              <a:t> з 21 листопада 2013 року по 22 лютого 2014 року.</a:t>
            </a:r>
            <a:endParaRPr lang="ru-UA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404</TotalTime>
  <Words>837</Words>
  <Application>Microsoft Office PowerPoint</Application>
  <PresentationFormat>Экран (16:9)</PresentationFormat>
  <Paragraphs>93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Georgia</vt:lpstr>
      <vt:lpstr>Arial Black</vt:lpstr>
      <vt:lpstr>Arial</vt:lpstr>
      <vt:lpstr>Roboto</vt:lpstr>
      <vt:lpstr>Times New Roman</vt:lpstr>
      <vt:lpstr>Calibri</vt:lpstr>
      <vt:lpstr>Caveat</vt:lpstr>
      <vt:lpstr>Воздушный поток</vt:lpstr>
      <vt:lpstr>Презентация PowerPoint</vt:lpstr>
      <vt:lpstr>                           </vt:lpstr>
      <vt:lpstr>Презентация PowerPoint</vt:lpstr>
      <vt:lpstr>Презентация PowerPoint</vt:lpstr>
      <vt:lpstr>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«Ми українці: честь і слава                           незламним!»                            вч. Колбасюк Л.В.</dc:title>
  <dc:creator>user</dc:creator>
  <cp:lastModifiedBy>Вікторія</cp:lastModifiedBy>
  <cp:revision>40</cp:revision>
  <dcterms:modified xsi:type="dcterms:W3CDTF">2025-11-19T12:13:47Z</dcterms:modified>
</cp:coreProperties>
</file>