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73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2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6D3341-18EF-4FF2-9C5E-7F3A34992011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007D4E-BA45-481B-87B8-843BFB6ABB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0477A2-5BAF-4468-AC0E-2A20BDA935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AD77171E-0D54-4D97-925B-57E88EFD0E7C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2EB9059-62CC-44CE-8D28-9BD8D71D34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9424-B4B3-4DAC-8960-4AFCCB7434DD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7767-89BE-481F-A876-21BB5A3CC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7EA9-1752-4FCF-AD50-6C217504640C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F94E-397C-47F3-A345-5F3AA007BB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B0CE-2278-4092-8536-5C015FBAD878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B1B1-A10D-4CE8-A096-3BDA5F9D21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93F1-2DCB-42FF-BAFD-6ED264CF3FF0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686C-F317-4331-94F4-B556C4751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591A-43E8-48D5-8D5E-71E7A6436AB7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E109-D6BA-440C-A71C-9252359B2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8375-2894-48C6-A775-EB7EB0DEE898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FE9B-7A18-4DB9-8A80-C92415A4BA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295B-52B5-4C77-AF6D-0BAC5B0B833B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DF11-CA73-4385-B23A-2C8DD329E4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30DA-B7A1-4329-B10D-D0CDC15F6A9E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E1F3-8038-4D27-A1FA-1B2E423E4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F184-26EC-4019-8CB4-829B1173BC93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3B24-D41E-43D3-8C0A-8E8927C993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5FA1-1185-4099-A4DD-B3CA00A37FAD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0894-D049-4AE3-A336-7B7EB087B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6E8D1A30-01EF-4BB1-BD13-0DEEA659ED26}" type="datetimeFigureOut">
              <a:rPr lang="ru-RU"/>
              <a:pPr>
                <a:defRPr/>
              </a:pPr>
              <a:t>25.11.2018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847355B-FC0D-40ED-9393-B4DB2CC37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3450" y="3644900"/>
            <a:ext cx="3309938" cy="12604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писемності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Admin\Documents\День української писемності-картинки\давнє\artlib_gallery-18195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0"/>
            <a:ext cx="3490912" cy="3179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4562475" y="5880100"/>
            <a:ext cx="3708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endParaRPr lang="ru-RU" sz="14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653136"/>
            <a:ext cx="31133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учителя </a:t>
            </a:r>
          </a:p>
          <a:p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ураїнської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мови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літератури</a:t>
            </a:r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Федько Т.І.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981075"/>
            <a:ext cx="79200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Дати в скорботному календарі української мови:</a:t>
            </a:r>
          </a:p>
          <a:p>
            <a:endParaRPr lang="ru-RU">
              <a:latin typeface="Verdana" pitchFamily="34" charset="0"/>
            </a:endParaRPr>
          </a:p>
          <a:p>
            <a:r>
              <a:rPr lang="uk-UA" sz="1600" b="1">
                <a:latin typeface="Verdana" pitchFamily="34" charset="0"/>
              </a:rPr>
              <a:t>1720 р.</a:t>
            </a:r>
            <a:r>
              <a:rPr lang="uk-UA" sz="1600">
                <a:latin typeface="Verdana" pitchFamily="34" charset="0"/>
              </a:rPr>
              <a:t> – російський цар Петро I заборонив друкувати книжки українською мовою.</a:t>
            </a:r>
          </a:p>
          <a:p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1796 р.</a:t>
            </a:r>
            <a:r>
              <a:rPr lang="uk-UA" sz="1600">
                <a:latin typeface="Verdana" pitchFamily="34" charset="0"/>
              </a:rPr>
              <a:t> – видано розпорядження про вилучення у населення України українських букварів та українських текстів із церковних книг.</a:t>
            </a:r>
          </a:p>
          <a:p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1775 р</a:t>
            </a:r>
            <a:r>
              <a:rPr lang="uk-UA" sz="1600">
                <a:latin typeface="Verdana" pitchFamily="34" charset="0"/>
              </a:rPr>
              <a:t>. – зруйновано Запорізьку Січ і закрито українські школи при полкових козацьких канцеляріях.</a:t>
            </a:r>
          </a:p>
          <a:p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1862 р</a:t>
            </a:r>
            <a:r>
              <a:rPr lang="uk-UA" sz="1600">
                <a:latin typeface="Verdana" pitchFamily="34" charset="0"/>
              </a:rPr>
              <a:t>. – закрито українські недільні школи, які безкоштовно організовували видатні діячі української культури.</a:t>
            </a:r>
          </a:p>
          <a:p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1863 р.</a:t>
            </a:r>
            <a:r>
              <a:rPr lang="uk-UA" sz="1600">
                <a:latin typeface="Verdana" pitchFamily="34" charset="0"/>
              </a:rPr>
              <a:t> – указ російського міністра Валуєва про заборону видання книжок українською мовою.</a:t>
            </a:r>
          </a:p>
          <a:p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1876 р.</a:t>
            </a:r>
            <a:r>
              <a:rPr lang="uk-UA" sz="1600">
                <a:latin typeface="Verdana" pitchFamily="34" charset="0"/>
              </a:rPr>
              <a:t> – указ російського царя Олександра ІІ про заборону друкування нот українських пісень.</a:t>
            </a:r>
          </a:p>
          <a:p>
            <a:endParaRPr lang="uk-UA" sz="1600">
              <a:latin typeface="Verdana" pitchFamily="34" charset="0"/>
            </a:endParaRPr>
          </a:p>
          <a:p>
            <a:r>
              <a:rPr lang="uk-UA" sz="1600" b="1">
                <a:latin typeface="Verdana" pitchFamily="34" charset="0"/>
              </a:rPr>
              <a:t>1884 р.</a:t>
            </a:r>
            <a:r>
              <a:rPr lang="uk-UA" sz="1600">
                <a:latin typeface="Verdana" pitchFamily="34" charset="0"/>
              </a:rPr>
              <a:t> – закрито всі українські театри.</a:t>
            </a:r>
            <a:r>
              <a:rPr lang="uk-UA">
                <a:latin typeface="Verdana" pitchFamily="34" charset="0"/>
              </a:rPr>
              <a:t/>
            </a:r>
            <a:br>
              <a:rPr lang="uk-UA">
                <a:latin typeface="Verdana" pitchFamily="34" charset="0"/>
              </a:rPr>
            </a:b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875" y="908050"/>
            <a:ext cx="7877175" cy="52022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Дати в скорботному календарі української мови:</a:t>
            </a:r>
          </a:p>
          <a:p>
            <a:endParaRPr lang="uk-UA" b="1">
              <a:solidFill>
                <a:srgbClr val="C00000"/>
              </a:solidFill>
              <a:latin typeface="Verdana" pitchFamily="34" charset="0"/>
            </a:endParaRPr>
          </a:p>
          <a:p>
            <a:endParaRPr lang="ru-RU" sz="800">
              <a:latin typeface="Verdana" pitchFamily="34" charset="0"/>
            </a:endParaRPr>
          </a:p>
          <a:p>
            <a:pPr algn="just"/>
            <a:r>
              <a:rPr lang="uk-UA" sz="1600" b="1">
                <a:latin typeface="Verdana" pitchFamily="34" charset="0"/>
              </a:rPr>
              <a:t>1908 р</a:t>
            </a:r>
            <a:r>
              <a:rPr lang="uk-UA" sz="1600">
                <a:latin typeface="Verdana" pitchFamily="34" charset="0"/>
              </a:rPr>
              <a:t>. – вся культура і освітня діяльність в Україні визнана царським урядом Росії шкідливою , “могущей визвать последствия, угрожающиє спокойствию и безопасности Российской империи”.</a:t>
            </a:r>
          </a:p>
          <a:p>
            <a:pPr algn="just"/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1914 р.</a:t>
            </a:r>
            <a:r>
              <a:rPr lang="uk-UA" sz="1600">
                <a:latin typeface="Verdana" pitchFamily="34" charset="0"/>
              </a:rPr>
              <a:t> – російський цар Микола ІІ ліквідує українську пресу газети і журнали.</a:t>
            </a:r>
          </a:p>
          <a:p>
            <a:pPr algn="just"/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1938 р</a:t>
            </a:r>
            <a:r>
              <a:rPr lang="uk-UA" sz="1600">
                <a:latin typeface="Verdana" pitchFamily="34" charset="0"/>
              </a:rPr>
              <a:t>. – сталінський уряд видає постанову про обов’язкове вивчення російської мови, чим підтинає коріння мові українській.</a:t>
            </a:r>
          </a:p>
          <a:p>
            <a:pPr algn="just"/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1983 р</a:t>
            </a:r>
            <a:r>
              <a:rPr lang="uk-UA" sz="1600">
                <a:latin typeface="Verdana" pitchFamily="34" charset="0"/>
              </a:rPr>
              <a:t>. – видано постанову про так зване посилене вивчення російської мови в школах і поділ класів в українських школах на дві групи, що привело до нехтування рідною мовою навіть багатьма українцями.</a:t>
            </a:r>
          </a:p>
          <a:p>
            <a:pPr algn="just"/>
            <a:r>
              <a:rPr lang="uk-UA" sz="1600">
                <a:latin typeface="Verdana" pitchFamily="34" charset="0"/>
              </a:rPr>
              <a:t/>
            </a:r>
            <a:br>
              <a:rPr lang="uk-UA" sz="1600">
                <a:latin typeface="Verdana" pitchFamily="34" charset="0"/>
              </a:rPr>
            </a:br>
            <a:r>
              <a:rPr lang="uk-UA" sz="1600" b="1">
                <a:latin typeface="Verdana" pitchFamily="34" charset="0"/>
              </a:rPr>
              <a:t>1989 р.</a:t>
            </a:r>
            <a:r>
              <a:rPr lang="uk-UA" sz="1600">
                <a:latin typeface="Verdana" pitchFamily="34" charset="0"/>
              </a:rPr>
              <a:t> – видано постанову яка закріплювала в Україні  російську мову  як офіційну загальнодержавну мову, чим українську мову було відсунуто на третій план, що позначається ще й сьогодні.</a:t>
            </a:r>
            <a:endParaRPr lang="ru-RU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412875"/>
            <a:ext cx="7777162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>
                <a:latin typeface="Century Gothic" pitchFamily="34" charset="0"/>
              </a:rPr>
              <a:t>  </a:t>
            </a:r>
            <a:r>
              <a:rPr lang="uk-UA">
                <a:latin typeface="Verdana" pitchFamily="34" charset="0"/>
              </a:rPr>
              <a:t>  </a:t>
            </a:r>
            <a:r>
              <a:rPr lang="uk-UA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 День української писемності та мови за традицією:</a:t>
            </a:r>
          </a:p>
          <a:p>
            <a:endParaRPr lang="uk-UA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uk-UA" sz="2000">
                <a:latin typeface="Verdana" pitchFamily="34" charset="0"/>
              </a:rPr>
              <a:t>покладають квіти до пам'ятника Несторові Літописцю;</a:t>
            </a:r>
          </a:p>
          <a:p>
            <a:endParaRPr lang="uk-UA" sz="2000">
              <a:latin typeface="Verdana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uk-UA" sz="2000">
                <a:latin typeface="Verdana" pitchFamily="34" charset="0"/>
              </a:rPr>
              <a:t>відзначають найкращих популяризаторів українського слова;</a:t>
            </a:r>
          </a:p>
          <a:p>
            <a:pPr>
              <a:buFontTx/>
              <a:buBlip>
                <a:blip r:embed="rId2"/>
              </a:buBlip>
            </a:pPr>
            <a:endParaRPr lang="uk-UA" sz="2000">
              <a:latin typeface="Verdana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uk-UA" sz="2000">
                <a:latin typeface="Verdana" pitchFamily="34" charset="0"/>
              </a:rPr>
              <a:t>заохочують видавництва, які випускають літературу українською мовою;</a:t>
            </a:r>
          </a:p>
          <a:p>
            <a:pPr>
              <a:buFontTx/>
              <a:buBlip>
                <a:blip r:embed="rId2"/>
              </a:buBlip>
            </a:pPr>
            <a:endParaRPr lang="uk-UA" sz="2000">
              <a:latin typeface="Verdana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uk-UA" sz="2000">
                <a:latin typeface="Verdana" pitchFamily="34" charset="0"/>
              </a:rPr>
              <a:t>стартує Міжнародний конкурс знавців української мови імені Петра Яцика. </a:t>
            </a:r>
          </a:p>
          <a:p>
            <a:endParaRPr lang="ru-RU" sz="2000">
              <a:latin typeface="Verdana" pitchFamily="34" charset="0"/>
            </a:endParaRP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716463" y="41275"/>
            <a:ext cx="338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194" name="Picture 2" descr="C:\Users\Admin\Documents\День української писемності-картинки\новітнє\img21.jpg"/>
          <p:cNvPicPr>
            <a:picLocks noChangeAspect="1" noChangeArrowheads="1"/>
          </p:cNvPicPr>
          <p:nvPr/>
        </p:nvPicPr>
        <p:blipFill rotWithShape="1">
          <a:blip r:embed="rId2" cstate="print"/>
          <a:srcRect l="27091" t="2848" r="27272" b="14000"/>
          <a:stretch/>
        </p:blipFill>
        <p:spPr bwMode="auto">
          <a:xfrm>
            <a:off x="971550" y="2474913"/>
            <a:ext cx="2713038" cy="3706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413250" y="1773238"/>
            <a:ext cx="40465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Verdana" pitchFamily="34" charset="0"/>
              </a:rPr>
              <a:t>   </a:t>
            </a:r>
          </a:p>
          <a:p>
            <a:pPr algn="just"/>
            <a:r>
              <a:rPr lang="uk-UA" sz="1600">
                <a:latin typeface="Verdana" pitchFamily="34" charset="0"/>
              </a:rPr>
              <a:t>     Після здобуття незалежності він часто приїздив до України. Мовна ситуація в Україні дуже непокоїла Петра Яцика, бо він був переконаний, що є мова — є й держава, немає мови — немає держави. </a:t>
            </a:r>
          </a:p>
          <a:p>
            <a:endParaRPr lang="uk-UA" sz="1600">
              <a:latin typeface="Verdana" pitchFamily="34" charset="0"/>
            </a:endParaRPr>
          </a:p>
          <a:p>
            <a:pPr algn="just"/>
            <a:r>
              <a:rPr lang="uk-UA" sz="1600">
                <a:latin typeface="Verdana" pitchFamily="34" charset="0"/>
              </a:rPr>
              <a:t>     Так народилася ідея конкурсу з української мови для української ж молоді. </a:t>
            </a:r>
          </a:p>
          <a:p>
            <a:endParaRPr lang="uk-UA" sz="1600">
              <a:latin typeface="Verdana" pitchFamily="34" charset="0"/>
            </a:endParaRPr>
          </a:p>
          <a:p>
            <a:pPr algn="just"/>
            <a:r>
              <a:rPr lang="uk-UA" sz="1600">
                <a:latin typeface="Verdana" pitchFamily="34" charset="0"/>
              </a:rPr>
              <a:t>     Рік від року конкурс набуває популярності, бо головна мета цього мовного змагання — утверджувати державний статус української мови, підносити її престиж.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563563" y="412750"/>
            <a:ext cx="38496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Verdana" pitchFamily="34" charset="0"/>
              </a:rPr>
              <a:t>     Цей унікальний мовний марафон був зініційований великим українським меценатом    і громадським діячем </a:t>
            </a:r>
            <a:r>
              <a:rPr lang="uk-UA" sz="1600" b="1">
                <a:solidFill>
                  <a:srgbClr val="002060"/>
                </a:solidFill>
                <a:latin typeface="Verdana" pitchFamily="34" charset="0"/>
              </a:rPr>
              <a:t>Петром Дмитровичем Яциком</a:t>
            </a:r>
            <a:r>
              <a:rPr lang="uk-UA" sz="1600">
                <a:latin typeface="Verdana" pitchFamily="34" charset="0"/>
              </a:rPr>
              <a:t>, який усе життя прожив у Канаді, але завжди пам’ятав про рідну землю.</a:t>
            </a:r>
            <a:endParaRPr lang="ru-RU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4643438" y="0"/>
            <a:ext cx="352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ru-RU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</a:p>
        </p:txBody>
      </p:sp>
      <p:pic>
        <p:nvPicPr>
          <p:cNvPr id="3" name="Picture 4" descr="C:\Users\Admin\Documents\День української писемності-картинки\новітнє\Dyktant_new.jpg"/>
          <p:cNvPicPr>
            <a:picLocks noChangeAspect="1" noChangeArrowheads="1"/>
          </p:cNvPicPr>
          <p:nvPr/>
        </p:nvPicPr>
        <p:blipFill rotWithShape="1">
          <a:blip r:embed="rId2" cstate="print"/>
          <a:srcRect b="9584"/>
          <a:stretch/>
        </p:blipFill>
        <p:spPr bwMode="auto">
          <a:xfrm>
            <a:off x="5292725" y="3789363"/>
            <a:ext cx="2968625" cy="244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" name="Picture 2" descr="C:\Users\Admin\Documents\День української писемності-картинки\новітнє\132092707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89363"/>
            <a:ext cx="3529012" cy="244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3" descr="C:\Users\Admin\Documents\День української писемності-картинки\новітнє\1321037121_img_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814388"/>
            <a:ext cx="3311525" cy="2481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8" descr="C:\Users\Admin\Documents\День української писемності-картинки\новітнє\61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3" y="587375"/>
            <a:ext cx="2857500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221" name="Picture 5" descr="C:\Users\Admin\Documents\День української писемності-картинки\новітнє\naz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3136900" cy="219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2" name="Picture 6" descr="C:\Users\Admin\Documents\День української писемності-картинки\новітнє\100_550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876300"/>
            <a:ext cx="2927350" cy="219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3" name="Picture 7" descr="C:\Users\Admin\Documents\День української писемності-картинки\новітнє\0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84538"/>
            <a:ext cx="4383087" cy="313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5" name="Picture 9" descr="C:\Users\Admin\Documents\День української писемності-картинки\новітнє\33606-1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2771775" cy="2308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04813"/>
            <a:ext cx="3673475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i="1">
                <a:latin typeface="Verdana" pitchFamily="34" charset="0"/>
              </a:rPr>
              <a:t>  </a:t>
            </a:r>
          </a:p>
          <a:p>
            <a:r>
              <a:rPr lang="uk-UA" sz="1400" i="1">
                <a:latin typeface="Verdana" pitchFamily="34" charset="0"/>
              </a:rPr>
              <a:t>Іван Малкович </a:t>
            </a:r>
          </a:p>
          <a:p>
            <a:endParaRPr lang="uk-UA" sz="800" i="1">
              <a:latin typeface="Verdana" pitchFamily="34" charset="0"/>
            </a:endParaRPr>
          </a:p>
          <a:p>
            <a:endParaRPr lang="uk-UA" sz="800" i="1">
              <a:latin typeface="Verdana" pitchFamily="34" charset="0"/>
            </a:endParaRPr>
          </a:p>
          <a:p>
            <a:pPr algn="ctr"/>
            <a:r>
              <a:rPr lang="uk-UA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Наша мова – солов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’</a:t>
            </a:r>
            <a:r>
              <a:rPr lang="uk-UA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їна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550863" y="1909763"/>
            <a:ext cx="41417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Verdana" pitchFamily="34" charset="0"/>
              </a:rPr>
              <a:t>Хай це, можливо, і не найсуттєв</a:t>
            </a:r>
            <a:r>
              <a:rPr lang="uk-UA" sz="1600">
                <a:latin typeface="Verdana" pitchFamily="34" charset="0"/>
              </a:rPr>
              <a:t>і</a:t>
            </a:r>
            <a:r>
              <a:rPr lang="ru-RU" sz="1600">
                <a:latin typeface="Verdana" pitchFamily="34" charset="0"/>
              </a:rPr>
              <a:t>ше,</a:t>
            </a:r>
          </a:p>
          <a:p>
            <a:r>
              <a:rPr lang="ru-RU" sz="1600">
                <a:latin typeface="Verdana" pitchFamily="34" charset="0"/>
              </a:rPr>
              <a:t>але ти</a:t>
            </a:r>
            <a:r>
              <a:rPr lang="uk-UA" sz="1600">
                <a:latin typeface="Verdana" pitchFamily="34" charset="0"/>
              </a:rPr>
              <a:t>, дитино, </a:t>
            </a:r>
          </a:p>
          <a:p>
            <a:r>
              <a:rPr lang="uk-UA" sz="1600">
                <a:latin typeface="Verdana" pitchFamily="34" charset="0"/>
              </a:rPr>
              <a:t>покликана захищати своїми </a:t>
            </a:r>
          </a:p>
          <a:p>
            <a:pPr algn="r"/>
            <a:r>
              <a:rPr lang="uk-UA" sz="1600">
                <a:latin typeface="Verdana" pitchFamily="34" charset="0"/>
              </a:rPr>
              <a:t>долоньками </a:t>
            </a:r>
          </a:p>
          <a:p>
            <a:r>
              <a:rPr lang="uk-UA" sz="1600">
                <a:latin typeface="Verdana" pitchFamily="34" charset="0"/>
              </a:rPr>
              <a:t>крихітну свічечку </a:t>
            </a:r>
          </a:p>
          <a:p>
            <a:r>
              <a:rPr lang="uk-UA" sz="1600">
                <a:latin typeface="Verdana" pitchFamily="34" charset="0"/>
              </a:rPr>
              <a:t>букви </a:t>
            </a:r>
            <a:r>
              <a:rPr lang="uk-UA" sz="1600" b="1">
                <a:latin typeface="Verdana" pitchFamily="34" charset="0"/>
              </a:rPr>
              <a:t>«ї»</a:t>
            </a:r>
            <a:r>
              <a:rPr lang="uk-UA" sz="1600">
                <a:latin typeface="Verdana" pitchFamily="34" charset="0"/>
              </a:rPr>
              <a:t>,</a:t>
            </a:r>
          </a:p>
          <a:p>
            <a:endParaRPr lang="uk-UA" sz="800">
              <a:latin typeface="Verdana" pitchFamily="34" charset="0"/>
            </a:endParaRPr>
          </a:p>
          <a:p>
            <a:endParaRPr lang="uk-UA" sz="800">
              <a:latin typeface="Verdana" pitchFamily="34" charset="0"/>
            </a:endParaRPr>
          </a:p>
          <a:p>
            <a:r>
              <a:rPr lang="uk-UA" sz="1600">
                <a:latin typeface="Verdana" pitchFamily="34" charset="0"/>
              </a:rPr>
              <a:t>а також, </a:t>
            </a:r>
          </a:p>
          <a:p>
            <a:r>
              <a:rPr lang="uk-UA" sz="1600">
                <a:latin typeface="Verdana" pitchFamily="34" charset="0"/>
              </a:rPr>
              <a:t>витягнувшись на пальчиках,</a:t>
            </a:r>
          </a:p>
          <a:p>
            <a:r>
              <a:rPr lang="uk-UA" sz="1600">
                <a:latin typeface="Verdana" pitchFamily="34" charset="0"/>
              </a:rPr>
              <a:t>оберігати місячний серпик </a:t>
            </a:r>
          </a:p>
          <a:p>
            <a:r>
              <a:rPr lang="uk-UA" sz="1600">
                <a:latin typeface="Verdana" pitchFamily="34" charset="0"/>
              </a:rPr>
              <a:t>букви </a:t>
            </a:r>
            <a:r>
              <a:rPr lang="uk-UA" sz="1600" b="1">
                <a:latin typeface="Verdana" pitchFamily="34" charset="0"/>
              </a:rPr>
              <a:t>«є»</a:t>
            </a:r>
            <a:r>
              <a:rPr lang="uk-UA" sz="1600">
                <a:latin typeface="Verdana" pitchFamily="34" charset="0"/>
              </a:rPr>
              <a:t>,</a:t>
            </a:r>
            <a:r>
              <a:rPr lang="ru-RU" sz="1600">
                <a:latin typeface="Verdana" pitchFamily="34" charset="0"/>
              </a:rPr>
              <a:t> </a:t>
            </a:r>
          </a:p>
          <a:p>
            <a:r>
              <a:rPr lang="ru-RU" sz="1600">
                <a:latin typeface="Verdana" pitchFamily="34" charset="0"/>
              </a:rPr>
              <a:t>що зрізаний з неба</a:t>
            </a:r>
          </a:p>
          <a:p>
            <a:r>
              <a:rPr lang="ru-RU" sz="1600">
                <a:latin typeface="Verdana" pitchFamily="34" charset="0"/>
              </a:rPr>
              <a:t>разом із ниточкою.</a:t>
            </a:r>
          </a:p>
          <a:p>
            <a:endParaRPr lang="uk-UA" sz="800">
              <a:latin typeface="Verdana" pitchFamily="34" charset="0"/>
            </a:endParaRPr>
          </a:p>
          <a:p>
            <a:endParaRPr lang="uk-UA" sz="800">
              <a:latin typeface="Verdana" pitchFamily="34" charset="0"/>
            </a:endParaRPr>
          </a:p>
          <a:p>
            <a:r>
              <a:rPr lang="uk-UA" sz="1600">
                <a:latin typeface="Verdana" pitchFamily="34" charset="0"/>
              </a:rPr>
              <a:t>Бо кажуть, дитино, </a:t>
            </a:r>
          </a:p>
          <a:p>
            <a:r>
              <a:rPr lang="uk-UA" sz="1600">
                <a:latin typeface="Verdana" pitchFamily="34" charset="0"/>
              </a:rPr>
              <a:t>що мова наша – солов</a:t>
            </a:r>
            <a:r>
              <a:rPr lang="en-US" sz="1600">
                <a:latin typeface="Verdana" pitchFamily="34" charset="0"/>
              </a:rPr>
              <a:t>’</a:t>
            </a:r>
            <a:r>
              <a:rPr lang="uk-UA" sz="1600">
                <a:latin typeface="Verdana" pitchFamily="34" charset="0"/>
              </a:rPr>
              <a:t>їна.</a:t>
            </a:r>
          </a:p>
          <a:p>
            <a:r>
              <a:rPr lang="uk-UA" sz="1600">
                <a:latin typeface="Verdana" pitchFamily="34" charset="0"/>
              </a:rPr>
              <a:t>Правильно кажуть.</a:t>
            </a:r>
            <a:endParaRPr lang="uk-UA" sz="800">
              <a:latin typeface="Verdana" pitchFamily="34" charset="0"/>
            </a:endParaRPr>
          </a:p>
          <a:p>
            <a:endParaRPr lang="uk-UA" sz="1600">
              <a:latin typeface="Verdana" pitchFamily="34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5048250" y="1049338"/>
            <a:ext cx="32686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Verdana" pitchFamily="34" charset="0"/>
              </a:rPr>
              <a:t>Але затям собі, </a:t>
            </a:r>
          </a:p>
          <a:p>
            <a:r>
              <a:rPr lang="uk-UA" sz="1600">
                <a:latin typeface="Verdana" pitchFamily="34" charset="0"/>
              </a:rPr>
              <a:t>що колись можуть настати і такі часи, </a:t>
            </a:r>
          </a:p>
          <a:p>
            <a:r>
              <a:rPr lang="uk-UA" sz="1600">
                <a:latin typeface="Verdana" pitchFamily="34" charset="0"/>
              </a:rPr>
              <a:t>коли нашої мови </a:t>
            </a:r>
          </a:p>
          <a:p>
            <a:r>
              <a:rPr lang="uk-UA" sz="1600">
                <a:latin typeface="Verdana" pitchFamily="34" charset="0"/>
              </a:rPr>
              <a:t>не буде пам</a:t>
            </a:r>
            <a:r>
              <a:rPr lang="ru-RU" sz="1600">
                <a:latin typeface="Verdana" pitchFamily="34" charset="0"/>
              </a:rPr>
              <a:t>’</a:t>
            </a:r>
            <a:r>
              <a:rPr lang="uk-UA" sz="1600">
                <a:latin typeface="Verdana" pitchFamily="34" charset="0"/>
              </a:rPr>
              <a:t>ятати </a:t>
            </a:r>
          </a:p>
          <a:p>
            <a:r>
              <a:rPr lang="uk-UA" sz="1600">
                <a:latin typeface="Verdana" pitchFamily="34" charset="0"/>
              </a:rPr>
              <a:t>навіть найменший соловейко. </a:t>
            </a:r>
          </a:p>
          <a:p>
            <a:endParaRPr lang="uk-UA" sz="800">
              <a:latin typeface="Verdana" pitchFamily="34" charset="0"/>
            </a:endParaRPr>
          </a:p>
          <a:p>
            <a:r>
              <a:rPr lang="uk-UA" sz="1600">
                <a:latin typeface="Verdana" pitchFamily="34" charset="0"/>
              </a:rPr>
              <a:t>Тому не можна покладатися </a:t>
            </a:r>
          </a:p>
          <a:p>
            <a:r>
              <a:rPr lang="uk-UA" sz="1600">
                <a:latin typeface="Verdana" pitchFamily="34" charset="0"/>
              </a:rPr>
              <a:t>тільки на солов</a:t>
            </a:r>
            <a:r>
              <a:rPr lang="en-US" sz="1600">
                <a:latin typeface="Verdana" pitchFamily="34" charset="0"/>
              </a:rPr>
              <a:t>’ </a:t>
            </a:r>
            <a:r>
              <a:rPr lang="uk-UA" sz="1600">
                <a:latin typeface="Verdana" pitchFamily="34" charset="0"/>
              </a:rPr>
              <a:t>їв, </a:t>
            </a:r>
          </a:p>
          <a:p>
            <a:r>
              <a:rPr lang="uk-UA" sz="1600">
                <a:latin typeface="Verdana" pitchFamily="34" charset="0"/>
              </a:rPr>
              <a:t>дитино.</a:t>
            </a:r>
            <a:endParaRPr lang="ru-RU" sz="1600">
              <a:latin typeface="Verdana" pitchFamily="34" charset="0"/>
            </a:endParaRPr>
          </a:p>
        </p:txBody>
      </p:sp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 l="1428" t="19264" r="1900" b="1460"/>
          <a:stretch>
            <a:fillRect/>
          </a:stretch>
        </p:blipFill>
        <p:spPr bwMode="auto">
          <a:xfrm>
            <a:off x="5811838" y="3860800"/>
            <a:ext cx="2505075" cy="245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33338"/>
            <a:ext cx="3378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http://zakonst.rada.gov.ua/imag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571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971550" y="1527175"/>
            <a:ext cx="7704138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Gothic" pitchFamily="34" charset="0"/>
              </a:rPr>
              <a:t> </a:t>
            </a:r>
            <a:endParaRPr lang="ru-RU" sz="1400"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>
                <a:latin typeface="Courier New" pitchFamily="49" charset="0"/>
                <a:cs typeface="Courier New" pitchFamily="49" charset="0"/>
              </a:rPr>
              <a:t>                             У К А З </a:t>
            </a:r>
            <a:br>
              <a:rPr lang="ru-RU" sz="1400" b="1">
                <a:latin typeface="Courier New" pitchFamily="49" charset="0"/>
                <a:cs typeface="Courier New" pitchFamily="49" charset="0"/>
              </a:rPr>
            </a:br>
            <a:r>
              <a:rPr lang="ru-RU" sz="1400" b="1">
                <a:latin typeface="Courier New" pitchFamily="49" charset="0"/>
                <a:cs typeface="Courier New" pitchFamily="49" charset="0"/>
              </a:rPr>
              <a:t>                        ПРЕЗИДЕНТА УКРАЇНИ </a:t>
            </a:r>
            <a:br>
              <a:rPr lang="ru-RU" sz="1400" b="1">
                <a:latin typeface="Courier New" pitchFamily="49" charset="0"/>
                <a:cs typeface="Courier New" pitchFamily="49" charset="0"/>
              </a:rPr>
            </a:br>
            <a:endParaRPr lang="ru-RU" sz="1400"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>
                <a:latin typeface="Courier New" pitchFamily="49" charset="0"/>
                <a:cs typeface="Courier New" pitchFamily="49" charset="0"/>
              </a:rPr>
              <a:t>             Про День української писемності та мови </a:t>
            </a:r>
            <a:br>
              <a:rPr lang="ru-RU" sz="1400" b="1">
                <a:latin typeface="Courier New" pitchFamily="49" charset="0"/>
                <a:cs typeface="Courier New" pitchFamily="49" charset="0"/>
              </a:rPr>
            </a:br>
            <a:r>
              <a:rPr lang="ru-RU" sz="1400" b="1">
                <a:latin typeface="Courier New" pitchFamily="49" charset="0"/>
                <a:cs typeface="Courier New" pitchFamily="49" charset="0"/>
              </a:rPr>
              <a:t> </a:t>
            </a:r>
            <a:br>
              <a:rPr lang="ru-RU" sz="1400" b="1">
                <a:latin typeface="Courier New" pitchFamily="49" charset="0"/>
                <a:cs typeface="Courier New" pitchFamily="49" charset="0"/>
              </a:rPr>
            </a:br>
            <a:endParaRPr lang="ru-RU" sz="1400">
              <a:latin typeface="Courier New" pitchFamily="49" charset="0"/>
              <a:cs typeface="Courier New" pitchFamily="49" charset="0"/>
            </a:endParaRPr>
          </a:p>
          <a:p>
            <a:r>
              <a:rPr lang="ru-RU" sz="1400">
                <a:latin typeface="Courier New" pitchFamily="49" charset="0"/>
                <a:cs typeface="Courier New" pitchFamily="49" charset="0"/>
              </a:rPr>
              <a:t>     На підтримку   ініціативи    громадських    організацій    та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r>
              <a:rPr lang="ru-RU" sz="1400">
                <a:latin typeface="Courier New" pitchFamily="49" charset="0"/>
                <a:cs typeface="Courier New" pitchFamily="49" charset="0"/>
              </a:rPr>
              <a:t>з урахуванням важливої   ролі   української  мови  в  консолідації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r>
              <a:rPr lang="ru-RU" sz="1400">
                <a:latin typeface="Courier New" pitchFamily="49" charset="0"/>
                <a:cs typeface="Courier New" pitchFamily="49" charset="0"/>
              </a:rPr>
              <a:t>українського суспільства  </a:t>
            </a:r>
            <a:r>
              <a:rPr lang="ru-RU" sz="1400" b="1">
                <a:latin typeface="Courier New" pitchFamily="49" charset="0"/>
                <a:cs typeface="Courier New" pitchFamily="49" charset="0"/>
              </a:rPr>
              <a:t>п о с т а н о в л я ю</a:t>
            </a:r>
            <a:r>
              <a:rPr lang="ru-RU" sz="1400">
                <a:latin typeface="Courier New" pitchFamily="49" charset="0"/>
                <a:cs typeface="Courier New" pitchFamily="49" charset="0"/>
              </a:rPr>
              <a:t>: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endParaRPr lang="ru-RU" sz="1400">
              <a:latin typeface="Courier New" pitchFamily="49" charset="0"/>
              <a:cs typeface="Courier New" pitchFamily="49" charset="0"/>
            </a:endParaRPr>
          </a:p>
          <a:p>
            <a:r>
              <a:rPr lang="ru-RU" sz="1400">
                <a:latin typeface="Courier New" pitchFamily="49" charset="0"/>
                <a:cs typeface="Courier New" pitchFamily="49" charset="0"/>
              </a:rPr>
              <a:t>     Установити в Україні День  української  писемності  та  мови,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r>
              <a:rPr lang="ru-RU" sz="1400">
                <a:latin typeface="Courier New" pitchFamily="49" charset="0"/>
                <a:cs typeface="Courier New" pitchFamily="49" charset="0"/>
              </a:rPr>
              <a:t>який відзначати щорічно  9 листопада в   день  вшанування  пам'яті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r>
              <a:rPr lang="ru-RU" sz="1400">
                <a:latin typeface="Courier New" pitchFamily="49" charset="0"/>
                <a:cs typeface="Courier New" pitchFamily="49" charset="0"/>
              </a:rPr>
              <a:t>Преподобного Нестора-Літописця.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r>
              <a:rPr lang="ru-RU" sz="1400">
                <a:latin typeface="Courier New" pitchFamily="49" charset="0"/>
                <a:cs typeface="Courier New" pitchFamily="49" charset="0"/>
              </a:rPr>
              <a:t>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endParaRPr lang="ru-RU" sz="1400">
              <a:latin typeface="Courier New" pitchFamily="49" charset="0"/>
              <a:cs typeface="Courier New" pitchFamily="49" charset="0"/>
            </a:endParaRPr>
          </a:p>
          <a:p>
            <a:r>
              <a:rPr lang="ru-RU" sz="1400">
                <a:latin typeface="Courier New" pitchFamily="49" charset="0"/>
                <a:cs typeface="Courier New" pitchFamily="49" charset="0"/>
              </a:rPr>
              <a:t> Президент України                                        Л.КУЧМА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endParaRPr lang="ru-RU" sz="1400">
              <a:latin typeface="Courier New" pitchFamily="49" charset="0"/>
              <a:cs typeface="Courier New" pitchFamily="49" charset="0"/>
            </a:endParaRPr>
          </a:p>
          <a:p>
            <a:r>
              <a:rPr lang="ru-RU" sz="1400">
                <a:latin typeface="Courier New" pitchFamily="49" charset="0"/>
                <a:cs typeface="Courier New" pitchFamily="49" charset="0"/>
              </a:rPr>
              <a:t> м. Київ, 6 листопада 1997 року </a:t>
            </a:r>
            <a:br>
              <a:rPr lang="ru-RU" sz="1400">
                <a:latin typeface="Courier New" pitchFamily="49" charset="0"/>
                <a:cs typeface="Courier New" pitchFamily="49" charset="0"/>
              </a:rPr>
            </a:br>
            <a:r>
              <a:rPr lang="ru-RU" sz="1400">
                <a:latin typeface="Courier New" pitchFamily="49" charset="0"/>
                <a:cs typeface="Courier New" pitchFamily="49" charset="0"/>
              </a:rPr>
              <a:t>          N 1241/97 </a:t>
            </a: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716463" y="0"/>
            <a:ext cx="3455987" cy="476250"/>
          </a:xfrm>
        </p:spPr>
        <p:txBody>
          <a:bodyPr/>
          <a:lstStyle/>
          <a:p>
            <a:r>
              <a:rPr lang="uk-UA" sz="1200" b="1" smtClean="0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 smtClean="0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7410" name="Picture 2" descr="C:\Users\Admin\Documents\День української писемності-картинки\давнє\101610_html_m495af9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2363787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225800" y="1484313"/>
            <a:ext cx="5327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Gothic" pitchFamily="34" charset="0"/>
              </a:rPr>
              <a:t>     </a:t>
            </a:r>
            <a:r>
              <a:rPr lang="ru-RU">
                <a:latin typeface="Verdana" pitchFamily="34" charset="0"/>
              </a:rPr>
              <a:t>Це свято було встановлено в нашій країні 9 листопада 1997 року. Цього ж дня православна церква вшановує пам’ять святого преподобного Нестора-Літописця.</a:t>
            </a:r>
          </a:p>
          <a:p>
            <a:pPr algn="just"/>
            <a:endParaRPr lang="ru-RU">
              <a:latin typeface="Verdana" pitchFamily="34" charset="0"/>
            </a:endParaRPr>
          </a:p>
          <a:p>
            <a:pPr algn="just"/>
            <a:r>
              <a:rPr lang="ru-RU">
                <a:latin typeface="Verdana" pitchFamily="34" charset="0"/>
              </a:rPr>
              <a:t>     Преподобний Нестор-Літописець — киянин, у сімнадцять років прийшов у Києво-Печерську лавру послушником. Прийняв його сам засновник монастиря преподобний Феодосій. Молитвою та послухом юний подвижник невдовзі перевершив найвидатніших старців.  </a:t>
            </a:r>
          </a:p>
          <a:p>
            <a:pPr algn="just"/>
            <a:r>
              <a:rPr lang="ru-RU">
                <a:latin typeface="Verdana" pitchFamily="34" charset="0"/>
              </a:rPr>
              <a:t> </a:t>
            </a:r>
          </a:p>
          <a:p>
            <a:pPr algn="just"/>
            <a:r>
              <a:rPr lang="ru-RU">
                <a:latin typeface="Verdana" pitchFamily="34" charset="0"/>
              </a:rPr>
              <a:t>     Під час постригу в ченці Нестор був удостоєний сану ієродиякона. Книжкова справа стала змістом його життя.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08625" y="1412875"/>
            <a:ext cx="28082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Преподобний Нестор працював до останнього дня свого земного життя. Мощі святого покояться в Ближніх печерах Києво-Печерської лаври. Українською православною церквою встановлений орден «Преподобного Нестора-літописця».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0" y="0"/>
            <a:ext cx="381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4823" name="Picture 7" descr="Нестор літописец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4484688" cy="516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8434" name="Picture 2" descr="C:\Users\Admin\Documents\День української писемності-картинки\давнє\apos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2063750"/>
            <a:ext cx="27352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843213" y="842963"/>
            <a:ext cx="55800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Verdana" pitchFamily="34" charset="0"/>
              </a:rPr>
              <a:t>     </a:t>
            </a:r>
            <a:r>
              <a:rPr lang="ru-RU">
                <a:latin typeface="Verdana" pitchFamily="34" charset="0"/>
              </a:rPr>
              <a:t>Найвизначнішою працею Нестора-Літописця є «Повість временних літ» — літописне зведення, складене у Києві на початку XII століття. </a:t>
            </a:r>
          </a:p>
        </p:txBody>
      </p:sp>
      <p:pic>
        <p:nvPicPr>
          <p:cNvPr id="3075" name="Picture 3" descr="C:\Users\Admin\Documents\День української писемності-картинки\давнє\0014-023-Kievo-Pecherskij-pate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1812925" cy="2398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7" name="Picture 5" descr="C:\Users\Admin\Documents\День української писемності-картинки\давнє\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3" y="4621213"/>
            <a:ext cx="1576387" cy="176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2540000" y="4765675"/>
            <a:ext cx="61356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  «Повість временних літ» була і залишається найвидатнішою пам’яткою слов’янської культури. Тому преподобного Нестора-Літописця можна по праву вважати батьком не лише вітчизняної історії, а й словесності</a:t>
            </a:r>
            <a:r>
              <a:rPr lang="ru-RU" sz="1600">
                <a:latin typeface="Verdana" pitchFamily="34" charset="0"/>
              </a:rPr>
              <a:t>.</a:t>
            </a:r>
          </a:p>
        </p:txBody>
      </p:sp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755650" y="2967038"/>
            <a:ext cx="4765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  Преподобний Нестор довів розповідь з літописних зведень </a:t>
            </a:r>
          </a:p>
          <a:p>
            <a:r>
              <a:rPr lang="ru-RU">
                <a:latin typeface="Verdana" pitchFamily="34" charset="0"/>
              </a:rPr>
              <a:t>кінця XI століття до 1113 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211638" y="1117600"/>
            <a:ext cx="436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Verdana" pitchFamily="34" charset="0"/>
              </a:rPr>
              <a:t>     Прямим попередником слов’янської мови – є алфавіт, </a:t>
            </a:r>
            <a:endParaRPr lang="ru-RU">
              <a:latin typeface="Verdana" pitchFamily="34" charset="0"/>
            </a:endParaRPr>
          </a:p>
        </p:txBody>
      </p:sp>
      <p:pic>
        <p:nvPicPr>
          <p:cNvPr id="3" name="Picture 2" descr="C:\Users\Admin\Documents\День української писемності-картинки\давнє\0_5eb83_f9a738e7_XL.jpg"/>
          <p:cNvPicPr>
            <a:picLocks noChangeAspect="1" noChangeArrowheads="1"/>
          </p:cNvPicPr>
          <p:nvPr/>
        </p:nvPicPr>
        <p:blipFill rotWithShape="1">
          <a:blip r:embed="rId2" cstate="print"/>
          <a:srcRect l="53485" t="13939" r="4546" b="8081"/>
          <a:stretch/>
        </p:blipFill>
        <p:spPr bwMode="auto">
          <a:xfrm>
            <a:off x="5651500" y="2336800"/>
            <a:ext cx="2844800" cy="401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146" name="Picture 2" descr="C:\Users\Admin\Documents\День української писемності-картинки\давнє\05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498475"/>
            <a:ext cx="3348037" cy="432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827088" y="5229225"/>
            <a:ext cx="4392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Verdana" pitchFamily="34" charset="0"/>
              </a:rPr>
              <a:t>створений великими просвітителями слов’ян – </a:t>
            </a:r>
          </a:p>
          <a:p>
            <a:r>
              <a:rPr lang="uk-UA">
                <a:latin typeface="Verdana" pitchFamily="34" charset="0"/>
              </a:rPr>
              <a:t>братами Кирилом і Мефодієм. </a:t>
            </a:r>
            <a:endParaRPr lang="ru-RU">
              <a:latin typeface="Verdana" pitchFamily="34" charset="0"/>
            </a:endParaRPr>
          </a:p>
        </p:txBody>
      </p:sp>
      <p:sp>
        <p:nvSpPr>
          <p:cNvPr id="19461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7900" y="1076325"/>
            <a:ext cx="36718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>
                <a:latin typeface="Verdana" pitchFamily="34" charset="0"/>
              </a:rPr>
              <a:t>    Існує два різновиди старослов</a:t>
            </a:r>
            <a:r>
              <a:rPr lang="en-US">
                <a:latin typeface="Verdana" pitchFamily="34" charset="0"/>
              </a:rPr>
              <a:t>’</a:t>
            </a:r>
            <a:r>
              <a:rPr lang="uk-UA">
                <a:latin typeface="Verdana" pitchFamily="34" charset="0"/>
              </a:rPr>
              <a:t>янських </a:t>
            </a:r>
          </a:p>
          <a:p>
            <a:r>
              <a:rPr lang="uk-UA">
                <a:latin typeface="Verdana" pitchFamily="34" charset="0"/>
              </a:rPr>
              <a:t>писемних знаків: </a:t>
            </a:r>
          </a:p>
          <a:p>
            <a:r>
              <a:rPr lang="uk-UA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кирилиця і глаголиця. 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0483" name="Picture 3" descr="C:\Users\Admin\Documents\День української писемності-картинки\давнє\8e2962beba3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549275"/>
            <a:ext cx="399891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716463" y="2913063"/>
            <a:ext cx="3743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Verdana" pitchFamily="34" charset="0"/>
              </a:rPr>
              <a:t>     Кириличний алфавіт  з   XI ст. широко застосовується в історичній та світській літературі східних слов’ян.</a:t>
            </a:r>
          </a:p>
          <a:p>
            <a:r>
              <a:rPr lang="uk-UA">
                <a:latin typeface="Verdana" pitchFamily="34" charset="0"/>
              </a:rPr>
              <a:t> 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716463" y="4652963"/>
            <a:ext cx="3743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Verdana" pitchFamily="34" charset="0"/>
              </a:rPr>
              <a:t>   Від давньоруського періоду його успадкували всі три східнослов’янські народи: російський, український і білоруський.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1506" name="Picture 2" descr="C:\Users\Admin\Documents\День української писемності-картинки\давнє\img2.jpg"/>
          <p:cNvPicPr>
            <a:picLocks noChangeAspect="1" noChangeArrowheads="1"/>
          </p:cNvPicPr>
          <p:nvPr/>
        </p:nvPicPr>
        <p:blipFill>
          <a:blip r:embed="rId2" cstate="print"/>
          <a:srcRect t="8128"/>
          <a:stretch>
            <a:fillRect/>
          </a:stretch>
        </p:blipFill>
        <p:spPr bwMode="auto">
          <a:xfrm>
            <a:off x="838200" y="1125538"/>
            <a:ext cx="7380288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3550" y="669925"/>
            <a:ext cx="42576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Цю азбуку вчили ваші предки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 txBox="1">
            <a:spLocks/>
          </p:cNvSpPr>
          <p:nvPr/>
        </p:nvSpPr>
        <p:spPr bwMode="auto">
          <a:xfrm>
            <a:off x="4716463" y="0"/>
            <a:ext cx="3455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9 листопада – </a:t>
            </a:r>
            <a:br>
              <a:rPr lang="uk-UA" sz="1200" b="1">
                <a:solidFill>
                  <a:schemeClr val="bg1"/>
                </a:solidFill>
                <a:latin typeface="Verdana" pitchFamily="34" charset="0"/>
              </a:rPr>
            </a:br>
            <a:r>
              <a:rPr lang="uk-UA" sz="1200" b="1">
                <a:solidFill>
                  <a:schemeClr val="bg1"/>
                </a:solidFill>
                <a:latin typeface="Verdana" pitchFamily="34" charset="0"/>
              </a:rPr>
              <a:t>День  української писемності і мови</a:t>
            </a:r>
            <a:endParaRPr lang="ru-RU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10255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</a:t>
            </a:r>
            <a:r>
              <a:rPr lang="ru-RU" i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Зачинателе</a:t>
            </a: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ru-RU">
                <a:latin typeface="Verdana" pitchFamily="34" charset="0"/>
              </a:rPr>
              <a:t>сучасної української літературної мови вважається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І. П. Котляревський</a:t>
            </a:r>
            <a:r>
              <a:rPr lang="ru-RU">
                <a:latin typeface="Verdana" pitchFamily="34" charset="0"/>
              </a:rPr>
              <a:t>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5157788"/>
            <a:ext cx="33115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а </a:t>
            </a:r>
            <a:r>
              <a:rPr lang="ru-RU" i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основоположником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 </a:t>
            </a:r>
            <a:r>
              <a:rPr lang="ru-RU">
                <a:latin typeface="Verdana" pitchFamily="34" charset="0"/>
              </a:rPr>
              <a:t>—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Т. Г. Шевченко</a:t>
            </a:r>
            <a:r>
              <a:rPr lang="ru-RU">
                <a:latin typeface="Verdana" pitchFamily="34" charset="0"/>
              </a:rPr>
              <a:t>. </a:t>
            </a:r>
          </a:p>
        </p:txBody>
      </p:sp>
      <p:pic>
        <p:nvPicPr>
          <p:cNvPr id="7" name="Picture 7" descr="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620713"/>
            <a:ext cx="3024187" cy="354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C:\Users\Admin\Documents\ШЕВЧЕНКО\5af94d39d537739f2d913dac9ae07134-290x290.jpg"/>
          <p:cNvPicPr>
            <a:picLocks noChangeAspect="1" noChangeArrowheads="1"/>
          </p:cNvPicPr>
          <p:nvPr/>
        </p:nvPicPr>
        <p:blipFill rotWithShape="1">
          <a:blip r:embed="rId3" cstate="print"/>
          <a:srcRect l="8590"/>
          <a:stretch/>
        </p:blipFill>
        <p:spPr bwMode="auto">
          <a:xfrm>
            <a:off x="5148263" y="2630488"/>
            <a:ext cx="3275012" cy="36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554</TotalTime>
  <Words>468</Words>
  <Application>Microsoft Office PowerPoint</Application>
  <PresentationFormat>Экран (4:3)</PresentationFormat>
  <Paragraphs>116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Слайд 1</vt:lpstr>
      <vt:lpstr>Слайд 2</vt:lpstr>
      <vt:lpstr>9 листопада –  День  української писемності і мови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41</cp:revision>
  <dcterms:created xsi:type="dcterms:W3CDTF">2013-11-10T18:29:53Z</dcterms:created>
  <dcterms:modified xsi:type="dcterms:W3CDTF">2018-11-25T11:38:03Z</dcterms:modified>
</cp:coreProperties>
</file>