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57" r:id="rId4"/>
    <p:sldId id="270" r:id="rId5"/>
    <p:sldId id="258" r:id="rId6"/>
    <p:sldId id="262" r:id="rId7"/>
    <p:sldId id="263" r:id="rId8"/>
    <p:sldId id="271" r:id="rId9"/>
    <p:sldId id="264" r:id="rId10"/>
    <p:sldId id="268" r:id="rId11"/>
    <p:sldId id="274" r:id="rId12"/>
    <p:sldId id="272" r:id="rId13"/>
    <p:sldId id="275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6" d="100"/>
          <a:sy n="46" d="100"/>
        </p:scale>
        <p:origin x="6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4C8AF-102F-41E4-B232-E69173E60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563" y="-489005"/>
            <a:ext cx="11163632" cy="299239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24 </a:t>
            </a:r>
            <a:r>
              <a:rPr lang="uk-UA" b="1" dirty="0">
                <a:solidFill>
                  <a:srgbClr val="FF0000"/>
                </a:solidFill>
              </a:rPr>
              <a:t>лютого. </a:t>
            </a:r>
            <a:br>
              <a:rPr lang="uk-UA" b="1" dirty="0">
                <a:solidFill>
                  <a:srgbClr val="FF0000"/>
                </a:solidFill>
              </a:rPr>
            </a:br>
            <a:r>
              <a:rPr lang="uk-UA" b="1" dirty="0">
                <a:solidFill>
                  <a:srgbClr val="FF0000"/>
                </a:solidFill>
              </a:rPr>
              <a:t>День, що змінив нас.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04C6FD-458A-4AB5-A328-8192FD391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831" y="3531650"/>
            <a:ext cx="7631925" cy="1366353"/>
          </a:xfrm>
        </p:spPr>
        <p:txBody>
          <a:bodyPr>
            <a:normAutofit/>
          </a:bodyPr>
          <a:lstStyle/>
          <a:p>
            <a:r>
              <a:rPr lang="ru-RU" b="1" dirty="0"/>
              <a:t>Єдиний урок у 4-А класі до річниці повномасштабного вторгнення та збройної агресії рф проти України.</a:t>
            </a:r>
          </a:p>
          <a:p>
            <a:r>
              <a:rPr lang="uk-UA" b="1" dirty="0"/>
              <a:t>Вчитель початкових класів: Яковлєва В.О.</a:t>
            </a:r>
          </a:p>
        </p:txBody>
      </p:sp>
    </p:spTree>
    <p:extLst>
      <p:ext uri="{BB962C8B-B14F-4D97-AF65-F5344CB8AC3E}">
        <p14:creationId xmlns:p14="http://schemas.microsoft.com/office/powerpoint/2010/main" val="260697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73C78-8DF4-4B49-84E5-93D22C333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652" y="255325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rgbClr val="FFFF00"/>
                </a:solidFill>
              </a:rPr>
              <a:t>Війна очима дітей</a:t>
            </a:r>
          </a:p>
        </p:txBody>
      </p:sp>
      <p:pic>
        <p:nvPicPr>
          <p:cNvPr id="10242" name="Picture 2" descr="Я хочу жити!&quot;: війна в Україні очима дітей – DW – 25.09.2022">
            <a:extLst>
              <a:ext uri="{FF2B5EF4-FFF2-40B4-BE49-F238E27FC236}">
                <a16:creationId xmlns:a16="http://schemas.microsoft.com/office/drawing/2014/main" id="{FDE237D0-463E-409D-9EB3-F27627E58D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t="16928" r="5649" b="14437"/>
          <a:stretch/>
        </p:blipFill>
        <p:spPr bwMode="auto">
          <a:xfrm>
            <a:off x="409600" y="1310327"/>
            <a:ext cx="2243642" cy="173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Новини / Війна очима дітей, яка вона? В Україні створили проєкт “Мамо, я  бачу війну”">
            <a:extLst>
              <a:ext uri="{FF2B5EF4-FFF2-40B4-BE49-F238E27FC236}">
                <a16:creationId xmlns:a16="http://schemas.microsoft.com/office/drawing/2014/main" id="{C138C65C-C977-4EE0-96B9-5FC22E07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71" y="1403038"/>
            <a:ext cx="2635454" cy="138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Мамо, я бачу війну»: в Україні збирають дитячі малюнки для NFT-аукціону">
            <a:extLst>
              <a:ext uri="{FF2B5EF4-FFF2-40B4-BE49-F238E27FC236}">
                <a16:creationId xmlns:a16="http://schemas.microsoft.com/office/drawing/2014/main" id="{D1D51496-6460-450F-AF34-7EC5D606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1" y="3120974"/>
            <a:ext cx="2370439" cy="195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Війна очима дітей: малюнки про біль та надію">
            <a:extLst>
              <a:ext uri="{FF2B5EF4-FFF2-40B4-BE49-F238E27FC236}">
                <a16:creationId xmlns:a16="http://schemas.microsoft.com/office/drawing/2014/main" id="{AD76158C-EA00-4A22-BB87-E6AF0314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1" y="5154860"/>
            <a:ext cx="2307041" cy="165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Війна очима дітей: малюнки про біль та надію">
            <a:extLst>
              <a:ext uri="{FF2B5EF4-FFF2-40B4-BE49-F238E27FC236}">
                <a16:creationId xmlns:a16="http://schemas.microsoft.com/office/drawing/2014/main" id="{617D67BA-FE32-49CE-9925-CE038C9AB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4674" r="3753" b="4211"/>
          <a:stretch/>
        </p:blipFill>
        <p:spPr bwMode="auto">
          <a:xfrm>
            <a:off x="3033926" y="2927464"/>
            <a:ext cx="2635453" cy="18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Мамо, я бачу війну. З дитячих малюнків створять маніфест-колаж | Нова  українська школа">
            <a:extLst>
              <a:ext uri="{FF2B5EF4-FFF2-40B4-BE49-F238E27FC236}">
                <a16:creationId xmlns:a16="http://schemas.microsoft.com/office/drawing/2014/main" id="{886B7487-00AE-4D40-94C0-950DB85A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71" y="4980656"/>
            <a:ext cx="2453201" cy="17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Дитячі малюнки про війну в Україні (фото) – Лозова.City">
            <a:extLst>
              <a:ext uri="{FF2B5EF4-FFF2-40B4-BE49-F238E27FC236}">
                <a16:creationId xmlns:a16="http://schemas.microsoft.com/office/drawing/2014/main" id="{35EB1EF7-30D4-4C18-AB0F-45807CFC6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28" y="1310327"/>
            <a:ext cx="2648890" cy="14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Війна очима дітей: малюнки про біль та надію">
            <a:extLst>
              <a:ext uri="{FF2B5EF4-FFF2-40B4-BE49-F238E27FC236}">
                <a16:creationId xmlns:a16="http://schemas.microsoft.com/office/drawing/2014/main" id="{4959D368-7BF5-405C-8E11-D91EBAE3C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74" y="2912436"/>
            <a:ext cx="3016194" cy="172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Діти війни. Страх, який може вистрелити завтра">
            <a:extLst>
              <a:ext uri="{FF2B5EF4-FFF2-40B4-BE49-F238E27FC236}">
                <a16:creationId xmlns:a16="http://schemas.microsoft.com/office/drawing/2014/main" id="{434A7FCC-A837-4A24-B17F-041A02227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01" y="4754448"/>
            <a:ext cx="2832141" cy="188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Дітки з сервісних центрів МВС взяли участь у конкурсі малюнків «Я у безпеці  з МВС» | Головний сервісний центр МВС України">
            <a:extLst>
              <a:ext uri="{FF2B5EF4-FFF2-40B4-BE49-F238E27FC236}">
                <a16:creationId xmlns:a16="http://schemas.microsoft.com/office/drawing/2014/main" id="{10059C97-55BA-4537-A7B3-41AE63852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t="3363" b="9996"/>
          <a:stretch/>
        </p:blipFill>
        <p:spPr bwMode="auto">
          <a:xfrm>
            <a:off x="9143764" y="1187777"/>
            <a:ext cx="2413408" cy="16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Збірка спогадів про Другу світову війну &quot;Війна очима дитини&quot;">
            <a:extLst>
              <a:ext uri="{FF2B5EF4-FFF2-40B4-BE49-F238E27FC236}">
                <a16:creationId xmlns:a16="http://schemas.microsoft.com/office/drawing/2014/main" id="{A6E05570-348D-4217-90A1-24983CD54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r="2547" b="5260"/>
          <a:stretch/>
        </p:blipFill>
        <p:spPr bwMode="auto">
          <a:xfrm>
            <a:off x="9143487" y="2885599"/>
            <a:ext cx="2635452" cy="178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Війну очима дітей-переселенців покажуть на виставці у Тернополі">
            <a:extLst>
              <a:ext uri="{FF2B5EF4-FFF2-40B4-BE49-F238E27FC236}">
                <a16:creationId xmlns:a16="http://schemas.microsoft.com/office/drawing/2014/main" id="{67396E44-8EEF-45D5-9E00-D5963BE7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564" y="489603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11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51F862F-8D04-45C1-8917-8F2EE18C2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83891"/>
            <a:ext cx="10364451" cy="982910"/>
          </a:xfrm>
        </p:spPr>
        <p:txBody>
          <a:bodyPr/>
          <a:lstStyle/>
          <a:p>
            <a:r>
              <a:rPr lang="uk-UA" dirty="0"/>
              <a:t>Коли закінчиться війна…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4CFB1-6BDB-D817-AFCC-A183566840D9}"/>
              </a:ext>
            </a:extLst>
          </p:cNvPr>
          <p:cNvSpPr txBox="1"/>
          <p:nvPr/>
        </p:nvSpPr>
        <p:spPr>
          <a:xfrm>
            <a:off x="5708766" y="1330403"/>
            <a:ext cx="6097384" cy="1736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  <a:spcAft>
                <a:spcPts val="800"/>
              </a:spcAft>
            </a:pP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"Коли закінчиться війна,</a:t>
            </a:r>
            <a:b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хочу тата обійняти,</a:t>
            </a:r>
            <a:b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Сказати сонячні слова</a:t>
            </a:r>
            <a:b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повести його до хати,</a:t>
            </a:r>
            <a:b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 – наш Герой! Тепер щодня</a:t>
            </a:r>
            <a:b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буду дякувати Богу </a:t>
            </a:r>
            <a:b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мирне небо, за життя,</a:t>
            </a:r>
            <a:b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Всім, хто здобув нам ПЕРЕМОГУ!"</a:t>
            </a:r>
            <a:endParaRPr lang="uk-UA" sz="18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6BE57A-F745-9F7C-4B67-FD869B0F0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99" y="956073"/>
            <a:ext cx="4139543" cy="38651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B25819-0791-F1F2-B640-65A4C3BAC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144" y="4727172"/>
            <a:ext cx="2621507" cy="17436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4E849D-091F-3987-CE91-CEE8ED714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6548" y="3330634"/>
            <a:ext cx="262150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21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B276564-C634-1A57-27DB-D72F7380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46649"/>
            <a:ext cx="10364451" cy="1388853"/>
          </a:xfrm>
        </p:spPr>
        <p:txBody>
          <a:bodyPr/>
          <a:lstStyle/>
          <a:p>
            <a:r>
              <a:rPr lang="uk-UA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переможемо!!!!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78A9E-D53C-529A-861B-37009E89E7C3}"/>
              </a:ext>
            </a:extLst>
          </p:cNvPr>
          <p:cNvSpPr txBox="1"/>
          <p:nvPr/>
        </p:nvSpPr>
        <p:spPr>
          <a:xfrm>
            <a:off x="5476010" y="1445925"/>
            <a:ext cx="6097384" cy="4780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" marR="47625">
              <a:spcBef>
                <a:spcPts val="375"/>
              </a:spcBef>
              <a:spcAft>
                <a:spcPts val="375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Тривожні й радісні ідуть новини,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Лунають безперервно із екрана,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надією слідкує Україна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тим, що діється, із вечора до рана.</a:t>
            </a:r>
          </a:p>
          <a:p>
            <a:pPr marL="47625" marR="47625">
              <a:spcBef>
                <a:spcPts val="375"/>
              </a:spcBef>
              <a:spcAft>
                <a:spcPts val="375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Жовто-блакитний український стяг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Крилом укрив від ворога країну,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той лютує! Села і міста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Перетворити хоче на руїну.</a:t>
            </a:r>
          </a:p>
          <a:p>
            <a:pPr marL="47625" marR="47625">
              <a:spcBef>
                <a:spcPts val="375"/>
              </a:spcBef>
              <a:spcAft>
                <a:spcPts val="375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вдався план бліц-кріговський йому: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ждав такого спротиву народу!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Хай буде світло! Знищимо пітьму –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  захищаєм  волю і свободу!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Як гордо майорить вкраїнський стяг</a:t>
            </a: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Над Києвом справіку і донині!</a:t>
            </a: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Звитяга наша житиме в віках!</a:t>
            </a: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Ми переможем! Слава Україні!</a:t>
            </a:r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0AF8E-A4A8-BE4F-5194-C01C8E56A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06" y="928446"/>
            <a:ext cx="3834455" cy="26377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A4AD1E-5021-6EC2-B46F-B76E7D157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500" y="4347957"/>
            <a:ext cx="2877561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87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5BCB4B-6D58-99E8-37C9-29E886730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49" y="1554480"/>
            <a:ext cx="8855758" cy="51270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B27957-3CA6-E8B3-A90C-97A032EDD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561" y="197284"/>
            <a:ext cx="2920237" cy="19447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9472B7-CDAA-8815-F026-962F4EFA4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657" y="2432380"/>
            <a:ext cx="2914141" cy="21337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172D32-BBE1-B50B-40F2-F598CD0BB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466" y="4762834"/>
            <a:ext cx="2892332" cy="172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14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Все буде Україна! | Сайт Культурного центру УТОГ">
            <a:extLst>
              <a:ext uri="{FF2B5EF4-FFF2-40B4-BE49-F238E27FC236}">
                <a16:creationId xmlns:a16="http://schemas.microsoft.com/office/drawing/2014/main" id="{A2383A0A-91C9-463B-BC60-284494DFB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38" y="1304434"/>
            <a:ext cx="10133123" cy="458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068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4D5818C-AB72-5E88-80FB-501B3C52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42613"/>
            <a:ext cx="10364451" cy="1040235"/>
          </a:xfrm>
        </p:spPr>
        <p:txBody>
          <a:bodyPr/>
          <a:lstStyle/>
          <a:p>
            <a:r>
              <a:rPr lang="uk-UA" dirty="0"/>
              <a:t>Мені наснився рідний дім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880F09-4610-65E1-ECB0-E084F7E7BFB8}"/>
              </a:ext>
            </a:extLst>
          </p:cNvPr>
          <p:cNvSpPr txBox="1"/>
          <p:nvPr/>
        </p:nvSpPr>
        <p:spPr>
          <a:xfrm>
            <a:off x="396933" y="662730"/>
            <a:ext cx="6097384" cy="6042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" marR="47625">
              <a:spcBef>
                <a:spcPts val="375"/>
              </a:spcBef>
              <a:spcAft>
                <a:spcPts val="375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Мені із дому передали дім,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Котячі вуса, квіти з підвіконня.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Дім плакав, що в розлуці ми із ним.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плач, мій доме. Стрінемось в Херсоні.</a:t>
            </a:r>
          </a:p>
          <a:p>
            <a:pPr marL="47625" marR="47625">
              <a:spcBef>
                <a:spcPts val="375"/>
              </a:spcBef>
              <a:spcAft>
                <a:spcPts val="375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 плакав, що довкола бур‘яни,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Паркан упав, орнамент вицвів грецький,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 все мене чекає він з війни.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плач, мій доме, стрінемось в Донецьку.</a:t>
            </a:r>
          </a:p>
          <a:p>
            <a:pPr marL="47625" marR="47625">
              <a:spcBef>
                <a:spcPts val="375"/>
              </a:spcBef>
              <a:spcAft>
                <a:spcPts val="375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 згадував дитячі голоси,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 мовчки плакав і мовчанням мучив,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дорікав, нічого не просив.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плач, мій доме, стрінемось у Бучі.</a:t>
            </a:r>
          </a:p>
          <a:p>
            <a:pPr marL="47625" marR="47625">
              <a:spcBef>
                <a:spcPts val="375"/>
              </a:spcBef>
              <a:spcAft>
                <a:spcPts val="375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 плакав, що його уже нема,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 тільки злива на фундамент хлюпа,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 день і ніч навколо лиш пітьма.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плач, я повернуся в Маріуполь.</a:t>
            </a:r>
          </a:p>
          <a:p>
            <a:pPr marL="47625" marR="47625">
              <a:spcBef>
                <a:spcPts val="375"/>
              </a:spcBef>
              <a:spcAft>
                <a:spcPts val="375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плач, цей наш багряний листопад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буду дарувати я нікому.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плач, я поверну тебе назад,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Мій доме. Поверну тебе додому.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8D7BCD-F139-FB52-D787-F9CF20914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488" y="1182848"/>
            <a:ext cx="2853175" cy="15972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95BA89-612B-632C-FC27-4020DC869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327" y="1182848"/>
            <a:ext cx="1676545" cy="27190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BEBF04-1FFB-CC3E-8C2D-705D671C1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441" y="3607356"/>
            <a:ext cx="1847248" cy="24690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CB1ECE-5711-12EC-50F8-F9BEB3532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513" y="4479160"/>
            <a:ext cx="285927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9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10 Best Вічна пам'ять... ideas | свічка, листівка, листівки">
            <a:extLst>
              <a:ext uri="{FF2B5EF4-FFF2-40B4-BE49-F238E27FC236}">
                <a16:creationId xmlns:a16="http://schemas.microsoft.com/office/drawing/2014/main" id="{7C23EB96-DE17-4302-AC7C-E04EE3175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" y="748145"/>
            <a:ext cx="3979403" cy="556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6FBEC2-CD26-451E-8529-89D3720D9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850" y="748146"/>
            <a:ext cx="7435357" cy="25769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dirty="0">
                <a:solidFill>
                  <a:srgbClr val="FFFF00"/>
                </a:solidFill>
              </a:rPr>
              <a:t>24 лютого виповнюється 4 роки від початку злочинного повномасштабного вторгнення Російської Федерації в Україну. </a:t>
            </a:r>
            <a:endParaRPr lang="uk-UA" sz="3600" dirty="0">
              <a:solidFill>
                <a:srgbClr val="FFFF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22065F-784E-FA5C-3BCA-BB2BB632E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643" y="3429000"/>
            <a:ext cx="5751033" cy="323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25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Хвилина мовчання і Гімн України">
            <a:hlinkClick r:id="" action="ppaction://media"/>
            <a:extLst>
              <a:ext uri="{FF2B5EF4-FFF2-40B4-BE49-F238E27FC236}">
                <a16:creationId xmlns:a16="http://schemas.microsoft.com/office/drawing/2014/main" id="{650AC45A-B30A-4C11-9368-3F2BFC9CD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1736" y="1046080"/>
            <a:ext cx="8946036" cy="5032146"/>
          </a:xfrm>
          <a:prstGeom prst="rect">
            <a:avLst/>
          </a:prstGeom>
        </p:spPr>
      </p:pic>
      <p:pic>
        <p:nvPicPr>
          <p:cNvPr id="5" name="Picture 6" descr="110 Best Вічна пам'ять... ideas | свічка, листівка, листівки">
            <a:extLst>
              <a:ext uri="{FF2B5EF4-FFF2-40B4-BE49-F238E27FC236}">
                <a16:creationId xmlns:a16="http://schemas.microsoft.com/office/drawing/2014/main" id="{E1262952-98D1-42D4-B383-95CB63C88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7" y="2901860"/>
            <a:ext cx="2830870" cy="39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50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110 Best Вічна пам'ять... ideas | свічка, листівка, листівки">
            <a:extLst>
              <a:ext uri="{FF2B5EF4-FFF2-40B4-BE49-F238E27FC236}">
                <a16:creationId xmlns:a16="http://schemas.microsoft.com/office/drawing/2014/main" id="{33D97BAD-4597-44DF-86F4-030080B6C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094" y="3745065"/>
            <a:ext cx="1743036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979B8A0-CD72-4E38-8802-D0D39C4A0033}"/>
              </a:ext>
            </a:extLst>
          </p:cNvPr>
          <p:cNvSpPr/>
          <p:nvPr/>
        </p:nvSpPr>
        <p:spPr>
          <a:xfrm>
            <a:off x="159568" y="382386"/>
            <a:ext cx="4335992" cy="2620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Метою російської агресії є не просто загарбання територій, а знищення українського народу. 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FB1EB94-02E5-4A60-B0D3-49F7860C1391}"/>
              </a:ext>
            </a:extLst>
          </p:cNvPr>
          <p:cNvSpPr/>
          <p:nvPr/>
        </p:nvSpPr>
        <p:spPr>
          <a:xfrm>
            <a:off x="7011545" y="382386"/>
            <a:ext cx="5020887" cy="2620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</a:rPr>
              <a:t>Масові розстріли, депортації, знущання з цивільного населення, вчинені російськими загарбниками в Україні, шокували світ.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2A17E5E-4CE1-4DCD-9C31-4A331AC81996}"/>
              </a:ext>
            </a:extLst>
          </p:cNvPr>
          <p:cNvSpPr/>
          <p:nvPr/>
        </p:nvSpPr>
        <p:spPr>
          <a:xfrm>
            <a:off x="159568" y="3682538"/>
            <a:ext cx="4445683" cy="2851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Не маючи спроможності перемогти на полі бою, росія вдається до  обстрілів українських міст. Руйнуючи нашу енергетику, російські терористи прагнуть спричинити в Україні гуманітарну катастрофу та хаос, знищити економіку та позбавити міста життя.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1EC5CAE-3C46-4955-9FE0-2063208F4684}"/>
              </a:ext>
            </a:extLst>
          </p:cNvPr>
          <p:cNvSpPr/>
          <p:nvPr/>
        </p:nvSpPr>
        <p:spPr>
          <a:xfrm>
            <a:off x="6886492" y="3608445"/>
            <a:ext cx="5145940" cy="2851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Повномасштабний напад росії пришвидшив згуртованість української нації. Національна єдність стала основою успішного спротиву. Наступ військ росії вдалося зупинити завдяки спільним зусиллям українців, які стали на захист держави в лавах Збройних сил України, Національної гвардії України, в загонах територіальної оборони та масового волонтерського руху.</a:t>
            </a:r>
          </a:p>
        </p:txBody>
      </p:sp>
    </p:spTree>
    <p:extLst>
      <p:ext uri="{BB962C8B-B14F-4D97-AF65-F5344CB8AC3E}">
        <p14:creationId xmlns:p14="http://schemas.microsoft.com/office/powerpoint/2010/main" val="209499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10 Best Вічна пам'ять... ideas | свічка, листівка, листівки">
            <a:extLst>
              <a:ext uri="{FF2B5EF4-FFF2-40B4-BE49-F238E27FC236}">
                <a16:creationId xmlns:a16="http://schemas.microsoft.com/office/drawing/2014/main" id="{76C42FEB-EB2E-4857-B691-9AB338F49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170"/>
            <a:ext cx="3705782" cy="517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Місце для вмісту 2">
            <a:extLst>
              <a:ext uri="{FF2B5EF4-FFF2-40B4-BE49-F238E27FC236}">
                <a16:creationId xmlns:a16="http://schemas.microsoft.com/office/drawing/2014/main" id="{939789B4-B3BB-40C0-A3F6-3FB91F9442F6}"/>
              </a:ext>
            </a:extLst>
          </p:cNvPr>
          <p:cNvSpPr txBox="1">
            <a:spLocks/>
          </p:cNvSpPr>
          <p:nvPr/>
        </p:nvSpPr>
        <p:spPr>
          <a:xfrm>
            <a:off x="5187754" y="832237"/>
            <a:ext cx="6901731" cy="4155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3600" b="1" dirty="0">
                <a:solidFill>
                  <a:srgbClr val="FFFF00"/>
                </a:solidFill>
              </a:rPr>
              <a:t>У лютому 2022 року чимало політиків на Заході були переконані, що ми не вистоїмо проти навали росії. Але за чотири роки великої війни Збройні сили України стійко захищають нашу землю.</a:t>
            </a:r>
          </a:p>
        </p:txBody>
      </p:sp>
    </p:spTree>
    <p:extLst>
      <p:ext uri="{BB962C8B-B14F-4D97-AF65-F5344CB8AC3E}">
        <p14:creationId xmlns:p14="http://schemas.microsoft.com/office/powerpoint/2010/main" val="2469603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11B6381-4760-4322-9811-578FC4B38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884" y="39145"/>
            <a:ext cx="6573740" cy="324445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k-UA" sz="2800" b="1" dirty="0">
                <a:solidFill>
                  <a:srgbClr val="FFFF00"/>
                </a:solidFill>
              </a:rPr>
              <a:t>За  чотири роки, що минули від початку війни, Український народ продемонстрував світові приклади мужності, стійкості, сміливості, кмітливості та єдності перед жорстоким ворогом, що чисельно переважає.</a:t>
            </a:r>
          </a:p>
        </p:txBody>
      </p:sp>
      <p:pic>
        <p:nvPicPr>
          <p:cNvPr id="2050" name="Picture 2" descr="Два тижні війни: роми крадуть танки, а домогосподарки банками збивають  дрони. Еспресо.Захід">
            <a:extLst>
              <a:ext uri="{FF2B5EF4-FFF2-40B4-BE49-F238E27FC236}">
                <a16:creationId xmlns:a16="http://schemas.microsoft.com/office/drawing/2014/main" id="{CD6AFC59-9EE0-4198-8862-7017D786B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9" y="2477191"/>
            <a:ext cx="2538158" cy="190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У Бердянську чоловік голими руками переніс міну (відео) — УНІАН">
            <a:extLst>
              <a:ext uri="{FF2B5EF4-FFF2-40B4-BE49-F238E27FC236}">
                <a16:creationId xmlns:a16="http://schemas.microsoft.com/office/drawing/2014/main" id="{11C36FC6-0C67-4584-846F-54D974052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t="6040" r="23977"/>
          <a:stretch/>
        </p:blipFill>
        <p:spPr bwMode="auto">
          <a:xfrm>
            <a:off x="2710297" y="1746520"/>
            <a:ext cx="2470868" cy="278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езія в час війни | Збруч">
            <a:extLst>
              <a:ext uri="{FF2B5EF4-FFF2-40B4-BE49-F238E27FC236}">
                <a16:creationId xmlns:a16="http://schemas.microsoft.com/office/drawing/2014/main" id="{99088038-4C01-4552-93AB-FA70EE9E2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 r="14294"/>
          <a:stretch/>
        </p:blipFill>
        <p:spPr bwMode="auto">
          <a:xfrm>
            <a:off x="172139" y="4568021"/>
            <a:ext cx="2862471" cy="219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Фотографії війни в різних містах України – Гуляйполе.City">
            <a:extLst>
              <a:ext uri="{FF2B5EF4-FFF2-40B4-BE49-F238E27FC236}">
                <a16:creationId xmlns:a16="http://schemas.microsoft.com/office/drawing/2014/main" id="{A1027281-105D-4574-A444-F25BBAA97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r="12805"/>
          <a:stretch/>
        </p:blipFill>
        <p:spPr bwMode="auto">
          <a:xfrm>
            <a:off x="3260035" y="4582268"/>
            <a:ext cx="2728509" cy="210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До зими чи кілька років — скільки триватиме війна в Україні?">
            <a:extLst>
              <a:ext uri="{FF2B5EF4-FFF2-40B4-BE49-F238E27FC236}">
                <a16:creationId xmlns:a16="http://schemas.microsoft.com/office/drawing/2014/main" id="{B3F0F229-7BF4-4E28-B404-0BCBFE097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49"/>
          <a:stretch/>
        </p:blipFill>
        <p:spPr bwMode="auto">
          <a:xfrm>
            <a:off x="172139" y="37229"/>
            <a:ext cx="3087896" cy="209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Війна в Україні 2022 | Коли закінчиться війна? — Форум Domik.ua">
            <a:extLst>
              <a:ext uri="{FF2B5EF4-FFF2-40B4-BE49-F238E27FC236}">
                <a16:creationId xmlns:a16="http://schemas.microsoft.com/office/drawing/2014/main" id="{26EBC371-2910-4D58-A9F9-B849C684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57" y="3233109"/>
            <a:ext cx="3265763" cy="183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ТОП 9 фільмів про російсько-українську війну | Mind.ua">
            <a:extLst>
              <a:ext uri="{FF2B5EF4-FFF2-40B4-BE49-F238E27FC236}">
                <a16:creationId xmlns:a16="http://schemas.microsoft.com/office/drawing/2014/main" id="{10224DDA-B9E3-4DE4-85FC-AD5E9FEB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69" y="4902591"/>
            <a:ext cx="2940862" cy="194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Зі зброєю чи без. Українські жінки захищають свою державу • Ukraїner">
            <a:extLst>
              <a:ext uri="{FF2B5EF4-FFF2-40B4-BE49-F238E27FC236}">
                <a16:creationId xmlns:a16="http://schemas.microsoft.com/office/drawing/2014/main" id="{4F8E9570-BEB0-4916-82AF-F721E80F9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50" y="3502391"/>
            <a:ext cx="2800400" cy="28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19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C59CEF5-8042-0A8D-E16E-A2D5E8E5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03517"/>
            <a:ext cx="10364451" cy="1095555"/>
          </a:xfrm>
        </p:spPr>
        <p:txBody>
          <a:bodyPr/>
          <a:lstStyle/>
          <a:p>
            <a:r>
              <a:rPr lang="uk-UA" dirty="0"/>
              <a:t>Всі на захист Батьківщини!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15298-44E3-6D92-F0F9-991E7631D6E2}"/>
              </a:ext>
            </a:extLst>
          </p:cNvPr>
          <p:cNvSpPr txBox="1"/>
          <p:nvPr/>
        </p:nvSpPr>
        <p:spPr>
          <a:xfrm>
            <a:off x="529937" y="1113417"/>
            <a:ext cx="4490950" cy="4780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" marR="47625">
              <a:spcBef>
                <a:spcPts val="375"/>
              </a:spcBef>
              <a:spcAft>
                <a:spcPts val="375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 землею з'явився «Привид» —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містичний його літак...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Гул ракет, як криваві зливи —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 Герой у бою мастак!</a:t>
            </a:r>
          </a:p>
          <a:p>
            <a:pPr marL="47625" marR="47625">
              <a:spcBef>
                <a:spcPts val="375"/>
              </a:spcBef>
              <a:spcAft>
                <a:spcPts val="375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Серце в нього, мов жар, гаряче,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Мужній «Привид» — Вкраїни Син!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Україна від ран не плаче,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Україна гордиться ним!</a:t>
            </a:r>
          </a:p>
          <a:p>
            <a:pPr marL="47625" marR="47625">
              <a:spcBef>
                <a:spcPts val="375"/>
              </a:spcBef>
              <a:spcAft>
                <a:spcPts val="375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 пірнає в ворожу зграю,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Влучний постріл, коротка мить...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Білим Янголом називаю.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Знову хижий літак горить!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Розсікає журливе небо,</a:t>
            </a: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«Привид» крилами лине ввись.</a:t>
            </a: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ЩИРО МОЛИМОСЬ МИ ЗА ТЕБЕ.</a:t>
            </a: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ЗА ВКРАЇНУ ТИ ЗНОВУ БИВСЬ!</a:t>
            </a:r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92D5D2-14FF-DC49-B166-97CA0FB06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397" y="1217768"/>
            <a:ext cx="4161729" cy="29385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476ACF-9FE9-ACC1-83EB-6ECE84367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430" y="4402046"/>
            <a:ext cx="2700762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12FD73D5-F756-435C-8DCC-599D791FF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5877" y="119270"/>
            <a:ext cx="6464411" cy="1097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FFFF00"/>
                </a:solidFill>
              </a:rPr>
              <a:t>Знакові епізоди повномасштабної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rgbClr val="FFFF00"/>
                </a:solidFill>
              </a:rPr>
              <a:t>війни проти України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F332D70-C08E-4977-A19E-778DBC4964E5}"/>
              </a:ext>
            </a:extLst>
          </p:cNvPr>
          <p:cNvSpPr/>
          <p:nvPr/>
        </p:nvSpPr>
        <p:spPr>
          <a:xfrm>
            <a:off x="122400" y="1197450"/>
            <a:ext cx="5222674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PT Sans"/>
              </a:rPr>
              <a:t>Битва за Київ 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PT Sans"/>
              </a:rPr>
              <a:t>(24 лютого – 1 квітня 2022 року). 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C14FE428-2F85-4079-8E38-61F6B74EEA73}"/>
              </a:ext>
            </a:extLst>
          </p:cNvPr>
          <p:cNvSpPr/>
          <p:nvPr/>
        </p:nvSpPr>
        <p:spPr>
          <a:xfrm>
            <a:off x="5972208" y="1215884"/>
            <a:ext cx="5222674" cy="826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Бої за Ірпінь, Ворзель, Бучу, Гостомель – з 19 березня 2022 р.</a:t>
            </a:r>
            <a:endParaRPr lang="uk-UA" sz="2400" dirty="0">
              <a:solidFill>
                <a:srgbClr val="FFFF00"/>
              </a:solidFill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2AE090E7-586C-4B8E-B179-BC5DBF1D81C8}"/>
              </a:ext>
            </a:extLst>
          </p:cNvPr>
          <p:cNvSpPr/>
          <p:nvPr/>
        </p:nvSpPr>
        <p:spPr>
          <a:xfrm>
            <a:off x="82162" y="2657547"/>
            <a:ext cx="5136544" cy="164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Бої за аеропорт «Антонов» у Гостомелі.</a:t>
            </a:r>
          </a:p>
          <a:p>
            <a:pPr algn="ctr"/>
            <a:r>
              <a:rPr lang="ru-RU" b="1" dirty="0">
                <a:solidFill>
                  <a:srgbClr val="92D050"/>
                </a:solidFill>
              </a:rPr>
              <a:t>Масованими обстрілами російські окупанти знищили  </a:t>
            </a:r>
            <a:r>
              <a:rPr lang="uk-UA" b="1" dirty="0">
                <a:solidFill>
                  <a:srgbClr val="92D050"/>
                </a:solidFill>
              </a:rPr>
              <a:t>легендарний Ан-225 «Мрія</a:t>
            </a:r>
            <a:r>
              <a:rPr lang="ru-RU" b="1" dirty="0">
                <a:solidFill>
                  <a:srgbClr val="92D050"/>
                </a:solidFill>
              </a:rPr>
              <a:t>».</a:t>
            </a:r>
            <a:endParaRPr lang="uk-UA" sz="2400" b="1" dirty="0">
              <a:solidFill>
                <a:srgbClr val="92D050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597BF270-DCF1-40DC-86B9-41DAB0144908}"/>
              </a:ext>
            </a:extLst>
          </p:cNvPr>
          <p:cNvSpPr/>
          <p:nvPr/>
        </p:nvSpPr>
        <p:spPr>
          <a:xfrm>
            <a:off x="39097" y="4719103"/>
            <a:ext cx="5222674" cy="1256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Бої за Маріуполь. (28 лютого – 20 травня 2022 року)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74D58741-4A77-4A6A-AB63-4E449A448A31}"/>
              </a:ext>
            </a:extLst>
          </p:cNvPr>
          <p:cNvSpPr/>
          <p:nvPr/>
        </p:nvSpPr>
        <p:spPr>
          <a:xfrm>
            <a:off x="5626213" y="4464661"/>
            <a:ext cx="6211285" cy="1510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Харківська наступальна операція.</a:t>
            </a:r>
            <a:r>
              <a:rPr lang="ru-RU" sz="2400" b="1" dirty="0">
                <a:solidFill>
                  <a:srgbClr val="FFFF00"/>
                </a:solidFill>
              </a:rPr>
              <a:t> З 5 вересня 2022 року ЗСУ звільнили до 500 населених пунктів, серед них – міста  Ізюм, Балаклія, Куп’янськ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9E22A8F4-4764-4368-85A9-E14B41563082}"/>
              </a:ext>
            </a:extLst>
          </p:cNvPr>
          <p:cNvSpPr/>
          <p:nvPr/>
        </p:nvSpPr>
        <p:spPr>
          <a:xfrm>
            <a:off x="5538082" y="2404800"/>
            <a:ext cx="6387548" cy="1510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 </a:t>
            </a:r>
            <a:r>
              <a:rPr lang="ru-RU" sz="2400" b="1" dirty="0">
                <a:solidFill>
                  <a:srgbClr val="FFFF00"/>
                </a:solidFill>
              </a:rPr>
              <a:t>Херсонська наступальна операція. З 29 серпня Україна звільнила від загарбника Херсон і ще понад 200 населених пунктів</a:t>
            </a:r>
            <a:r>
              <a:rPr lang="ru-RU" dirty="0"/>
              <a:t>.   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0027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Туман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Туман</Template>
  <TotalTime>336</TotalTime>
  <Words>273</Words>
  <Application>Microsoft Office PowerPoint</Application>
  <PresentationFormat>Широкоэкранный</PresentationFormat>
  <Paragraphs>39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PT Sans</vt:lpstr>
      <vt:lpstr>Times New Roman</vt:lpstr>
      <vt:lpstr>Туман</vt:lpstr>
      <vt:lpstr>24 лютого.  День, що змінив нас.</vt:lpstr>
      <vt:lpstr>Мені наснився рідний дім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Всі на захист Батьківщини! </vt:lpstr>
      <vt:lpstr>Презентация PowerPoint</vt:lpstr>
      <vt:lpstr>Війна очима дітей</vt:lpstr>
      <vt:lpstr>Коли закінчиться війна…</vt:lpstr>
      <vt:lpstr>Ми переможемо!!!!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Вистояли - переможемо</dc:title>
  <dc:creator>ADMIN</dc:creator>
  <cp:lastModifiedBy>Вікторія</cp:lastModifiedBy>
  <cp:revision>29</cp:revision>
  <dcterms:created xsi:type="dcterms:W3CDTF">2023-02-21T17:55:04Z</dcterms:created>
  <dcterms:modified xsi:type="dcterms:W3CDTF">2026-03-04T19:11:46Z</dcterms:modified>
</cp:coreProperties>
</file>