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dp" ContentType="image/vnd.ms-photo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300" r:id="rId4"/>
    <p:sldId id="257" r:id="rId5"/>
    <p:sldId id="259" r:id="rId6"/>
    <p:sldId id="260" r:id="rId7"/>
    <p:sldId id="301" r:id="rId8"/>
    <p:sldId id="261" r:id="rId9"/>
    <p:sldId id="262" r:id="rId10"/>
    <p:sldId id="264" r:id="rId11"/>
    <p:sldId id="278" r:id="rId12"/>
    <p:sldId id="304" r:id="rId13"/>
    <p:sldId id="306" r:id="rId14"/>
    <p:sldId id="285" r:id="rId15"/>
    <p:sldId id="286" r:id="rId16"/>
    <p:sldId id="288" r:id="rId17"/>
    <p:sldId id="290" r:id="rId18"/>
    <p:sldId id="292" r:id="rId19"/>
    <p:sldId id="293" r:id="rId20"/>
    <p:sldId id="295" r:id="rId21"/>
    <p:sldId id="299" r:id="rId22"/>
    <p:sldId id="30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57" autoAdjust="0"/>
  </p:normalViewPr>
  <p:slideViewPr>
    <p:cSldViewPr snapToGrid="0">
      <p:cViewPr varScale="1">
        <p:scale>
          <a:sx n="60" d="100"/>
          <a:sy n="60" d="100"/>
        </p:scale>
        <p:origin x="88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01520-4B6A-4C49-A183-F6B9BF128337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28B74-AEB1-4314-BE69-094A43C426C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microsoft.com/office/2007/relationships/hdphoto" Target="../media/image6.wdp"/><Relationship Id="rId5" Type="http://schemas.openxmlformats.org/officeDocument/2006/relationships/image" Target="../media/image5.png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hdphoto" Target="../media/image25.wdp"/><Relationship Id="rId4" Type="http://schemas.openxmlformats.org/officeDocument/2006/relationships/image" Target="../media/image24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hdphoto" Target="../media/image10.wdp"/><Relationship Id="rId4" Type="http://schemas.openxmlformats.org/officeDocument/2006/relationships/image" Target="../media/image9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28.wdp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30.wdp"/><Relationship Id="rId5" Type="http://schemas.openxmlformats.org/officeDocument/2006/relationships/image" Target="../media/image29.png"/><Relationship Id="rId4" Type="http://schemas.openxmlformats.org/officeDocument/2006/relationships/image" Target="../media/image26.jpe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microsoft.com/office/2007/relationships/hdphoto" Target="../media/image34.wdp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37.wdp"/><Relationship Id="rId5" Type="http://schemas.openxmlformats.org/officeDocument/2006/relationships/image" Target="../media/image36.png"/><Relationship Id="rId4" Type="http://schemas.openxmlformats.org/officeDocument/2006/relationships/image" Target="../media/image35.GIF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40.wdp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43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microsoft.com/office/2007/relationships/hdphoto" Target="../media/image45.wdp"/><Relationship Id="rId2" Type="http://schemas.openxmlformats.org/officeDocument/2006/relationships/image" Target="../media/image44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48.wdp"/><Relationship Id="rId5" Type="http://schemas.openxmlformats.org/officeDocument/2006/relationships/image" Target="../media/image47.png"/><Relationship Id="rId4" Type="http://schemas.openxmlformats.org/officeDocument/2006/relationships/image" Target="../media/image46.jpe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hdphoto" Target="../media/image10.wdp"/><Relationship Id="rId4" Type="http://schemas.openxmlformats.org/officeDocument/2006/relationships/image" Target="../media/image9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hdphoto" Target="../media/image12.wdp"/><Relationship Id="rId4" Type="http://schemas.openxmlformats.org/officeDocument/2006/relationships/image" Target="../media/image11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hdphoto" Target="../media/image14.wdp"/><Relationship Id="rId4" Type="http://schemas.openxmlformats.org/officeDocument/2006/relationships/image" Target="../media/image13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hdphoto" Target="../media/image16.wdp"/><Relationship Id="rId4" Type="http://schemas.openxmlformats.org/officeDocument/2006/relationships/image" Target="../media/image1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microsoft.com/office/2007/relationships/hdphoto" Target="../media/image19.wdp"/><Relationship Id="rId5" Type="http://schemas.openxmlformats.org/officeDocument/2006/relationships/image" Target="../media/image18.png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hdphoto" Target="../media/image21.wdp"/><Relationship Id="rId4" Type="http://schemas.openxmlformats.org/officeDocument/2006/relationships/image" Target="../media/image20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hdphoto" Target="../media/image23.wdp"/><Relationship Id="rId4" Type="http://schemas.openxmlformats.org/officeDocument/2006/relationships/image" Target="../media/image22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Статус кандидата у члени ЄС: що це дає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038" name="Picture 14" descr="Процес вступу до ЄС крок за крок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712" y="2783278"/>
            <a:ext cx="2211698" cy="203598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299927" y="257386"/>
            <a:ext cx="5789527" cy="50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-1339391" y="146194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uk-UA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9 травня </a:t>
            </a:r>
            <a:br>
              <a:rPr lang="uk-UA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uk-UA" sz="8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ДЕНЬ </a:t>
            </a:r>
            <a:br>
              <a:rPr lang="uk-UA" sz="80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uk-UA" sz="8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ЄВРОПИ</a:t>
            </a:r>
            <a:endParaRPr lang="en-US" sz="6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14" descr="Процес вступу до ЄС крок за крок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63" y="4242391"/>
            <a:ext cx="3155454" cy="25119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дівчинка у вінку і вишиванці тримає в руках прапор європейського союзу - красива реалістична картинка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37" b="99609" l="2930" r="93262">
                        <a14:foregroundMark x1="89063" y1="34668" x2="69141" y2="8594"/>
                        <a14:foregroundMark x1="69141" y1="8594" x2="46973" y2="3906"/>
                        <a14:foregroundMark x1="46973" y1="3906" x2="21191" y2="19629"/>
                        <a14:foregroundMark x1="21191" y1="19629" x2="9668" y2="52832"/>
                        <a14:foregroundMark x1="9668" y1="52832" x2="13184" y2="82227"/>
                        <a14:foregroundMark x1="13184" y1="82227" x2="23730" y2="96387"/>
                        <a14:foregroundMark x1="23730" y1="96387" x2="90039" y2="91797"/>
                        <a14:foregroundMark x1="90039" y1="91797" x2="78223" y2="19824"/>
                        <a14:foregroundMark x1="58496" y1="4297" x2="28418" y2="6934"/>
                        <a14:foregroundMark x1="28418" y1="6934" x2="12305" y2="25684"/>
                        <a14:foregroundMark x1="12305" y1="25684" x2="26953" y2="88574"/>
                        <a14:foregroundMark x1="26953" y1="88574" x2="50391" y2="89648"/>
                        <a14:foregroundMark x1="78223" y1="67090" x2="84473" y2="88574"/>
                        <a14:foregroundMark x1="84473" y1="88574" x2="84473" y2="88574"/>
                        <a14:foregroundMark x1="89453" y1="98047" x2="19043" y2="95703"/>
                        <a14:foregroundMark x1="19043" y1="95703" x2="12793" y2="87988"/>
                        <a14:foregroundMark x1="91504" y1="88184" x2="93457" y2="97656"/>
                        <a14:foregroundMark x1="29102" y1="36328" x2="28906" y2="63867"/>
                        <a14:foregroundMark x1="48828" y1="63672" x2="58105" y2="76953"/>
                        <a14:foregroundMark x1="58105" y1="76953" x2="58105" y2="76953"/>
                        <a14:foregroundMark x1="59473" y1="69531" x2="59863" y2="78711"/>
                        <a14:foregroundMark x1="38770" y1="37695" x2="12793" y2="72070"/>
                        <a14:foregroundMark x1="18066" y1="36523" x2="48047" y2="64453"/>
                        <a14:foregroundMark x1="48047" y1="64453" x2="48633" y2="64648"/>
                        <a14:foregroundMark x1="12402" y1="76563" x2="2930" y2="99707"/>
                        <a14:foregroundMark x1="2930" y1="99707" x2="2930" y2="99707"/>
                        <a14:foregroundMark x1="48828" y1="63086" x2="41016" y2="84570"/>
                        <a14:foregroundMark x1="63477" y1="52344" x2="57910" y2="66309"/>
                        <a14:foregroundMark x1="57910" y1="66309" x2="57910" y2="66309"/>
                        <a14:foregroundMark x1="86621" y1="31445" x2="87402" y2="11914"/>
                        <a14:foregroundMark x1="87402" y1="11914" x2="79590" y2="5469"/>
                        <a14:foregroundMark x1="79590" y1="5469" x2="41699" y2="1367"/>
                        <a14:foregroundMark x1="41699" y1="1367" x2="28613" y2="2637"/>
                        <a14:foregroundMark x1="28613" y1="2637" x2="13770" y2="9180"/>
                        <a14:foregroundMark x1="13770" y1="9180" x2="10742" y2="19824"/>
                        <a14:foregroundMark x1="10742" y1="19824" x2="14844" y2="28418"/>
                        <a14:foregroundMark x1="14844" y1="28418" x2="20410" y2="32031"/>
                        <a14:foregroundMark x1="6738" y1="83398" x2="6934" y2="84961"/>
                        <a14:foregroundMark x1="8203" y1="80176" x2="7129" y2="83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26" y="49619"/>
            <a:ext cx="7350643" cy="680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123170" y="4518660"/>
            <a:ext cx="1814830" cy="118872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uk-UA" altLang="ru-RU"/>
              <a:t>Підготовила:</a:t>
            </a:r>
            <a:endParaRPr lang="uk-UA" altLang="ru-RU"/>
          </a:p>
          <a:p>
            <a:pPr algn="ctr"/>
            <a:r>
              <a:rPr lang="uk-UA" altLang="ru-RU"/>
              <a:t>кл. керівник 8-В</a:t>
            </a:r>
            <a:endParaRPr lang="uk-UA" altLang="ru-RU"/>
          </a:p>
          <a:p>
            <a:pPr algn="ctr"/>
            <a:r>
              <a:rPr lang="uk-UA" altLang="ru-RU"/>
              <a:t>Плотнікова Д.С.</a:t>
            </a:r>
            <a:br>
              <a:rPr lang="uk-UA" altLang="ru-RU"/>
            </a:br>
            <a:endParaRPr lang="uk-UA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279670" y="405139"/>
            <a:ext cx="6099865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468" y="1730702"/>
            <a:ext cx="5688418" cy="435133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Comic Sans MS" panose="030F0702030302020204" pitchFamily="66" charset="0"/>
              </a:rPr>
              <a:t>коло з 12 </a:t>
            </a:r>
            <a:r>
              <a:rPr lang="ru-RU" sz="2400" dirty="0" err="1">
                <a:latin typeface="Comic Sans MS" panose="030F0702030302020204" pitchFamily="66" charset="0"/>
              </a:rPr>
              <a:t>золотих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зірок</a:t>
            </a:r>
            <a:r>
              <a:rPr lang="ru-RU" sz="2400" dirty="0">
                <a:latin typeface="Comic Sans MS" panose="030F0702030302020204" pitchFamily="66" charset="0"/>
              </a:rPr>
              <a:t> на блакитному </a:t>
            </a:r>
            <a:r>
              <a:rPr lang="ru-RU" sz="2400" dirty="0" err="1">
                <a:latin typeface="Comic Sans MS" panose="030F0702030302020204" pitchFamily="66" charset="0"/>
              </a:rPr>
              <a:t>тлі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endParaRPr lang="ru-RU" sz="2400" dirty="0">
              <a:latin typeface="Comic Sans MS" panose="030F0702030302020204" pitchFamily="66" charset="0"/>
            </a:endParaRPr>
          </a:p>
          <a:p>
            <a:pPr algn="ctr"/>
            <a:r>
              <a:rPr lang="ru-RU" sz="2400" dirty="0">
                <a:latin typeface="Comic Sans MS" panose="030F0702030302020204" pitchFamily="66" charset="0"/>
              </a:rPr>
              <a:t>Число </a:t>
            </a:r>
            <a:r>
              <a:rPr lang="ru-RU" sz="2400" dirty="0" err="1">
                <a:latin typeface="Comic Sans MS" panose="030F0702030302020204" pitchFamily="66" charset="0"/>
              </a:rPr>
              <a:t>зірок</a:t>
            </a:r>
            <a:r>
              <a:rPr lang="ru-RU" sz="2400" dirty="0">
                <a:latin typeface="Comic Sans MS" panose="030F0702030302020204" pitchFamily="66" charset="0"/>
              </a:rPr>
              <a:t> не </a:t>
            </a:r>
            <a:r>
              <a:rPr lang="ru-RU" sz="2400" dirty="0" err="1">
                <a:latin typeface="Comic Sans MS" panose="030F0702030302020204" pitchFamily="66" charset="0"/>
              </a:rPr>
              <a:t>має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нічого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спільного</a:t>
            </a:r>
            <a:r>
              <a:rPr lang="ru-RU" sz="2400" dirty="0">
                <a:latin typeface="Comic Sans MS" panose="030F0702030302020204" pitchFamily="66" charset="0"/>
              </a:rPr>
              <a:t> з </a:t>
            </a:r>
            <a:r>
              <a:rPr lang="ru-RU" sz="2400" dirty="0" err="1">
                <a:latin typeface="Comic Sans MS" panose="030F0702030302020204" pitchFamily="66" charset="0"/>
              </a:rPr>
              <a:t>кількістю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країн-членів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організації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endParaRPr lang="ru-RU" sz="2400" dirty="0">
              <a:latin typeface="Comic Sans MS" panose="030F0702030302020204" pitchFamily="66" charset="0"/>
            </a:endParaRPr>
          </a:p>
          <a:p>
            <a:pPr algn="ctr"/>
            <a:r>
              <a:rPr lang="ru-RU" sz="2400" dirty="0">
                <a:latin typeface="Comic Sans MS" panose="030F0702030302020204" pitchFamily="66" charset="0"/>
              </a:rPr>
              <a:t>В </a:t>
            </a:r>
            <a:r>
              <a:rPr lang="ru-RU" sz="2400" dirty="0" err="1">
                <a:latin typeface="Comic Sans MS" panose="030F0702030302020204" pitchFamily="66" charset="0"/>
              </a:rPr>
              <a:t>різних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традиціях</a:t>
            </a:r>
            <a:r>
              <a:rPr lang="ru-RU" sz="2400" dirty="0">
                <a:latin typeface="Comic Sans MS" panose="030F0702030302020204" pitchFamily="66" charset="0"/>
              </a:rPr>
              <a:t> "12" є </a:t>
            </a:r>
            <a:r>
              <a:rPr lang="ru-RU" sz="2400" dirty="0" err="1">
                <a:latin typeface="Comic Sans MS" panose="030F0702030302020204" pitchFamily="66" charset="0"/>
              </a:rPr>
              <a:t>символічним</a:t>
            </a:r>
            <a:r>
              <a:rPr lang="ru-RU" sz="2400" dirty="0">
                <a:latin typeface="Comic Sans MS" panose="030F0702030302020204" pitchFamily="66" charset="0"/>
              </a:rPr>
              <a:t> числом, </a:t>
            </a:r>
            <a:r>
              <a:rPr lang="ru-RU" sz="2400" dirty="0" err="1">
                <a:latin typeface="Comic Sans MS" panose="030F0702030302020204" pitchFamily="66" charset="0"/>
              </a:rPr>
              <a:t>що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означає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абсолютну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досконалість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r>
              <a:rPr lang="ru-RU" sz="2400" dirty="0" err="1">
                <a:latin typeface="Comic Sans MS" panose="030F0702030302020204" pitchFamily="66" charset="0"/>
              </a:rPr>
              <a:t>Це</a:t>
            </a:r>
            <a:r>
              <a:rPr lang="ru-RU" sz="2400" dirty="0">
                <a:latin typeface="Comic Sans MS" panose="030F0702030302020204" pitchFamily="66" charset="0"/>
              </a:rPr>
              <a:t> також і </a:t>
            </a:r>
            <a:r>
              <a:rPr lang="ru-RU" sz="2400" dirty="0" err="1">
                <a:latin typeface="Comic Sans MS" panose="030F0702030302020204" pitchFamily="66" charset="0"/>
              </a:rPr>
              <a:t>кількість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місяців</a:t>
            </a:r>
            <a:r>
              <a:rPr lang="ru-RU" sz="2400" dirty="0">
                <a:latin typeface="Comic Sans MS" panose="030F0702030302020204" pitchFamily="66" charset="0"/>
              </a:rPr>
              <a:t> у </a:t>
            </a:r>
            <a:r>
              <a:rPr lang="ru-RU" sz="2400" dirty="0" err="1">
                <a:latin typeface="Comic Sans MS" panose="030F0702030302020204" pitchFamily="66" charset="0"/>
              </a:rPr>
              <a:t>році</a:t>
            </a:r>
            <a:r>
              <a:rPr lang="ru-RU" sz="2400" dirty="0">
                <a:latin typeface="Comic Sans MS" panose="030F0702030302020204" pitchFamily="66" charset="0"/>
              </a:rPr>
              <a:t>, і </a:t>
            </a:r>
            <a:r>
              <a:rPr lang="ru-RU" sz="2400" dirty="0" err="1">
                <a:latin typeface="Comic Sans MS" panose="030F0702030302020204" pitchFamily="66" charset="0"/>
              </a:rPr>
              <a:t>кількість</a:t>
            </a:r>
            <a:r>
              <a:rPr lang="ru-RU" sz="2400" dirty="0">
                <a:latin typeface="Comic Sans MS" panose="030F0702030302020204" pitchFamily="66" charset="0"/>
              </a:rPr>
              <a:t> цифр на </a:t>
            </a:r>
            <a:r>
              <a:rPr lang="ru-RU" sz="2400" dirty="0" err="1">
                <a:latin typeface="Comic Sans MS" panose="030F0702030302020204" pitchFamily="66" charset="0"/>
              </a:rPr>
              <a:t>циферблаті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годинника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тоді</a:t>
            </a:r>
            <a:r>
              <a:rPr lang="ru-RU" sz="2400" dirty="0">
                <a:latin typeface="Comic Sans MS" panose="030F0702030302020204" pitchFamily="66" charset="0"/>
              </a:rPr>
              <a:t> як коло є </a:t>
            </a:r>
            <a:r>
              <a:rPr lang="ru-RU" sz="2400" dirty="0" err="1">
                <a:latin typeface="Comic Sans MS" panose="030F0702030302020204" pitchFamily="66" charset="0"/>
              </a:rPr>
              <a:t>ще</a:t>
            </a:r>
            <a:r>
              <a:rPr lang="ru-RU" sz="2400" dirty="0">
                <a:latin typeface="Comic Sans MS" panose="030F0702030302020204" pitchFamily="66" charset="0"/>
              </a:rPr>
              <a:t> й символом </a:t>
            </a:r>
            <a:r>
              <a:rPr lang="ru-RU" sz="2400" dirty="0" err="1">
                <a:latin typeface="Comic Sans MS" panose="030F0702030302020204" pitchFamily="66" charset="0"/>
              </a:rPr>
              <a:t>єдності</a:t>
            </a:r>
            <a:r>
              <a:rPr lang="ru-RU" sz="2400" dirty="0">
                <a:latin typeface="Comic Sans MS" panose="030F0702030302020204" pitchFamily="66" charset="0"/>
              </a:rPr>
              <a:t>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діти-українці тримають в руках прапор європейського союзу і україни - красива реалістична картинка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" b="92383" l="0" r="98438">
                        <a14:foregroundMark x1="21289" y1="4004" x2="28320" y2="35938"/>
                        <a14:foregroundMark x1="56250" y1="4395" x2="67480" y2="22949"/>
                        <a14:foregroundMark x1="67480" y1="22949" x2="67480" y2="22949"/>
                        <a14:foregroundMark x1="91016" y1="21777" x2="96777" y2="31738"/>
                        <a14:foregroundMark x1="3809" y1="17773" x2="24121" y2="39551"/>
                        <a14:foregroundMark x1="55664" y1="977" x2="55664" y2="8984"/>
                        <a14:foregroundMark x1="3125" y1="16504" x2="0" y2="35742"/>
                        <a14:foregroundMark x1="3809" y1="79590" x2="16504" y2="90723"/>
                        <a14:foregroundMark x1="16504" y1="90723" x2="59863" y2="99512"/>
                        <a14:foregroundMark x1="59863" y1="99512" x2="95801" y2="93652"/>
                        <a14:foregroundMark x1="95801" y1="93652" x2="98438" y2="84180"/>
                        <a14:foregroundMark x1="98438" y1="84180" x2="98438" y2="83203"/>
                        <a14:foregroundMark x1="14160" y1="50488" x2="14160" y2="82227"/>
                        <a14:foregroundMark x1="33301" y1="47656" x2="32129" y2="62500"/>
                        <a14:foregroundMark x1="5566" y1="53320" x2="5371" y2="64258"/>
                        <a14:foregroundMark x1="22754" y1="52051" x2="22363" y2="74609"/>
                        <a14:foregroundMark x1="64844" y1="57715" x2="68848" y2="79785"/>
                        <a14:foregroundMark x1="88184" y1="60449" x2="86816" y2="79883"/>
                        <a14:foregroundMark x1="94043" y1="69434" x2="94531" y2="88184"/>
                        <a14:foregroundMark x1="94531" y1="88184" x2="93457" y2="91992"/>
                        <a14:foregroundMark x1="87988" y1="84180" x2="87793" y2="92383"/>
                        <a14:foregroundMark x1="73047" y1="48047" x2="79395" y2="73438"/>
                        <a14:foregroundMark x1="79395" y1="73438" x2="79395" y2="73438"/>
                        <a14:foregroundMark x1="46680" y1="48438" x2="50293" y2="73828"/>
                        <a14:foregroundMark x1="37695" y1="51660" x2="35059" y2="75195"/>
                        <a14:foregroundMark x1="50684" y1="30469" x2="49316" y2="56836"/>
                        <a14:foregroundMark x1="71289" y1="36914" x2="64453" y2="66016"/>
                        <a14:foregroundMark x1="78613" y1="37500" x2="91406" y2="59277"/>
                        <a14:foregroundMark x1="81836" y1="34277" x2="63965" y2="46191"/>
                        <a14:foregroundMark x1="63965" y1="46191" x2="53125" y2="64453"/>
                        <a14:foregroundMark x1="53125" y1="64453" x2="70215" y2="70801"/>
                        <a14:foregroundMark x1="70215" y1="70801" x2="62891" y2="87012"/>
                        <a14:foregroundMark x1="62891" y1="87012" x2="54004" y2="89844"/>
                        <a14:foregroundMark x1="54004" y1="89844" x2="53711" y2="89844"/>
                        <a14:foregroundMark x1="58301" y1="82227" x2="30762" y2="71875"/>
                        <a14:foregroundMark x1="78027" y1="91211" x2="50293" y2="90234"/>
                        <a14:foregroundMark x1="14551" y1="46094" x2="14160" y2="52246"/>
                        <a14:foregroundMark x1="2344" y1="57031" x2="2344" y2="57031"/>
                        <a14:foregroundMark x1="6934" y1="45313" x2="6934" y2="45313"/>
                        <a14:foregroundMark x1="13379" y1="43652" x2="5176" y2="43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685" y="28834"/>
            <a:ext cx="5946316" cy="739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43100" y="8226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ПРАПОР ЄС</a:t>
            </a:r>
            <a:endParaRPr lang="en-US" sz="60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4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5814392" y="246753"/>
            <a:ext cx="6090240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62411" y="1472442"/>
            <a:ext cx="531593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ЦІКАВІ ФАКТИ ПРО КРАЇНИ ЄВРОПИ</a:t>
            </a:r>
            <a:b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en-US" sz="3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діти-українці тримають в руках прапор європейського союзу і україни - красива реалістична картинка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23" b="93555" l="8301" r="93555">
                        <a14:foregroundMark x1="8398" y1="23730" x2="10547" y2="35938"/>
                        <a14:foregroundMark x1="10547" y1="35938" x2="13379" y2="40137"/>
                        <a14:foregroundMark x1="14258" y1="47168" x2="8887" y2="52441"/>
                        <a14:foregroundMark x1="8887" y1="52441" x2="11523" y2="55664"/>
                        <a14:foregroundMark x1="22168" y1="13379" x2="22168" y2="27148"/>
                        <a14:foregroundMark x1="28125" y1="20605" x2="28516" y2="31738"/>
                        <a14:foregroundMark x1="32910" y1="18457" x2="25781" y2="26465"/>
                        <a14:foregroundMark x1="25781" y1="26465" x2="20605" y2="29102"/>
                        <a14:foregroundMark x1="28418" y1="31348" x2="21777" y2="37793"/>
                        <a14:foregroundMark x1="21777" y1="37793" x2="15234" y2="40625"/>
                        <a14:foregroundMark x1="61230" y1="3223" x2="64551" y2="8691"/>
                        <a14:foregroundMark x1="93555" y1="9570" x2="91309" y2="14844"/>
                        <a14:foregroundMark x1="59082" y1="82813" x2="55176" y2="91797"/>
                        <a14:foregroundMark x1="55176" y1="91797" x2="37793" y2="93555"/>
                        <a14:foregroundMark x1="37793" y1="93555" x2="20508" y2="80762"/>
                        <a14:foregroundMark x1="20508" y1="80762" x2="14746" y2="73242"/>
                        <a14:foregroundMark x1="14746" y1="73242" x2="13086" y2="770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177" y="0"/>
            <a:ext cx="7421526" cy="74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651810" y="785006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3079" y="1439806"/>
            <a:ext cx="50773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У </a:t>
            </a:r>
            <a:r>
              <a:rPr lang="uk-UA" sz="32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Фінляндії</a:t>
            </a:r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найчистіша в світі вода  - водопровідну воду можна пити прямо з-під крана в будь-якому регіоні країни.</a:t>
            </a:r>
            <a:endParaRPr lang="uk-UA" sz="32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100" y="4552581"/>
            <a:ext cx="1541873" cy="865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Дівчинка і хлопчик з прапором Фінляндії п'ють зі склянки чисту воду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01" b="97754" l="4980" r="94141">
                        <a14:foregroundMark x1="14941" y1="29688" x2="7227" y2="51074"/>
                        <a14:foregroundMark x1="7227" y1="51074" x2="7324" y2="51270"/>
                        <a14:foregroundMark x1="29199" y1="36719" x2="23535" y2="44238"/>
                        <a14:foregroundMark x1="32227" y1="70898" x2="30859" y2="82910"/>
                        <a14:foregroundMark x1="14355" y1="74219" x2="18164" y2="89648"/>
                        <a14:foregroundMark x1="18164" y1="89648" x2="21289" y2="90723"/>
                        <a14:foregroundMark x1="65332" y1="73145" x2="70117" y2="91895"/>
                        <a14:foregroundMark x1="70117" y1="91895" x2="70117" y2="91895"/>
                        <a14:foregroundMark x1="86914" y1="31055" x2="75391" y2="49023"/>
                        <a14:foregroundMark x1="75391" y1="49023" x2="75391" y2="49023"/>
                        <a14:foregroundMark x1="58594" y1="12891" x2="52441" y2="15723"/>
                        <a14:foregroundMark x1="64746" y1="10645" x2="48047" y2="18457"/>
                        <a14:foregroundMark x1="48047" y1="18457" x2="63867" y2="17969"/>
                        <a14:foregroundMark x1="65332" y1="7324" x2="45215" y2="7422"/>
                        <a14:foregroundMark x1="45215" y1="7422" x2="46484" y2="24902"/>
                        <a14:foregroundMark x1="46484" y1="24902" x2="67578" y2="24219"/>
                        <a14:foregroundMark x1="67578" y1="24219" x2="69932" y2="15758"/>
                        <a14:foregroundMark x1="71191" y1="9675" x2="71191" y2="8398"/>
                        <a14:foregroundMark x1="86914" y1="29395" x2="64941" y2="36035"/>
                        <a14:foregroundMark x1="64941" y1="36035" x2="64746" y2="37500"/>
                        <a14:foregroundMark x1="89355" y1="79297" x2="87402" y2="96680"/>
                        <a14:foregroundMark x1="59961" y1="73926" x2="60547" y2="86230"/>
                        <a14:foregroundMark x1="87988" y1="72559" x2="86914" y2="82617"/>
                        <a14:foregroundMark x1="85156" y1="70605" x2="73145" y2="91602"/>
                        <a14:foregroundMark x1="89941" y1="71680" x2="94141" y2="79297"/>
                        <a14:foregroundMark x1="59668" y1="70605" x2="59180" y2="87891"/>
                        <a14:foregroundMark x1="59180" y1="87891" x2="62500" y2="89941"/>
                        <a14:foregroundMark x1="72363" y1="61621" x2="74512" y2="73633"/>
                        <a14:foregroundMark x1="37012" y1="62988" x2="17773" y2="71289"/>
                        <a14:foregroundMark x1="17773" y1="71289" x2="28320" y2="58496"/>
                        <a14:foregroundMark x1="42090" y1="65527" x2="27246" y2="89941"/>
                        <a14:foregroundMark x1="27246" y1="89941" x2="18262" y2="96387"/>
                        <a14:foregroundMark x1="19141" y1="65234" x2="8203" y2="73438"/>
                        <a14:foregroundMark x1="8203" y1="73438" x2="8203" y2="73438"/>
                        <a14:foregroundMark x1="12695" y1="62793" x2="5078" y2="79590"/>
                        <a14:foregroundMark x1="5078" y1="79590" x2="5078" y2="79590"/>
                        <a14:foregroundMark x1="32520" y1="94922" x2="25781" y2="81836"/>
                        <a14:foregroundMark x1="69531" y1="94141" x2="66113" y2="97754"/>
                        <a14:foregroundMark x1="23340" y1="33887" x2="26074" y2="44531"/>
                        <a14:foregroundMark x1="36426" y1="36426" x2="36133" y2="43457"/>
                        <a14:foregroundMark x1="67578" y1="45703" x2="63086" y2="50391"/>
                        <a14:foregroundMark x1="83008" y1="49609" x2="83008" y2="49609"/>
                        <a14:backgroundMark x1="70313" y1="9766" x2="70605" y2="12598"/>
                        <a14:backgroundMark x1="69824" y1="11230" x2="71777" y2="14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04" y="691117"/>
            <a:ext cx="6166884" cy="61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619912" y="1011824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9561" y="1578106"/>
            <a:ext cx="50773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 вулицях міст Фінляндії, особливо це стосується північних районів країни, можна побачити зайців і навіть іноді оленів.</a:t>
            </a:r>
            <a:endParaRPr lang="uk-UA" sz="32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286" y="4625094"/>
            <a:ext cx="1541873" cy="865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Realistic picture of hares and deer on the streets of Finnish cities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8" b="99609" l="2930" r="99414">
                        <a14:foregroundMark x1="2930" y1="30273" x2="26855" y2="51953"/>
                        <a14:foregroundMark x1="39258" y1="16895" x2="47168" y2="29785"/>
                        <a14:foregroundMark x1="47168" y1="29785" x2="47168" y2="29785"/>
                        <a14:foregroundMark x1="96973" y1="48340" x2="94531" y2="64648"/>
                        <a14:foregroundMark x1="94531" y1="64648" x2="67969" y2="88184"/>
                        <a14:foregroundMark x1="67969" y1="88184" x2="16797" y2="87012"/>
                        <a14:foregroundMark x1="16797" y1="87012" x2="21289" y2="58594"/>
                        <a14:foregroundMark x1="72266" y1="9766" x2="71191" y2="9570"/>
                        <a14:foregroundMark x1="32617" y1="9766" x2="35059" y2="14551"/>
                        <a14:foregroundMark x1="91309" y1="94141" x2="5273" y2="91211"/>
                        <a14:foregroundMark x1="5273" y1="91211" x2="5273" y2="91211"/>
                        <a14:foregroundMark x1="16113" y1="46680" x2="4102" y2="43066"/>
                        <a14:foregroundMark x1="4102" y1="43066" x2="3711" y2="41699"/>
                        <a14:foregroundMark x1="72266" y1="8105" x2="54492" y2="30566"/>
                        <a14:foregroundMark x1="47461" y1="96777" x2="47656" y2="92285"/>
                        <a14:foregroundMark x1="57520" y1="98145" x2="64551" y2="97852"/>
                        <a14:foregroundMark x1="64551" y1="97852" x2="64648" y2="97852"/>
                        <a14:foregroundMark x1="74414" y1="96777" x2="70898" y2="98145"/>
                        <a14:foregroundMark x1="97363" y1="70898" x2="95215" y2="99707"/>
                        <a14:foregroundMark x1="95215" y1="99707" x2="95215" y2="99707"/>
                        <a14:foregroundMark x1="98438" y1="51660" x2="99414" y2="90039"/>
                        <a14:backgroundMark x1="34180" y1="30566" x2="41797" y2="42285"/>
                        <a14:backgroundMark x1="41797" y1="42285" x2="33398" y2="37793"/>
                        <a14:backgroundMark x1="74707" y1="17676" x2="73926" y2="25879"/>
                        <a14:backgroundMark x1="73926" y1="25879" x2="60156" y2="43652"/>
                        <a14:backgroundMark x1="60156" y1="43652" x2="79883" y2="37207"/>
                        <a14:backgroundMark x1="79883" y1="37207" x2="82031" y2="3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214" y="116958"/>
            <a:ext cx="5677786" cy="674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598647" y="91949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Ð°ÑÑÐ¸Ð½ÐºÐ¸ Ð¿Ð¾ Ð·Ð°Ð¿ÑÐ¾ÑÑ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58" y="4379729"/>
            <a:ext cx="1681742" cy="112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2" b="15603"/>
          <a:stretch>
            <a:fillRect/>
          </a:stretch>
        </p:blipFill>
        <p:spPr bwMode="auto">
          <a:xfrm>
            <a:off x="3411280" y="4379729"/>
            <a:ext cx="1715793" cy="112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9561" y="1494988"/>
            <a:ext cx="50773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Між столицею </a:t>
            </a:r>
            <a:r>
              <a:rPr lang="uk-UA" sz="36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Австрії</a:t>
            </a:r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(Відень) і столицею </a:t>
            </a:r>
            <a:r>
              <a:rPr lang="uk-UA" sz="36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Словаччини </a:t>
            </a:r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(Братислава) всього 1 година їзди. </a:t>
            </a:r>
            <a:endParaRPr lang="uk-UA" sz="36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Realistic picture of a border checkpoint between Slovakia and Austria with flags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1" b="95020" l="3418" r="89844">
                        <a14:foregroundMark x1="43164" y1="48242" x2="41309" y2="47754"/>
                        <a14:foregroundMark x1="56641" y1="8398" x2="78320" y2="23828"/>
                        <a14:foregroundMark x1="74707" y1="16309" x2="78516" y2="27344"/>
                        <a14:foregroundMark x1="78516" y1="27344" x2="63379" y2="26563"/>
                        <a14:foregroundMark x1="63379" y1="26563" x2="57422" y2="24512"/>
                        <a14:foregroundMark x1="61426" y1="86621" x2="8691" y2="89453"/>
                        <a14:foregroundMark x1="8691" y1="89453" x2="15918" y2="79395"/>
                        <a14:foregroundMark x1="15918" y1="79395" x2="36426" y2="74902"/>
                        <a14:foregroundMark x1="36426" y1="74902" x2="36914" y2="74902"/>
                        <a14:foregroundMark x1="88281" y1="73340" x2="66797" y2="95996"/>
                        <a14:foregroundMark x1="66797" y1="95996" x2="12793" y2="94043"/>
                        <a14:foregroundMark x1="12793" y1="94043" x2="11328" y2="91895"/>
                        <a14:foregroundMark x1="7129" y1="79102" x2="3418" y2="95020"/>
                        <a14:foregroundMark x1="84180" y1="70703" x2="80469" y2="73926"/>
                        <a14:foregroundMark x1="70117" y1="71777" x2="70996" y2="77832"/>
                        <a14:foregroundMark x1="76270" y1="72852" x2="68848" y2="74707"/>
                        <a14:foregroundMark x1="52255" y1="43192" x2="52148" y2="45605"/>
                        <a14:foregroundMark x1="52323" y1="41676" x2="52282" y2="42594"/>
                        <a14:foregroundMark x1="52759" y1="31881" x2="52704" y2="33124"/>
                        <a14:foregroundMark x1="53027" y1="25879" x2="52922" y2="28242"/>
                        <a14:foregroundMark x1="52734" y1="27930" x2="52734" y2="40918"/>
                        <a14:foregroundMark x1="52539" y1="32227" x2="53027" y2="40137"/>
                        <a14:foregroundMark x1="53027" y1="40137" x2="52930" y2="40430"/>
                        <a14:foregroundMark x1="53809" y1="23730" x2="53027" y2="34570"/>
                        <a14:backgroundMark x1="21582" y1="17871" x2="27051" y2="32422"/>
                        <a14:backgroundMark x1="45117" y1="20020" x2="43945" y2="38281"/>
                        <a14:backgroundMark x1="87500" y1="24316" x2="84570" y2="33008"/>
                        <a14:backgroundMark x1="84570" y1="33008" x2="84570" y2="33008"/>
                        <a14:backgroundMark x1="12598" y1="27930" x2="13379" y2="66309"/>
                        <a14:backgroundMark x1="24219" y1="37500" x2="24512" y2="41895"/>
                        <a14:backgroundMark x1="41602" y1="38184" x2="40918" y2="42188"/>
                        <a14:backgroundMark x1="18457" y1="36230" x2="20215" y2="39355"/>
                        <a14:backgroundMark x1="66699" y1="36426" x2="69336" y2="38867"/>
                        <a14:backgroundMark x1="90723" y1="36719" x2="86523" y2="38867"/>
                        <a14:backgroundMark x1="78809" y1="41113" x2="59668" y2="41895"/>
                        <a14:backgroundMark x1="62207" y1="33496" x2="72852" y2="36719"/>
                        <a14:backgroundMark x1="72852" y1="36719" x2="72852" y2="36719"/>
                        <a14:backgroundMark x1="80762" y1="38184" x2="73242" y2="39844"/>
                        <a14:backgroundMark x1="56738" y1="40039" x2="55523" y2="40126"/>
                        <a14:backgroundMark x1="51423" y1="40918" x2="51563" y2="41797"/>
                        <a14:backgroundMark x1="48438" y1="22168" x2="50064" y2="32379"/>
                        <a14:backgroundMark x1="51563" y1="41797" x2="51172" y2="41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1845" y="-489098"/>
            <a:ext cx="6858000" cy="77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567345" y="870066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ÐÐ°ÑÑÐ¸Ð½ÐºÐ¸ Ð¿Ð¾ Ð·Ð°Ð¿ÑÐ¾ÑÑ Ð¿ÑÐ°Ð¿Ð¾Ñ ÑÑÐ¼ÑÐ½ÑÑ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14" y="4556562"/>
            <a:ext cx="1478117" cy="986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93884" y="1506077"/>
            <a:ext cx="50885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 </a:t>
            </a:r>
            <a:r>
              <a:rPr lang="ru-RU" sz="2800" b="1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Румунії</a:t>
            </a:r>
            <a:r>
              <a:rPr lang="ru-RU" sz="28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є 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незвичайне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кладовище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яке і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називається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веселим.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незвичайність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полягає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 тому,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на кожному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надгробку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вибито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дотепний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веселий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віршик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A cheerful cemetery with poems on the tombstones and the flag of Romani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1" b="92383" l="0" r="95020">
                        <a14:foregroundMark x1="4395" y1="19336" x2="14648" y2="10938"/>
                        <a14:foregroundMark x1="14648" y1="10938" x2="23242" y2="10352"/>
                        <a14:foregroundMark x1="23242" y1="10352" x2="28418" y2="30176"/>
                        <a14:foregroundMark x1="28418" y1="30176" x2="36914" y2="27246"/>
                        <a14:foregroundMark x1="36914" y1="27246" x2="50000" y2="37793"/>
                        <a14:foregroundMark x1="50000" y1="37793" x2="85938" y2="28809"/>
                        <a14:foregroundMark x1="85938" y1="28809" x2="90430" y2="20996"/>
                        <a14:foregroundMark x1="90430" y1="20996" x2="92676" y2="83105"/>
                        <a14:foregroundMark x1="92676" y1="83105" x2="66992" y2="91602"/>
                        <a14:foregroundMark x1="66992" y1="91602" x2="15332" y2="92578"/>
                        <a14:foregroundMark x1="95117" y1="18945" x2="84863" y2="18359"/>
                        <a14:foregroundMark x1="79785" y1="25781" x2="69531" y2="31055"/>
                        <a14:foregroundMark x1="69531" y1="31055" x2="69531" y2="31055"/>
                        <a14:foregroundMark x1="61621" y1="34082" x2="30273" y2="25781"/>
                        <a14:foregroundMark x1="30273" y1="25781" x2="29590" y2="26074"/>
                        <a14:foregroundMark x1="34277" y1="21582" x2="19824" y2="9570"/>
                        <a14:foregroundMark x1="19824" y1="9570" x2="10449" y2="13184"/>
                        <a14:foregroundMark x1="10449" y1="13184" x2="0" y2="45215"/>
                        <a14:foregroundMark x1="4395" y1="39551" x2="6250" y2="57324"/>
                        <a14:foregroundMark x1="6250" y1="57324" x2="6250" y2="57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033" y="148857"/>
            <a:ext cx="6099865" cy="696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567345" y="870066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69615" y="1528926"/>
            <a:ext cx="50953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Португальці під час настання Нового року з'їдають по 12 виноградин - одну на кожен удар курантів.</a:t>
            </a:r>
            <a:endParaRPr lang="uk-UA" sz="36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ÐÐ°ÑÑÐ¸Ð½ÐºÐ¸ Ð¿Ð¾ Ð·Ð°Ð¿ÑÐ¾ÑÑ Ð¿ÑÐ°Ð¿Ð¾Ñ Ð¿Ð¾ÑÑÑÐ³Ð°Ð»ÑÑ ÑÐ¾ÑÐ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832" y="4391248"/>
            <a:ext cx="1618134" cy="1080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ortuguese people with the flag of Portugal and champagne eating grapes - create a realistic pictur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0" b="96875" l="3516" r="97266">
                        <a14:foregroundMark x1="98340" y1="48730" x2="72266" y2="18359"/>
                        <a14:foregroundMark x1="72266" y1="18359" x2="31055" y2="13672"/>
                        <a14:foregroundMark x1="31055" y1="13672" x2="14355" y2="16406"/>
                        <a14:foregroundMark x1="14355" y1="16406" x2="3613" y2="51074"/>
                        <a14:foregroundMark x1="3613" y1="51074" x2="13184" y2="84375"/>
                        <a14:foregroundMark x1="13184" y1="84375" x2="78809" y2="87695"/>
                        <a14:foregroundMark x1="78809" y1="87695" x2="79492" y2="69727"/>
                        <a14:foregroundMark x1="79492" y1="69727" x2="34180" y2="60840"/>
                        <a14:foregroundMark x1="34180" y1="60840" x2="32422" y2="61328"/>
                        <a14:foregroundMark x1="57910" y1="24121" x2="28711" y2="89355"/>
                        <a14:foregroundMark x1="86621" y1="47949" x2="97266" y2="84961"/>
                        <a14:foregroundMark x1="24121" y1="39160" x2="24121" y2="39160"/>
                        <a14:foregroundMark x1="49414" y1="12207" x2="42480" y2="42188"/>
                        <a14:foregroundMark x1="42480" y1="42188" x2="28906" y2="56934"/>
                        <a14:foregroundMark x1="28906" y1="56934" x2="26465" y2="46875"/>
                        <a14:foregroundMark x1="42773" y1="18750" x2="35547" y2="20898"/>
                        <a14:foregroundMark x1="41309" y1="9180" x2="32617" y2="24512"/>
                        <a14:foregroundMark x1="32617" y1="24512" x2="32617" y2="24707"/>
                        <a14:foregroundMark x1="44531" y1="12988" x2="32129" y2="43848"/>
                        <a14:foregroundMark x1="60059" y1="19824" x2="64258" y2="31055"/>
                        <a14:foregroundMark x1="82617" y1="62402" x2="80859" y2="77734"/>
                        <a14:foregroundMark x1="94922" y1="91504" x2="19727" y2="96875"/>
                        <a14:foregroundMark x1="19727" y1="96875" x2="9570" y2="85742"/>
                        <a14:foregroundMark x1="9570" y1="85742" x2="5176" y2="60254"/>
                        <a14:foregroundMark x1="11328" y1="67871" x2="6445" y2="69629"/>
                        <a14:foregroundMark x1="68359" y1="44531" x2="74902" y2="58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848" y="-287079"/>
            <a:ext cx="5816009" cy="714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769364" y="95046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35787" y="1667126"/>
            <a:ext cx="51670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Греки мають більше 150 варіантів національного гімну</a:t>
            </a:r>
            <a:endParaRPr lang="uk-UA" sz="40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br>
              <a:rPr lang="en-US" sz="40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400" y="4394141"/>
            <a:ext cx="1636968" cy="1089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6" name="Picture 2" descr="Three people - Greeks with a flag singing the anthem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44" b="95996" l="4883" r="91895">
                        <a14:foregroundMark x1="8496" y1="7422" x2="13867" y2="37988"/>
                        <a14:foregroundMark x1="13867" y1="37988" x2="30664" y2="60059"/>
                        <a14:foregroundMark x1="30664" y1="60059" x2="29004" y2="66016"/>
                        <a14:foregroundMark x1="48828" y1="53223" x2="48828" y2="53223"/>
                        <a14:foregroundMark x1="90527" y1="19531" x2="85645" y2="44531"/>
                        <a14:foregroundMark x1="95313" y1="27832" x2="91895" y2="45117"/>
                        <a14:foregroundMark x1="91895" y1="45117" x2="85254" y2="48047"/>
                        <a14:foregroundMark x1="5762" y1="2539" x2="5078" y2="21582"/>
                        <a14:foregroundMark x1="77637" y1="93848" x2="66504" y2="93457"/>
                        <a14:foregroundMark x1="72461" y1="75391" x2="71387" y2="86230"/>
                        <a14:foregroundMark x1="74512" y1="80664" x2="70703" y2="94922"/>
                        <a14:foregroundMark x1="53320" y1="92773" x2="13965" y2="95996"/>
                        <a14:foregroundMark x1="13965" y1="95996" x2="13086" y2="95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535" y="160794"/>
            <a:ext cx="59861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Eiffel Tower and a person with the flag of France nearby - create a realistic pictur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20" b="99219" l="2930" r="99512">
                        <a14:foregroundMark x1="25000" y1="7617" x2="25000" y2="18164"/>
                        <a14:foregroundMark x1="12109" y1="62012" x2="3418" y2="78125"/>
                        <a14:foregroundMark x1="3418" y1="78125" x2="17383" y2="80371"/>
                        <a14:foregroundMark x1="17383" y1="80371" x2="48145" y2="76855"/>
                        <a14:foregroundMark x1="48145" y1="76855" x2="48633" y2="89941"/>
                        <a14:foregroundMark x1="48633" y1="89941" x2="65723" y2="90234"/>
                        <a14:foregroundMark x1="65723" y1="90234" x2="83496" y2="74414"/>
                        <a14:foregroundMark x1="83496" y1="74414" x2="95605" y2="38281"/>
                        <a14:foregroundMark x1="95605" y1="38281" x2="84863" y2="36914"/>
                        <a14:foregroundMark x1="84863" y1="36914" x2="84375" y2="38770"/>
                        <a14:foregroundMark x1="96777" y1="49121" x2="93262" y2="87012"/>
                        <a14:foregroundMark x1="93262" y1="87012" x2="89063" y2="94727"/>
                        <a14:foregroundMark x1="89063" y1="94727" x2="72461" y2="98828"/>
                        <a14:foregroundMark x1="72461" y1="98828" x2="68066" y2="94141"/>
                        <a14:foregroundMark x1="99707" y1="58887" x2="91992" y2="70215"/>
                        <a14:foregroundMark x1="75879" y1="93652" x2="2930" y2="85156"/>
                        <a14:foregroundMark x1="2930" y1="85156" x2="2930" y2="85156"/>
                        <a14:foregroundMark x1="55078" y1="95703" x2="3418" y2="95020"/>
                        <a14:foregroundMark x1="96973" y1="93359" x2="96484" y2="99219"/>
                        <a14:foregroundMark x1="81445" y1="49121" x2="73340" y2="62598"/>
                        <a14:foregroundMark x1="73340" y1="62598" x2="73340" y2="62793"/>
                        <a14:foregroundMark x1="71484" y1="36230" x2="70117" y2="42969"/>
                        <a14:foregroundMark x1="71484" y1="35645" x2="68750" y2="44629"/>
                        <a14:foregroundMark x1="68750" y1="44629" x2="68750" y2="46680"/>
                        <a14:foregroundMark x1="70703" y1="35645" x2="69043" y2="43848"/>
                        <a14:foregroundMark x1="69043" y1="43848" x2="69824" y2="47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613" y="-382772"/>
            <a:ext cx="5514007" cy="724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769364" y="95046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6178" y="1334441"/>
            <a:ext cx="551400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Найбільш відвідуваний пам’ятник у світі — Ейфелева вежа у Франції, Париж. Її висота становить 320 метрів.</a:t>
            </a:r>
            <a:endParaRPr lang="uk-UA" sz="32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  <a:b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ÐÐ°ÑÑÐ¸Ð½ÐºÐ¸ Ð¿Ð¾ Ð·Ð°Ð¿ÑÐ¾ÑÑ Ð¿ÑÐ°Ð¿Ð¾Ñ  ÑÑÐ°Ð½ÑÑÑ ÑÐ¾ÑÐ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6" y="4004512"/>
            <a:ext cx="2286000" cy="1524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5814392" y="246753"/>
            <a:ext cx="6090240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98616" y="823861"/>
            <a:ext cx="531593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Де́нь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Євро́пи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— свято,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що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відзначається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9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травня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в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Україні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, Європейському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Союзі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та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інших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країнах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на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відзначення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миру та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єдності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на європейському континенті.</a:t>
            </a:r>
            <a:endParaRPr lang="en-US" sz="3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дівчинка у вінку і вишиванці тримає в руках прапор європейського союзу - красива реалістична картинка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37" b="99805" l="3613" r="94727">
                        <a14:foregroundMark x1="72656" y1="20703" x2="78223" y2="5273"/>
                        <a14:foregroundMark x1="78223" y1="5273" x2="54785" y2="1465"/>
                        <a14:foregroundMark x1="54785" y1="1465" x2="27734" y2="9570"/>
                        <a14:foregroundMark x1="27734" y1="9570" x2="25879" y2="22070"/>
                        <a14:foregroundMark x1="25879" y1="22070" x2="50684" y2="33496"/>
                        <a14:foregroundMark x1="50684" y1="33496" x2="65820" y2="27148"/>
                        <a14:foregroundMark x1="65820" y1="27148" x2="68848" y2="22559"/>
                        <a14:foregroundMark x1="41797" y1="11328" x2="53516" y2="32910"/>
                        <a14:foregroundMark x1="28613" y1="56836" x2="18750" y2="72559"/>
                        <a14:foregroundMark x1="18750" y1="72559" x2="31250" y2="90430"/>
                        <a14:foregroundMark x1="31250" y1="90430" x2="79980" y2="95215"/>
                        <a14:foregroundMark x1="79980" y1="95215" x2="86621" y2="66602"/>
                        <a14:foregroundMark x1="86621" y1="66602" x2="85156" y2="53516"/>
                        <a14:foregroundMark x1="64551" y1="53516" x2="92090" y2="93750"/>
                        <a14:foregroundMark x1="92090" y1="93750" x2="92090" y2="93750"/>
                        <a14:foregroundMark x1="70508" y1="5078" x2="40723" y2="8691"/>
                        <a14:foregroundMark x1="40723" y1="8691" x2="34375" y2="12012"/>
                        <a14:foregroundMark x1="68652" y1="8691" x2="53320" y2="26660"/>
                        <a14:foregroundMark x1="76074" y1="18066" x2="83496" y2="28125"/>
                        <a14:foregroundMark x1="80078" y1="17773" x2="84180" y2="23340"/>
                        <a14:foregroundMark x1="31250" y1="23047" x2="11523" y2="32910"/>
                        <a14:foregroundMark x1="33105" y1="29004" x2="31445" y2="49902"/>
                        <a14:foregroundMark x1="29297" y1="23340" x2="19922" y2="16309"/>
                        <a14:foregroundMark x1="19922" y1="16309" x2="16797" y2="15137"/>
                        <a14:foregroundMark x1="30273" y1="9668" x2="25488" y2="2637"/>
                        <a14:foregroundMark x1="41504" y1="6250" x2="42969" y2="2930"/>
                        <a14:foregroundMark x1="19238" y1="18262" x2="10156" y2="21094"/>
                        <a14:foregroundMark x1="22363" y1="13477" x2="20410" y2="7715"/>
                        <a14:foregroundMark x1="21191" y1="52344" x2="10742" y2="87305"/>
                        <a14:foregroundMark x1="10742" y1="87305" x2="21680" y2="95410"/>
                        <a14:foregroundMark x1="21680" y1="95410" x2="22363" y2="95410"/>
                        <a14:foregroundMark x1="6543" y1="83691" x2="14160" y2="98535"/>
                        <a14:foregroundMark x1="14160" y1="98535" x2="32813" y2="99316"/>
                        <a14:foregroundMark x1="32813" y1="99316" x2="37500" y2="97852"/>
                        <a14:foregroundMark x1="87305" y1="68164" x2="94824" y2="95215"/>
                        <a14:foregroundMark x1="94824" y1="95215" x2="72656" y2="98340"/>
                        <a14:foregroundMark x1="11523" y1="71973" x2="4004" y2="87695"/>
                        <a14:foregroundMark x1="4004" y1="87695" x2="7031" y2="99805"/>
                        <a14:foregroundMark x1="7031" y1="99805" x2="7031" y2="99805"/>
                        <a14:foregroundMark x1="6250" y1="91602" x2="3613" y2="998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820" y="1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769364" y="95046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0898" y="1624238"/>
            <a:ext cx="5505715" cy="4527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0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Найбільшим містом в Європі є Париж з населенням більше 12 мільйонів осіб.</a:t>
            </a:r>
            <a:endParaRPr lang="uk-UA" sz="40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ÐÐ°ÑÑÐ¸Ð½ÐºÐ¸ Ð¿Ð¾ Ð·Ð°Ð¿ÑÐ¾ÑÑ Ð¿ÑÐ°Ð¿Ð¾Ñ  ÑÑÐ°Ð½ÑÑÑ ÑÐ¾ÑÐ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6" y="4004512"/>
            <a:ext cx="2286000" cy="1524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Eiffel Tower and a person with the flag of France nearby - create a realistic pictur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1" b="99805" l="684" r="99512">
                        <a14:foregroundMark x1="26465" y1="25293" x2="5078" y2="72656"/>
                        <a14:foregroundMark x1="5078" y1="72656" x2="12012" y2="89063"/>
                        <a14:foregroundMark x1="12012" y1="89063" x2="54590" y2="98633"/>
                        <a14:foregroundMark x1="54590" y1="98633" x2="82715" y2="92969"/>
                        <a14:foregroundMark x1="82715" y1="92969" x2="94141" y2="80078"/>
                        <a14:foregroundMark x1="94141" y1="80078" x2="97656" y2="64746"/>
                        <a14:foregroundMark x1="97656" y1="64746" x2="95117" y2="40332"/>
                        <a14:foregroundMark x1="95117" y1="40332" x2="83984" y2="36719"/>
                        <a14:foregroundMark x1="93555" y1="31152" x2="96289" y2="99805"/>
                        <a14:foregroundMark x1="60352" y1="88867" x2="60352" y2="88867"/>
                        <a14:foregroundMark x1="6738" y1="69434" x2="684" y2="98828"/>
                        <a14:foregroundMark x1="23730" y1="26953" x2="17773" y2="42285"/>
                        <a14:foregroundMark x1="17773" y1="42285" x2="17383" y2="48047"/>
                        <a14:foregroundMark x1="87305" y1="30664" x2="77734" y2="57617"/>
                        <a14:foregroundMark x1="77734" y1="57617" x2="77734" y2="57813"/>
                        <a14:foregroundMark x1="73535" y1="35742" x2="70508" y2="52930"/>
                        <a14:foregroundMark x1="51270" y1="31836" x2="51953" y2="59863"/>
                        <a14:foregroundMark x1="44824" y1="37109" x2="42285" y2="57324"/>
                        <a14:foregroundMark x1="97949" y1="41797" x2="99512" y2="58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285" y="-223283"/>
            <a:ext cx="5505715" cy="708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Статус кандидата у члени ЄС: що це дає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3" name="Picture 2" descr="дівчинка у вінку і вишиванці тримає в руках прапор європейського союзу - красива реалістична картинк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37" b="99609" l="2930" r="93262">
                        <a14:foregroundMark x1="89063" y1="34668" x2="69141" y2="8594"/>
                        <a14:foregroundMark x1="69141" y1="8594" x2="46973" y2="3906"/>
                        <a14:foregroundMark x1="46973" y1="3906" x2="21191" y2="19629"/>
                        <a14:foregroundMark x1="21191" y1="19629" x2="9668" y2="52832"/>
                        <a14:foregroundMark x1="9668" y1="52832" x2="13184" y2="82227"/>
                        <a14:foregroundMark x1="13184" y1="82227" x2="23730" y2="96387"/>
                        <a14:foregroundMark x1="23730" y1="96387" x2="90039" y2="91797"/>
                        <a14:foregroundMark x1="90039" y1="91797" x2="78223" y2="19824"/>
                        <a14:foregroundMark x1="58496" y1="4297" x2="28418" y2="6934"/>
                        <a14:foregroundMark x1="28418" y1="6934" x2="12305" y2="25684"/>
                        <a14:foregroundMark x1="12305" y1="25684" x2="26953" y2="88574"/>
                        <a14:foregroundMark x1="26953" y1="88574" x2="50391" y2="89648"/>
                        <a14:foregroundMark x1="78223" y1="67090" x2="84473" y2="88574"/>
                        <a14:foregroundMark x1="84473" y1="88574" x2="84473" y2="88574"/>
                        <a14:foregroundMark x1="89453" y1="98047" x2="19043" y2="95703"/>
                        <a14:foregroundMark x1="19043" y1="95703" x2="12793" y2="87988"/>
                        <a14:foregroundMark x1="91504" y1="88184" x2="93457" y2="97656"/>
                        <a14:foregroundMark x1="29102" y1="36328" x2="28906" y2="63867"/>
                        <a14:foregroundMark x1="48828" y1="63672" x2="58105" y2="76953"/>
                        <a14:foregroundMark x1="58105" y1="76953" x2="58105" y2="76953"/>
                        <a14:foregroundMark x1="59473" y1="69531" x2="59863" y2="78711"/>
                        <a14:foregroundMark x1="38770" y1="37695" x2="12793" y2="72070"/>
                        <a14:foregroundMark x1="18066" y1="36523" x2="48047" y2="64453"/>
                        <a14:foregroundMark x1="48047" y1="64453" x2="48633" y2="64648"/>
                        <a14:foregroundMark x1="12402" y1="76563" x2="2930" y2="99707"/>
                        <a14:foregroundMark x1="2930" y1="99707" x2="2930" y2="99707"/>
                        <a14:foregroundMark x1="48828" y1="63086" x2="41016" y2="84570"/>
                        <a14:foregroundMark x1="63477" y1="52344" x2="57910" y2="66309"/>
                        <a14:foregroundMark x1="57910" y1="66309" x2="57910" y2="66309"/>
                        <a14:foregroundMark x1="86621" y1="31445" x2="87402" y2="11914"/>
                        <a14:foregroundMark x1="87402" y1="11914" x2="79590" y2="5469"/>
                        <a14:foregroundMark x1="79590" y1="5469" x2="41699" y2="1367"/>
                        <a14:foregroundMark x1="41699" y1="1367" x2="28613" y2="2637"/>
                        <a14:foregroundMark x1="28613" y1="2637" x2="13770" y2="9180"/>
                        <a14:foregroundMark x1="13770" y1="9180" x2="10742" y2="19824"/>
                        <a14:foregroundMark x1="10742" y1="19824" x2="14844" y2="28418"/>
                        <a14:foregroundMark x1="14844" y1="28418" x2="20410" y2="32031"/>
                        <a14:foregroundMark x1="6738" y1="83398" x2="6934" y2="84961"/>
                        <a14:foregroundMark x1="8203" y1="80176" x2="7129" y2="83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090" y="285115"/>
            <a:ext cx="3446145" cy="319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/>
          <p:nvPr>
            <p:ph type="ctr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rcRect t="11567" r="1796" b="11716"/>
          <a:stretch>
            <a:fillRect/>
          </a:stretch>
        </p:blipFill>
        <p:spPr>
          <a:xfrm>
            <a:off x="278130" y="1294130"/>
            <a:ext cx="5278755" cy="309308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/>
          <a:srcRect l="23826" t="23806" r="19319" b="22296"/>
          <a:stretch>
            <a:fillRect/>
          </a:stretch>
        </p:blipFill>
        <p:spPr>
          <a:xfrm>
            <a:off x="5714365" y="3276600"/>
            <a:ext cx="4755515" cy="3381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4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5814392" y="246753"/>
            <a:ext cx="6090240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98616" y="823861"/>
            <a:ext cx="53159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Чому</a:t>
            </a:r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це</a:t>
            </a:r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свято </a:t>
            </a:r>
            <a:r>
              <a:rPr lang="ru-RU" sz="40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відзначають</a:t>
            </a:r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в </a:t>
            </a:r>
            <a:r>
              <a:rPr lang="ru-RU" sz="40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Україні</a:t>
            </a:r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? </a:t>
            </a:r>
            <a:b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en-US" sz="3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60639" y="3300111"/>
            <a:ext cx="5797746" cy="2387600"/>
          </a:xfrm>
        </p:spPr>
        <p:txBody>
          <a:bodyPr>
            <a:noAutofit/>
          </a:bodyPr>
          <a:lstStyle/>
          <a:p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800" dirty="0" err="1">
                <a:latin typeface="Comic Sans MS" panose="030F0702030302020204" pitchFamily="66" charset="0"/>
              </a:rPr>
              <a:t>Насамперед</a:t>
            </a:r>
            <a:r>
              <a:rPr lang="ru-RU" sz="2800" dirty="0">
                <a:latin typeface="Comic Sans MS" panose="030F0702030302020204" pitchFamily="66" charset="0"/>
              </a:rPr>
              <a:t> тому, </a:t>
            </a:r>
            <a:r>
              <a:rPr lang="ru-RU" sz="2800" dirty="0" err="1">
                <a:latin typeface="Comic Sans MS" panose="030F0702030302020204" pitchFamily="66" charset="0"/>
              </a:rPr>
              <a:t>що</a:t>
            </a:r>
            <a:r>
              <a:rPr lang="ru-RU" sz="2800" dirty="0">
                <a:latin typeface="Comic Sans MS" panose="030F0702030302020204" pitchFamily="66" charset="0"/>
              </a:rPr>
              <a:t> ми — </a:t>
            </a:r>
            <a:r>
              <a:rPr lang="ru-RU" sz="2800" dirty="0" err="1">
                <a:latin typeface="Comic Sans MS" panose="030F0702030302020204" pitchFamily="66" charset="0"/>
              </a:rPr>
              <a:t>європейці</a:t>
            </a:r>
            <a:r>
              <a:rPr lang="ru-RU" sz="2800" dirty="0">
                <a:latin typeface="Comic Sans MS" panose="030F0702030302020204" pitchFamily="66" charset="0"/>
              </a:rPr>
              <a:t>.</a:t>
            </a: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800" dirty="0">
                <a:latin typeface="Comic Sans MS" panose="030F0702030302020204" pitchFamily="66" charset="0"/>
              </a:rPr>
              <a:t>Ми </a:t>
            </a:r>
            <a:r>
              <a:rPr lang="ru-RU" sz="2800" dirty="0" err="1">
                <a:latin typeface="Comic Sans MS" panose="030F0702030302020204" pitchFamily="66" charset="0"/>
              </a:rPr>
              <a:t>маємо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багато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спільного</a:t>
            </a:r>
            <a:r>
              <a:rPr lang="ru-RU" sz="2800" dirty="0">
                <a:latin typeface="Comic Sans MS" panose="030F0702030302020204" pitchFamily="66" charset="0"/>
              </a:rPr>
              <a:t> з </a:t>
            </a:r>
            <a:r>
              <a:rPr lang="ru-RU" sz="2800" dirty="0" err="1">
                <a:latin typeface="Comic Sans MS" panose="030F0702030302020204" pitchFamily="66" charset="0"/>
              </a:rPr>
              <a:t>іншими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європейцями</a:t>
            </a:r>
            <a:r>
              <a:rPr lang="ru-RU" sz="2800" dirty="0">
                <a:latin typeface="Comic Sans MS" panose="030F0702030302020204" pitchFamily="66" charset="0"/>
              </a:rPr>
              <a:t> - </a:t>
            </a:r>
            <a:r>
              <a:rPr lang="ru-RU" sz="2800" dirty="0" err="1">
                <a:latin typeface="Comic Sans MS" panose="030F0702030302020204" pitchFamily="66" charset="0"/>
              </a:rPr>
              <a:t>від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Лісабону</a:t>
            </a:r>
            <a:r>
              <a:rPr lang="ru-RU" sz="2800" dirty="0">
                <a:latin typeface="Comic Sans MS" panose="030F0702030302020204" pitchFamily="66" charset="0"/>
              </a:rPr>
              <a:t> до </a:t>
            </a:r>
            <a:r>
              <a:rPr lang="ru-RU" sz="2800" dirty="0" err="1">
                <a:latin typeface="Comic Sans MS" panose="030F0702030302020204" pitchFamily="66" charset="0"/>
              </a:rPr>
              <a:t>Варшави</a:t>
            </a:r>
            <a:r>
              <a:rPr lang="ru-RU" sz="2800" dirty="0">
                <a:latin typeface="Comic Sans MS" panose="030F0702030302020204" pitchFamily="66" charset="0"/>
              </a:rPr>
              <a:t>, </a:t>
            </a:r>
            <a:r>
              <a:rPr lang="ru-RU" sz="2800" dirty="0" err="1">
                <a:latin typeface="Comic Sans MS" panose="030F0702030302020204" pitchFamily="66" charset="0"/>
              </a:rPr>
              <a:t>від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Гельсінкі</a:t>
            </a:r>
            <a:r>
              <a:rPr lang="ru-RU" sz="2800" dirty="0">
                <a:latin typeface="Comic Sans MS" panose="030F0702030302020204" pitchFamily="66" charset="0"/>
              </a:rPr>
              <a:t> до Риму </a:t>
            </a:r>
            <a:r>
              <a:rPr lang="ru-RU" sz="2800" dirty="0" err="1">
                <a:latin typeface="Comic Sans MS" panose="030F0702030302020204" pitchFamily="66" charset="0"/>
              </a:rPr>
              <a:t>або</a:t>
            </a:r>
            <a:r>
              <a:rPr lang="ru-RU" sz="2800" dirty="0">
                <a:latin typeface="Comic Sans MS" panose="030F0702030302020204" pitchFamily="66" charset="0"/>
              </a:rPr>
              <a:t> у будь-</a:t>
            </a:r>
            <a:r>
              <a:rPr lang="ru-RU" sz="2800" dirty="0" err="1">
                <a:latin typeface="Comic Sans MS" panose="030F0702030302020204" pitchFamily="66" charset="0"/>
              </a:rPr>
              <a:t>якому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куточку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Європи</a:t>
            </a:r>
            <a:r>
              <a:rPr lang="ru-RU" sz="2800" dirty="0">
                <a:latin typeface="Comic Sans MS" panose="030F0702030302020204" pitchFamily="66" charset="0"/>
              </a:rPr>
              <a:t>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діти-українці тримають в руках прапор європейського союзу і україни - красива реалістична картинка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23" b="93555" l="8301" r="93555">
                        <a14:foregroundMark x1="8398" y1="23730" x2="10547" y2="35938"/>
                        <a14:foregroundMark x1="10547" y1="35938" x2="13379" y2="40137"/>
                        <a14:foregroundMark x1="14258" y1="47168" x2="8887" y2="52441"/>
                        <a14:foregroundMark x1="8887" y1="52441" x2="11523" y2="55664"/>
                        <a14:foregroundMark x1="22168" y1="13379" x2="22168" y2="27148"/>
                        <a14:foregroundMark x1="28125" y1="20605" x2="28516" y2="31738"/>
                        <a14:foregroundMark x1="32910" y1="18457" x2="25781" y2="26465"/>
                        <a14:foregroundMark x1="25781" y1="26465" x2="20605" y2="29102"/>
                        <a14:foregroundMark x1="28418" y1="31348" x2="21777" y2="37793"/>
                        <a14:foregroundMark x1="21777" y1="37793" x2="15234" y2="40625"/>
                        <a14:foregroundMark x1="61230" y1="3223" x2="64551" y2="8691"/>
                        <a14:foregroundMark x1="93555" y1="9570" x2="91309" y2="14844"/>
                        <a14:foregroundMark x1="59082" y1="82813" x2="55176" y2="91797"/>
                        <a14:foregroundMark x1="55176" y1="91797" x2="37793" y2="93555"/>
                        <a14:foregroundMark x1="37793" y1="93555" x2="20508" y2="80762"/>
                        <a14:foregroundMark x1="20508" y1="80762" x2="14746" y2="73242"/>
                        <a14:foregroundMark x1="14746" y1="73242" x2="13086" y2="770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177" y="0"/>
            <a:ext cx="7421526" cy="74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5927644" y="405139"/>
            <a:ext cx="6304478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64472" y="4030841"/>
            <a:ext cx="5745341" cy="1889681"/>
          </a:xfrm>
        </p:spPr>
        <p:txBody>
          <a:bodyPr>
            <a:noAutofit/>
          </a:bodyPr>
          <a:lstStyle/>
          <a:p>
            <a:r>
              <a:rPr lang="ru-RU" sz="36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Значною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мірою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сьогоднішню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Європу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створив</a:t>
            </a:r>
            <a:b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Європейський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Союз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. </a:t>
            </a:r>
            <a:b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600" dirty="0" err="1">
                <a:latin typeface="Comic Sans MS" panose="030F0702030302020204" pitchFamily="66" charset="0"/>
              </a:rPr>
              <a:t>Нині</a:t>
            </a:r>
            <a:r>
              <a:rPr lang="ru-RU" sz="3600" dirty="0">
                <a:latin typeface="Comic Sans MS" panose="030F0702030302020204" pitchFamily="66" charset="0"/>
              </a:rPr>
              <a:t> ЄС </a:t>
            </a:r>
            <a:r>
              <a:rPr lang="ru-RU" sz="3600" dirty="0" err="1">
                <a:latin typeface="Comic Sans MS" panose="030F0702030302020204" pitchFamily="66" charset="0"/>
              </a:rPr>
              <a:t>складається</a:t>
            </a:r>
            <a:r>
              <a:rPr lang="ru-RU" sz="3600" dirty="0">
                <a:latin typeface="Comic Sans MS" panose="030F0702030302020204" pitchFamily="66" charset="0"/>
              </a:rPr>
              <a:t> з 27 держав, </a:t>
            </a:r>
            <a:r>
              <a:rPr lang="ru-RU" sz="3600" dirty="0" err="1">
                <a:latin typeface="Comic Sans MS" panose="030F0702030302020204" pitchFamily="66" charset="0"/>
              </a:rPr>
              <a:t>які</a:t>
            </a:r>
            <a:r>
              <a:rPr lang="ru-RU" sz="3600" dirty="0"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latin typeface="Comic Sans MS" panose="030F0702030302020204" pitchFamily="66" charset="0"/>
              </a:rPr>
              <a:t>об’єдналися</a:t>
            </a:r>
            <a:r>
              <a:rPr lang="ru-RU" sz="3600" dirty="0">
                <a:latin typeface="Comic Sans MS" panose="030F0702030302020204" pitchFamily="66" charset="0"/>
              </a:rPr>
              <a:t> разом з метою </a:t>
            </a:r>
            <a:r>
              <a:rPr lang="ru-RU" sz="3600" dirty="0" err="1">
                <a:latin typeface="Comic Sans MS" panose="030F0702030302020204" pitchFamily="66" charset="0"/>
              </a:rPr>
              <a:t>спільно</a:t>
            </a:r>
            <a:r>
              <a:rPr lang="ru-RU" sz="3600" dirty="0"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latin typeface="Comic Sans MS" panose="030F0702030302020204" pitchFamily="66" charset="0"/>
              </a:rPr>
              <a:t>будувати</a:t>
            </a:r>
            <a:r>
              <a:rPr lang="ru-RU" sz="3600" dirty="0"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latin typeface="Comic Sans MS" panose="030F0702030302020204" pitchFamily="66" charset="0"/>
              </a:rPr>
              <a:t>майбутнє</a:t>
            </a:r>
            <a:r>
              <a:rPr lang="ru-RU" sz="3600" dirty="0">
                <a:latin typeface="Comic Sans MS" panose="030F0702030302020204" pitchFamily="66" charset="0"/>
              </a:rPr>
              <a:t>, яке </a:t>
            </a:r>
            <a:r>
              <a:rPr lang="ru-RU" sz="3600" dirty="0" err="1">
                <a:latin typeface="Comic Sans MS" panose="030F0702030302020204" pitchFamily="66" charset="0"/>
              </a:rPr>
              <a:t>всім</a:t>
            </a:r>
            <a:r>
              <a:rPr lang="ru-RU" sz="3600" dirty="0"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latin typeface="Comic Sans MS" panose="030F0702030302020204" pitchFamily="66" charset="0"/>
              </a:rPr>
              <a:t>принесе</a:t>
            </a:r>
            <a:r>
              <a:rPr lang="ru-RU" sz="3600" dirty="0">
                <a:latin typeface="Comic Sans MS" panose="030F0702030302020204" pitchFamily="66" charset="0"/>
              </a:rPr>
              <a:t> мир та </a:t>
            </a:r>
            <a:r>
              <a:rPr lang="ru-RU" sz="3600" dirty="0" err="1">
                <a:latin typeface="Comic Sans MS" panose="030F0702030302020204" pitchFamily="66" charset="0"/>
              </a:rPr>
              <a:t>добробут</a:t>
            </a:r>
            <a:r>
              <a:rPr lang="ru-RU" sz="3600" dirty="0">
                <a:latin typeface="Comic Sans MS" panose="030F0702030302020204" pitchFamily="66" charset="0"/>
              </a:rPr>
              <a:t>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6146" name="Picture 2" descr="Artistic representation of the European Union as a superhero with various flag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25" b="96875" l="1270" r="92969">
                        <a14:foregroundMark x1="75195" y1="27246" x2="74414" y2="11328"/>
                        <a14:foregroundMark x1="74414" y1="11328" x2="69434" y2="6152"/>
                        <a14:foregroundMark x1="69434" y1="6152" x2="43652" y2="21191"/>
                        <a14:foregroundMark x1="43652" y1="21191" x2="20508" y2="21777"/>
                        <a14:foregroundMark x1="20508" y1="21777" x2="6055" y2="46484"/>
                        <a14:foregroundMark x1="6055" y1="46484" x2="6543" y2="74316"/>
                        <a14:foregroundMark x1="6543" y1="74316" x2="20117" y2="96875"/>
                        <a14:foregroundMark x1="20117" y1="96875" x2="64844" y2="81445"/>
                        <a14:foregroundMark x1="64844" y1="81445" x2="65625" y2="80469"/>
                        <a14:foregroundMark x1="49023" y1="20898" x2="27051" y2="7031"/>
                        <a14:foregroundMark x1="27051" y1="7031" x2="27051" y2="7422"/>
                        <a14:foregroundMark x1="31543" y1="17383" x2="8594" y2="16309"/>
                        <a14:foregroundMark x1="6836" y1="16113" x2="24805" y2="36914"/>
                        <a14:foregroundMark x1="1270" y1="47559" x2="14258" y2="51953"/>
                        <a14:foregroundMark x1="14258" y1="51953" x2="14258" y2="51953"/>
                        <a14:foregroundMark x1="2148" y1="70215" x2="14258" y2="69141"/>
                        <a14:foregroundMark x1="14258" y1="69141" x2="14258" y2="69141"/>
                        <a14:foregroundMark x1="3711" y1="88867" x2="16113" y2="83691"/>
                        <a14:foregroundMark x1="16113" y1="83691" x2="16113" y2="83691"/>
                        <a14:foregroundMark x1="71191" y1="15820" x2="57813" y2="27637"/>
                        <a14:foregroundMark x1="87891" y1="34863" x2="91602" y2="43457"/>
                        <a14:foregroundMark x1="91602" y1="43457" x2="92969" y2="54102"/>
                        <a14:foregroundMark x1="92969" y1="54102" x2="91309" y2="58301"/>
                        <a14:foregroundMark x1="82227" y1="60938" x2="87500" y2="94922"/>
                        <a14:foregroundMark x1="68848" y1="90527" x2="66992" y2="93652"/>
                        <a14:foregroundMark x1="89746" y1="96094" x2="88867" y2="94141"/>
                        <a14:foregroundMark x1="62695" y1="7910" x2="55176" y2="13672"/>
                        <a14:foregroundMark x1="65918" y1="6641" x2="65137" y2="6641"/>
                        <a14:foregroundMark x1="70703" y1="3125" x2="71777" y2="5566"/>
                        <a14:foregroundMark x1="13379" y1="92090" x2="3125" y2="94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" y="0"/>
            <a:ext cx="67439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339209" y="850605"/>
            <a:ext cx="7966752" cy="560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3985" y="3765374"/>
            <a:ext cx="7177200" cy="1910888"/>
          </a:xfrm>
        </p:spPr>
        <p:txBody>
          <a:bodyPr numCol="3"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ФРАНЦІЯ •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НІМЕЧЧИНА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ІТАЛІЯ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БЕЛЬГІЯ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НІДЕРЛАНДИ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ЛЮКСЕМБУРГ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ІРЛАНДІЯ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ДАНІЯ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ГРЕЦІЯ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ІСПАНІЯ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АВСТРІЯ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ПОРТУГАЛІЯ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ШВЕЦІЯ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ФІНЛЯНДІЯ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ЕСТОНІЯ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ЛАТВІЯ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ЛИТВА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ПОЛЬЩА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СЛОВАЧЧИНА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СЛОВЕНІЯ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УГОРЩИНА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ЧЕСЬКА РЕСПУБЛІКА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КІПР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МАЛЬТА •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БОЛГАРІЯ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РУМУНІЯ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ХОРВАТІЯ</a:t>
            </a:r>
            <a:endParaRPr lang="en-U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640306" y="1546939"/>
            <a:ext cx="139257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ЗАРАЗ ЄС – ЦЕ 27 ДЕРЖАВ: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pic>
        <p:nvPicPr>
          <p:cNvPr id="5122" name="Picture 2" descr="Artistic representation of the European Union as a superhero with various flag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63" b="98926" l="391" r="99902">
                        <a14:foregroundMark x1="13184" y1="10254" x2="586" y2="53320"/>
                        <a14:foregroundMark x1="586" y1="53320" x2="7813" y2="72266"/>
                        <a14:foregroundMark x1="7813" y1="72266" x2="28516" y2="73633"/>
                        <a14:foregroundMark x1="82813" y1="20313" x2="82617" y2="21973"/>
                        <a14:foregroundMark x1="68359" y1="7910" x2="68848" y2="11035"/>
                        <a14:foregroundMark x1="53027" y1="6250" x2="52734" y2="8203"/>
                        <a14:foregroundMark x1="36133" y1="8496" x2="34277" y2="13184"/>
                        <a14:foregroundMark x1="51367" y1="4688" x2="54004" y2="7617"/>
                        <a14:foregroundMark x1="91211" y1="30273" x2="93164" y2="35938"/>
                        <a14:foregroundMark x1="95508" y1="47168" x2="94922" y2="54590"/>
                        <a14:foregroundMark x1="94922" y1="54590" x2="94922" y2="54590"/>
                        <a14:foregroundMark x1="93945" y1="63379" x2="94727" y2="66797"/>
                        <a14:foregroundMark x1="94922" y1="49316" x2="80371" y2="51270"/>
                        <a14:foregroundMark x1="82617" y1="30859" x2="75488" y2="34277"/>
                        <a14:foregroundMark x1="77246" y1="27441" x2="68555" y2="35547"/>
                        <a14:foregroundMark x1="92285" y1="28418" x2="77539" y2="39355"/>
                        <a14:foregroundMark x1="84180" y1="18164" x2="69922" y2="33203"/>
                        <a14:foregroundMark x1="80176" y1="11914" x2="76172" y2="18750"/>
                        <a14:foregroundMark x1="76172" y1="18750" x2="75684" y2="18750"/>
                        <a14:foregroundMark x1="90137" y1="19336" x2="81738" y2="33301"/>
                        <a14:foregroundMark x1="74609" y1="14453" x2="71484" y2="19238"/>
                        <a14:foregroundMark x1="64063" y1="6250" x2="58594" y2="13672"/>
                        <a14:foregroundMark x1="42480" y1="6055" x2="46191" y2="22656"/>
                        <a14:foregroundMark x1="46191" y1="22656" x2="45898" y2="22949"/>
                        <a14:foregroundMark x1="38965" y1="16016" x2="48535" y2="31152"/>
                        <a14:foregroundMark x1="62305" y1="6055" x2="47754" y2="22461"/>
                        <a14:foregroundMark x1="52441" y1="1563" x2="52930" y2="1855"/>
                        <a14:foregroundMark x1="47168" y1="5469" x2="51367" y2="22461"/>
                        <a14:foregroundMark x1="7324" y1="18457" x2="4102" y2="51563"/>
                        <a14:foregroundMark x1="4102" y1="51563" x2="5469" y2="63770"/>
                        <a14:foregroundMark x1="5469" y1="63770" x2="9375" y2="53320"/>
                        <a14:foregroundMark x1="9375" y1="53320" x2="11230" y2="51758"/>
                        <a14:foregroundMark x1="2148" y1="27441" x2="488" y2="42969"/>
                        <a14:foregroundMark x1="35840" y1="5762" x2="39063" y2="21680"/>
                        <a14:foregroundMark x1="97070" y1="48730" x2="98340" y2="50586"/>
                        <a14:foregroundMark x1="81543" y1="64063" x2="94336" y2="77051"/>
                        <a14:foregroundMark x1="50586" y1="72852" x2="55957" y2="99023"/>
                        <a14:foregroundMark x1="99902" y1="56934" x2="96973" y2="60156"/>
                        <a14:foregroundMark x1="73535" y1="74121" x2="80762" y2="87402"/>
                        <a14:foregroundMark x1="92090" y1="69629" x2="94434" y2="73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1260" y="138223"/>
            <a:ext cx="4412512" cy="671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2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288788" y="767749"/>
            <a:ext cx="7111473" cy="50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7"/>
          <p:cNvSpPr txBox="1"/>
          <p:nvPr/>
        </p:nvSpPr>
        <p:spPr>
          <a:xfrm>
            <a:off x="809306" y="1970471"/>
            <a:ext cx="6070435" cy="2900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6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Інтерактивна гра про країни Європи</a:t>
            </a:r>
            <a:endParaRPr lang="uk-UA" sz="6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sz="6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«Асоціації»</a:t>
            </a:r>
            <a:endParaRPr lang="en-US" sz="6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дівчинка у вінку і вишиванці тримає в руках прапор європейського союзу - красива реалістична картинка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8" b="99512" l="1758" r="94922">
                        <a14:foregroundMark x1="36523" y1="17969" x2="23438" y2="24414"/>
                        <a14:foregroundMark x1="23438" y1="24414" x2="44336" y2="4980"/>
                        <a14:foregroundMark x1="44336" y1="4980" x2="62891" y2="1953"/>
                        <a14:foregroundMark x1="62891" y1="1953" x2="73145" y2="24316"/>
                        <a14:foregroundMark x1="73145" y1="24316" x2="84375" y2="29395"/>
                        <a14:foregroundMark x1="84375" y1="29395" x2="72461" y2="59668"/>
                        <a14:foregroundMark x1="72461" y1="59668" x2="89453" y2="96973"/>
                        <a14:foregroundMark x1="89453" y1="96973" x2="20215" y2="97168"/>
                        <a14:foregroundMark x1="20215" y1="97168" x2="8821" y2="35664"/>
                        <a14:foregroundMark x1="19141" y1="65625" x2="9668" y2="71094"/>
                        <a14:foregroundMark x1="9082" y1="57324" x2="1758" y2="67090"/>
                        <a14:foregroundMark x1="11540" y1="90635" x2="11328" y2="98633"/>
                        <a14:foregroundMark x1="77930" y1="60156" x2="85645" y2="74316"/>
                        <a14:foregroundMark x1="69824" y1="16797" x2="62793" y2="8203"/>
                        <a14:foregroundMark x1="62793" y1="8203" x2="30859" y2="6543"/>
                        <a14:foregroundMark x1="30859" y1="6543" x2="17969" y2="22656"/>
                        <a14:foregroundMark x1="17969" y1="22656" x2="28223" y2="28906"/>
                        <a14:foregroundMark x1="28223" y1="28906" x2="28809" y2="28125"/>
                        <a14:foregroundMark x1="79590" y1="4883" x2="73340" y2="15137"/>
                        <a14:foregroundMark x1="89063" y1="21191" x2="75879" y2="26855"/>
                        <a14:foregroundMark x1="75879" y1="26855" x2="75879" y2="26855"/>
                        <a14:foregroundMark x1="89453" y1="31348" x2="73340" y2="38574"/>
                        <a14:foregroundMark x1="91309" y1="35547" x2="79980" y2="39746"/>
                        <a14:foregroundMark x1="85645" y1="13770" x2="73145" y2="24414"/>
                        <a14:foregroundMark x1="73145" y1="24414" x2="73145" y2="24414"/>
                        <a14:foregroundMark x1="19922" y1="5469" x2="30859" y2="12891"/>
                        <a14:foregroundMark x1="14258" y1="32520" x2="35938" y2="22656"/>
                        <a14:foregroundMark x1="12500" y1="27051" x2="19727" y2="18945"/>
                        <a14:foregroundMark x1="16113" y1="13086" x2="26465" y2="6641"/>
                        <a14:foregroundMark x1="33105" y1="2441" x2="49023" y2="4004"/>
                        <a14:foregroundMark x1="17969" y1="4688" x2="36914" y2="4395"/>
                        <a14:foregroundMark x1="13477" y1="15723" x2="22168" y2="20996"/>
                        <a14:foregroundMark x1="8887" y1="25293" x2="21777" y2="32910"/>
                        <a14:foregroundMark x1="11328" y1="16602" x2="20801" y2="23828"/>
                        <a14:foregroundMark x1="12695" y1="7324" x2="22168" y2="12500"/>
                        <a14:foregroundMark x1="9863" y1="18750" x2="19531" y2="27637"/>
                        <a14:foregroundMark x1="86816" y1="6250" x2="80176" y2="11914"/>
                        <a14:foregroundMark x1="83594" y1="1855" x2="71680" y2="3223"/>
                        <a14:foregroundMark x1="9082" y1="12109" x2="22168" y2="24023"/>
                        <a14:foregroundMark x1="9082" y1="49316" x2="5469" y2="57324"/>
                        <a14:foregroundMark x1="5469" y1="57324" x2="5469" y2="57324"/>
                        <a14:foregroundMark x1="93945" y1="95313" x2="94922" y2="98535"/>
                        <a14:foregroundMark x1="10449" y1="81641" x2="10365" y2="81968"/>
                        <a14:foregroundMark x1="13477" y1="80762" x2="11328" y2="97754"/>
                        <a14:foregroundMark x1="9277" y1="82031" x2="5176" y2="98145"/>
                        <a14:foregroundMark x1="11328" y1="5664" x2="21582" y2="6055"/>
                        <a14:backgroundMark x1="4592" y1="98462" x2="4395" y2="99414"/>
                        <a14:backgroundMark x1="8301" y1="80566" x2="8195" y2="81077"/>
                        <a14:backgroundMark x1="6470" y1="98467" x2="6250" y2="99609"/>
                        <a14:backgroundMark x1="9668" y1="81836" x2="9614" y2="82115"/>
                        <a14:backgroundMark x1="5591" y1="98248" x2="5469" y2="98535"/>
                        <a14:backgroundMark x1="6445" y1="33789" x2="5859" y2="42871"/>
                        <a14:backgroundMark x1="5859" y1="42871" x2="1367" y2="51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7757" y="1"/>
            <a:ext cx="56715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Європейський Сою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" y="2286161"/>
            <a:ext cx="4482672" cy="297695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324285" y="597462"/>
            <a:ext cx="7070809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0431" y="3872938"/>
            <a:ext cx="6358666" cy="2387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200" dirty="0" err="1">
                <a:latin typeface="Comic Sans MS" panose="030F0702030302020204" pitchFamily="66" charset="0"/>
              </a:rPr>
              <a:t>Після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Другої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світової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війни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Європа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була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дуже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спустошеною</a:t>
            </a:r>
            <a:r>
              <a:rPr lang="ru-RU" sz="3200" dirty="0">
                <a:latin typeface="Comic Sans MS" panose="030F0702030302020204" pitchFamily="66" charset="0"/>
              </a:rPr>
              <a:t>. </a:t>
            </a:r>
            <a:br>
              <a:rPr lang="ru-RU" sz="3200" dirty="0">
                <a:latin typeface="Comic Sans MS" panose="030F0702030302020204" pitchFamily="66" charset="0"/>
              </a:rPr>
            </a:br>
            <a:r>
              <a:rPr lang="ru-RU" sz="3200" dirty="0">
                <a:latin typeface="Comic Sans MS" panose="030F0702030302020204" pitchFamily="66" charset="0"/>
              </a:rPr>
              <a:t>І </a:t>
            </a:r>
            <a:r>
              <a:rPr lang="ru-RU" sz="3200" dirty="0" err="1">
                <a:latin typeface="Comic Sans MS" panose="030F0702030302020204" pitchFamily="66" charset="0"/>
              </a:rPr>
              <a:t>розумні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голови</a:t>
            </a:r>
            <a:r>
              <a:rPr lang="ru-RU" sz="3200" dirty="0">
                <a:latin typeface="Comic Sans MS" panose="030F0702030302020204" pitchFamily="66" charset="0"/>
              </a:rPr>
              <a:t> з </a:t>
            </a:r>
            <a:r>
              <a:rPr lang="ru-RU" sz="3200" dirty="0" err="1">
                <a:latin typeface="Comic Sans MS" panose="030F0702030302020204" pitchFamily="66" charset="0"/>
              </a:rPr>
              <a:t>давніх</a:t>
            </a:r>
            <a:r>
              <a:rPr lang="ru-RU" sz="3200" dirty="0">
                <a:latin typeface="Comic Sans MS" panose="030F0702030302020204" pitchFamily="66" charset="0"/>
              </a:rPr>
              <a:t> «</a:t>
            </a:r>
            <a:r>
              <a:rPr lang="ru-RU" sz="3200" dirty="0" err="1">
                <a:latin typeface="Comic Sans MS" panose="030F0702030302020204" pitchFamily="66" charset="0"/>
              </a:rPr>
              <a:t>запеклих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ворогів</a:t>
            </a:r>
            <a:r>
              <a:rPr lang="ru-RU" sz="3200" dirty="0">
                <a:latin typeface="Comic Sans MS" panose="030F0702030302020204" pitchFamily="66" charset="0"/>
              </a:rPr>
              <a:t>» </a:t>
            </a:r>
            <a:r>
              <a:rPr lang="ru-RU" sz="3200" dirty="0" err="1">
                <a:latin typeface="Comic Sans MS" panose="030F0702030302020204" pitchFamily="66" charset="0"/>
              </a:rPr>
              <a:t>Німеччини</a:t>
            </a:r>
            <a:r>
              <a:rPr lang="ru-RU" sz="3200" dirty="0">
                <a:latin typeface="Comic Sans MS" panose="030F0702030302020204" pitchFamily="66" charset="0"/>
              </a:rPr>
              <a:t> та </a:t>
            </a:r>
            <a:r>
              <a:rPr lang="ru-RU" sz="3200" dirty="0" err="1">
                <a:latin typeface="Comic Sans MS" panose="030F0702030302020204" pitchFamily="66" charset="0"/>
              </a:rPr>
              <a:t>Франції</a:t>
            </a:r>
            <a:br>
              <a:rPr lang="ru-RU" sz="3200" dirty="0">
                <a:latin typeface="Comic Sans MS" panose="030F0702030302020204" pitchFamily="66" charset="0"/>
              </a:rPr>
            </a:br>
            <a:r>
              <a:rPr lang="ru-RU" sz="3200" dirty="0">
                <a:latin typeface="Comic Sans MS" panose="030F0702030302020204" pitchFamily="66" charset="0"/>
              </a:rPr>
              <a:t> почали </a:t>
            </a:r>
            <a:r>
              <a:rPr lang="ru-RU" sz="3200" dirty="0" err="1">
                <a:latin typeface="Comic Sans MS" panose="030F0702030302020204" pitchFamily="66" charset="0"/>
              </a:rPr>
              <a:t>думати</a:t>
            </a:r>
            <a:r>
              <a:rPr lang="ru-RU" sz="3200" dirty="0">
                <a:latin typeface="Comic Sans MS" panose="030F0702030302020204" pitchFamily="66" charset="0"/>
              </a:rPr>
              <a:t> про те, як у </a:t>
            </a:r>
            <a:r>
              <a:rPr lang="ru-RU" sz="3200" dirty="0" err="1">
                <a:latin typeface="Comic Sans MS" panose="030F0702030302020204" pitchFamily="66" charset="0"/>
              </a:rPr>
              <a:t>майбутньому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можна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запобігти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війні</a:t>
            </a:r>
            <a:r>
              <a:rPr lang="ru-RU" sz="3200" dirty="0">
                <a:latin typeface="Comic Sans MS" panose="030F0702030302020204" pitchFamily="66" charset="0"/>
              </a:rPr>
              <a:t>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661" y="1200385"/>
            <a:ext cx="62286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ЯК ВИНИК ЄС?</a:t>
            </a:r>
            <a:endParaRPr lang="en-US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Two men representing Germany and France, appearing to be in a rivalry, holding their respective flags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6" b="97852" l="98" r="98926">
                        <a14:foregroundMark x1="13965" y1="5273" x2="3125" y2="26367"/>
                        <a14:foregroundMark x1="3125" y1="26367" x2="3125" y2="26367"/>
                        <a14:foregroundMark x1="16016" y1="2930" x2="21582" y2="11914"/>
                        <a14:foregroundMark x1="19531" y1="32910" x2="4395" y2="59668"/>
                        <a14:foregroundMark x1="4395" y1="59668" x2="4395" y2="59668"/>
                        <a14:foregroundMark x1="93066" y1="8984" x2="92773" y2="59082"/>
                        <a14:foregroundMark x1="92773" y1="59082" x2="87305" y2="86328"/>
                        <a14:foregroundMark x1="98438" y1="21973" x2="98926" y2="88086"/>
                        <a14:foregroundMark x1="98926" y1="88086" x2="74902" y2="85352"/>
                        <a14:foregroundMark x1="74902" y1="85352" x2="69922" y2="56152"/>
                        <a14:foregroundMark x1="69922" y1="56152" x2="78125" y2="44043"/>
                        <a14:foregroundMark x1="78125" y1="44043" x2="78320" y2="44043"/>
                        <a14:foregroundMark x1="90527" y1="19336" x2="78613" y2="21973"/>
                        <a14:foregroundMark x1="85156" y1="586" x2="83594" y2="2637"/>
                        <a14:foregroundMark x1="80664" y1="18262" x2="79590" y2="23828"/>
                        <a14:foregroundMark x1="97363" y1="25879" x2="98340" y2="29492"/>
                        <a14:foregroundMark x1="70215" y1="14844" x2="75684" y2="36133"/>
                        <a14:foregroundMark x1="85254" y1="42285" x2="52734" y2="97070"/>
                        <a14:foregroundMark x1="52734" y1="97070" x2="52734" y2="97070"/>
                        <a14:foregroundMark x1="32910" y1="39258" x2="25879" y2="86523"/>
                        <a14:foregroundMark x1="25879" y1="86523" x2="26270" y2="87012"/>
                        <a14:foregroundMark x1="38965" y1="13477" x2="26172" y2="29883"/>
                        <a14:foregroundMark x1="26172" y1="29883" x2="25879" y2="30078"/>
                        <a14:foregroundMark x1="19238" y1="18164" x2="12598" y2="47559"/>
                        <a14:foregroundMark x1="24219" y1="21387" x2="38477" y2="66992"/>
                        <a14:foregroundMark x1="12695" y1="29883" x2="2051" y2="58008"/>
                        <a14:foregroundMark x1="2051" y1="58008" x2="2051" y2="58008"/>
                        <a14:foregroundMark x1="15039" y1="55859" x2="195" y2="69629"/>
                        <a14:foregroundMark x1="195" y1="69629" x2="195" y2="69629"/>
                        <a14:foregroundMark x1="43164" y1="71191" x2="32422" y2="87598"/>
                        <a14:foregroundMark x1="32422" y1="87598" x2="32422" y2="87598"/>
                        <a14:foregroundMark x1="85938" y1="14844" x2="71094" y2="29102"/>
                        <a14:foregroundMark x1="71094" y1="29102" x2="67578" y2="77246"/>
                        <a14:foregroundMark x1="67578" y1="77246" x2="73145" y2="90723"/>
                        <a14:foregroundMark x1="73145" y1="90723" x2="84961" y2="44629"/>
                        <a14:foregroundMark x1="80469" y1="11328" x2="86523" y2="49609"/>
                        <a14:foregroundMark x1="66211" y1="35938" x2="59082" y2="46777"/>
                        <a14:foregroundMark x1="61230" y1="59863" x2="61621" y2="73340"/>
                        <a14:foregroundMark x1="77344" y1="49414" x2="77539" y2="53223"/>
                        <a14:foregroundMark x1="24805" y1="41699" x2="30371" y2="91211"/>
                        <a14:foregroundMark x1="38477" y1="45410" x2="53711" y2="66504"/>
                        <a14:foregroundMark x1="53711" y1="66504" x2="53809" y2="66211"/>
                        <a14:foregroundMark x1="22168" y1="42188" x2="19043" y2="50977"/>
                        <a14:foregroundMark x1="19043" y1="50977" x2="26660" y2="75488"/>
                        <a14:foregroundMark x1="26660" y1="75488" x2="24414" y2="88086"/>
                        <a14:foregroundMark x1="24414" y1="88086" x2="25293" y2="95410"/>
                        <a14:foregroundMark x1="25293" y1="95410" x2="37500" y2="92383"/>
                        <a14:foregroundMark x1="37500" y1="92383" x2="38770" y2="90234"/>
                        <a14:foregroundMark x1="41309" y1="85547" x2="38281" y2="95703"/>
                        <a14:foregroundMark x1="21875" y1="89941" x2="21094" y2="97852"/>
                        <a14:foregroundMark x1="63770" y1="85742" x2="64355" y2="93164"/>
                        <a14:foregroundMark x1="32227" y1="34082" x2="31641" y2="41504"/>
                        <a14:foregroundMark x1="11816" y1="6250" x2="1270" y2="22949"/>
                        <a14:foregroundMark x1="1270" y1="22949" x2="4492" y2="36133"/>
                        <a14:foregroundMark x1="55566" y1="73828" x2="55859" y2="75684"/>
                        <a14:foregroundMark x1="50152" y1="84465" x2="50293" y2="85254"/>
                        <a14:foregroundMark x1="81738" y1="1660" x2="75488" y2="13672"/>
                        <a14:backgroundMark x1="57129" y1="15039" x2="49902" y2="20313"/>
                        <a14:backgroundMark x1="49902" y1="20313" x2="53418" y2="40527"/>
                        <a14:backgroundMark x1="53418" y1="40527" x2="49121" y2="48633"/>
                        <a14:backgroundMark x1="49121" y1="48633" x2="45898" y2="38184"/>
                        <a14:backgroundMark x1="46875" y1="74707" x2="46387" y2="78418"/>
                        <a14:backgroundMark x1="50391" y1="71484" x2="50391" y2="71484"/>
                        <a14:backgroundMark x1="49902" y1="85938" x2="50293" y2="86523"/>
                        <a14:backgroundMark x1="50586" y1="82031" x2="50879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576" y="0"/>
            <a:ext cx="51674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6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4561368" y="357554"/>
            <a:ext cx="7320666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7252" y="3429000"/>
            <a:ext cx="6788897" cy="2387600"/>
          </a:xfrm>
        </p:spPr>
        <p:txBody>
          <a:bodyPr>
            <a:noAutofit/>
          </a:bodyPr>
          <a:lstStyle/>
          <a:p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Вони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вирішили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спільно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контролювати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сталь та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вугілля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,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які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традиційно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використовувалися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для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воєн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.</a:t>
            </a:r>
            <a:b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Через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шість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років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після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закінчення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війни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 вони створили </a:t>
            </a:r>
            <a:r>
              <a:rPr lang="ru-RU" sz="38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Європейське</a:t>
            </a:r>
            <a:r>
              <a:rPr lang="ru-RU" sz="38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об’єднання</a:t>
            </a:r>
            <a:r>
              <a:rPr lang="ru-RU" sz="38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38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вугілля</a:t>
            </a:r>
            <a:r>
              <a:rPr lang="ru-RU" sz="38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 і </a:t>
            </a:r>
            <a:r>
              <a:rPr lang="ru-RU" sz="38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сталі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.</a:t>
            </a:r>
            <a:endParaRPr lang="en-US" sz="3800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Two men symbolizing Germany and France representing the European Coal and Steel Community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90430" l="1855" r="95020">
                        <a14:foregroundMark x1="26270" y1="16406" x2="18945" y2="22461"/>
                        <a14:foregroundMark x1="18945" y1="22461" x2="18555" y2="39160"/>
                        <a14:foregroundMark x1="18555" y1="39160" x2="9082" y2="54395"/>
                        <a14:foregroundMark x1="9082" y1="54395" x2="19434" y2="65723"/>
                        <a14:foregroundMark x1="19434" y1="65723" x2="21875" y2="66504"/>
                        <a14:foregroundMark x1="30859" y1="22754" x2="23730" y2="17969"/>
                        <a14:foregroundMark x1="23730" y1="17969" x2="7715" y2="54297"/>
                        <a14:foregroundMark x1="7715" y1="54297" x2="3809" y2="70703"/>
                        <a14:foregroundMark x1="3809" y1="70703" x2="10645" y2="85254"/>
                        <a14:foregroundMark x1="10645" y1="85254" x2="66406" y2="98047"/>
                        <a14:foregroundMark x1="66406" y1="98047" x2="86328" y2="86621"/>
                        <a14:foregroundMark x1="86328" y1="86621" x2="95117" y2="67188"/>
                        <a14:foregroundMark x1="95117" y1="67188" x2="83984" y2="26367"/>
                        <a14:foregroundMark x1="83984" y1="26367" x2="75391" y2="20605"/>
                        <a14:foregroundMark x1="81445" y1="17090" x2="76563" y2="24121"/>
                        <a14:foregroundMark x1="76563" y1="24121" x2="81445" y2="67871"/>
                        <a14:foregroundMark x1="80664" y1="28809" x2="78809" y2="28027"/>
                        <a14:foregroundMark x1="79590" y1="54297" x2="75586" y2="61133"/>
                        <a14:foregroundMark x1="75586" y1="61133" x2="70996" y2="86035"/>
                        <a14:foregroundMark x1="70996" y1="86035" x2="71777" y2="90234"/>
                        <a14:foregroundMark x1="94336" y1="73828" x2="84863" y2="80859"/>
                        <a14:foregroundMark x1="84863" y1="80859" x2="30859" y2="95117"/>
                        <a14:foregroundMark x1="30859" y1="95117" x2="10352" y2="90039"/>
                        <a14:foregroundMark x1="10352" y1="90039" x2="4688" y2="78027"/>
                        <a14:foregroundMark x1="45117" y1="78027" x2="34180" y2="84961"/>
                        <a14:foregroundMark x1="22168" y1="45898" x2="25488" y2="58008"/>
                        <a14:foregroundMark x1="10547" y1="43066" x2="2539" y2="49414"/>
                        <a14:foregroundMark x1="31152" y1="17090" x2="19727" y2="16504"/>
                        <a14:foregroundMark x1="19727" y1="16504" x2="15137" y2="23633"/>
                        <a14:foregroundMark x1="15137" y1="23633" x2="14551" y2="26660"/>
                        <a14:foregroundMark x1="77246" y1="16602" x2="83301" y2="22266"/>
                        <a14:foregroundMark x1="83301" y1="22266" x2="84863" y2="26660"/>
                        <a14:foregroundMark x1="77734" y1="49121" x2="71191" y2="56250"/>
                        <a14:foregroundMark x1="97363" y1="74219" x2="71973" y2="89941"/>
                        <a14:foregroundMark x1="71973" y1="89941" x2="20703" y2="93555"/>
                        <a14:foregroundMark x1="20703" y1="93555" x2="9082" y2="90527"/>
                        <a14:foregroundMark x1="9082" y1="90527" x2="6934" y2="76758"/>
                        <a14:foregroundMark x1="6934" y1="76758" x2="10449" y2="72559"/>
                        <a14:foregroundMark x1="28516" y1="83887" x2="16309" y2="85156"/>
                        <a14:foregroundMark x1="5176" y1="79492" x2="2637" y2="86328"/>
                        <a14:foregroundMark x1="2637" y1="86328" x2="1855" y2="86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9460"/>
            <a:ext cx="5209953" cy="83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Рамки Sky Area Font, Марко Винтаж, синий, текст png | PNGEg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>
            <a:fillRect/>
          </a:stretch>
        </p:blipFill>
        <p:spPr bwMode="auto">
          <a:xfrm>
            <a:off x="279670" y="405139"/>
            <a:ext cx="6099865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301" y="2296632"/>
            <a:ext cx="5492602" cy="2969603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Зараз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Європейський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Союз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регулює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життя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понад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b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500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мільйонів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людей. </a:t>
            </a:r>
            <a:endParaRPr lang="en-US" sz="4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 descr="Bright and realistic image of Europeans with European Union flag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34" b="89844" l="2051" r="98926">
                        <a14:foregroundMark x1="17676" y1="3418" x2="7910" y2="26563"/>
                        <a14:foregroundMark x1="7910" y1="26563" x2="4785" y2="53320"/>
                        <a14:foregroundMark x1="34570" y1="14258" x2="5176" y2="44824"/>
                        <a14:foregroundMark x1="5176" y1="44824" x2="5176" y2="44824"/>
                        <a14:foregroundMark x1="85449" y1="7324" x2="94922" y2="51270"/>
                        <a14:foregroundMark x1="82813" y1="4785" x2="91016" y2="12695"/>
                        <a14:foregroundMark x1="97070" y1="66309" x2="91504" y2="86230"/>
                        <a14:foregroundMark x1="91504" y1="86230" x2="91504" y2="86230"/>
                        <a14:foregroundMark x1="60645" y1="82910" x2="63086" y2="88379"/>
                        <a14:foregroundMark x1="52734" y1="84961" x2="57129" y2="89941"/>
                        <a14:foregroundMark x1="2930" y1="72754" x2="2148" y2="81348"/>
                        <a14:foregroundMark x1="76660" y1="84375" x2="70996" y2="83398"/>
                        <a14:foregroundMark x1="77246" y1="12695" x2="84570" y2="30566"/>
                        <a14:foregroundMark x1="89941" y1="3125" x2="97559" y2="17871"/>
                        <a14:foregroundMark x1="97559" y1="17871" x2="97363" y2="17969"/>
                        <a14:foregroundMark x1="31934" y1="11914" x2="18652" y2="22461"/>
                        <a14:foregroundMark x1="18652" y1="22461" x2="18359" y2="22461"/>
                        <a14:foregroundMark x1="16113" y1="2832" x2="2539" y2="21387"/>
                        <a14:foregroundMark x1="23438" y1="8105" x2="10254" y2="27441"/>
                        <a14:foregroundMark x1="10254" y1="27441" x2="10254" y2="27441"/>
                        <a14:foregroundMark x1="22363" y1="3711" x2="16895" y2="17480"/>
                        <a14:foregroundMark x1="26563" y1="10352" x2="23633" y2="15234"/>
                        <a14:foregroundMark x1="75879" y1="2832" x2="91699" y2="18262"/>
                        <a14:foregroundMark x1="98926" y1="3906" x2="98926" y2="5566"/>
                        <a14:foregroundMark x1="72070" y1="4004" x2="75879" y2="9180"/>
                        <a14:foregroundMark x1="69531" y1="11328" x2="70410" y2="17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08" y="0"/>
            <a:ext cx="6099864" cy="770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2614</Words>
  <Application>WPS Presentation</Application>
  <PresentationFormat>Широкоэкранный</PresentationFormat>
  <Paragraphs>65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Arial</vt:lpstr>
      <vt:lpstr>SimSun</vt:lpstr>
      <vt:lpstr>Wingdings</vt:lpstr>
      <vt:lpstr>Comic Sans MS</vt:lpstr>
      <vt:lpstr>Arial Black</vt:lpstr>
      <vt:lpstr>Calibri</vt:lpstr>
      <vt:lpstr>Microsoft YaHei</vt:lpstr>
      <vt:lpstr>Arial Unicode MS</vt:lpstr>
      <vt:lpstr>Calibri Light</vt:lpstr>
      <vt:lpstr>Times New Roman</vt:lpstr>
      <vt:lpstr>Тема Office</vt:lpstr>
      <vt:lpstr>9 травня  ДЕНЬ  ЄВРОПИ</vt:lpstr>
      <vt:lpstr>PowerPoint 演示文稿</vt:lpstr>
      <vt:lpstr>     Насамперед тому, що ми — європейці. Ми маємо багато спільного з іншими європейцями - від Лісабону до Варшави, від Гельсінкі до Риму або у будь-якому куточку Європи.</vt:lpstr>
      <vt:lpstr>Значною мірою сьогоднішню Європу створив  Європейський Союз.  Нині ЄС складається з 27 держав, які об’єдналися разом з метою спільно будувати майбутнє, яке всім принесе мир та добробут. </vt:lpstr>
      <vt:lpstr>ФРАНЦІЯ •  НІМЕЧЧИНА  • ІТАЛІЯ  • БЕЛЬГІЯ  НІДЕРЛАНДИ  • ЛЮКСЕМБУРГ   ІРЛАНДІЯ  • ДАНІЯ  ГРЕЦІЯ  • ІСПАНІЯ  • АВСТРІЯ  • ПОРТУГАЛІЯ  • ШВЕЦІЯ  ФІНЛЯНДІЯ  • ЕСТОНІЯ  • ЛАТВІЯ  • ЛИТВА  • ПОЛЬЩА  СЛОВАЧЧИНА  • СЛОВЕНІЯ  • УГОРЩИНА  ЧЕСЬКА РЕСПУБЛІКА  • КІПР  • МАЛЬТА •  БОЛГАРІЯ  РУМУНІЯ  • ХОРВАТІЯ</vt:lpstr>
      <vt:lpstr>PowerPoint 演示文稿</vt:lpstr>
      <vt:lpstr> Після Другої світової війни Європа була дуже спустошеною.  І розумні голови з давніх «запеклих ворогів» Німеччини та Франції  почали думати про те, як у майбутньому можна запобігти війні.</vt:lpstr>
      <vt:lpstr>Вони вирішили спільно контролювати сталь та вугілля, які традиційно використовувалися для воєн. Через шість років після закінчення війни вони створили Європейське об’єднання вугілля і сталі.</vt:lpstr>
      <vt:lpstr>Зараз Європейський Союз регулює життя понад  500 мільйонів людей. </vt:lpstr>
      <vt:lpstr>ПРАПОР ЄС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А які цікаві факти про країни Європи знаєте ви?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ЛИСТОПАДА –  День Європейського Союзу</dc:title>
  <dc:creator>ACER</dc:creator>
  <cp:lastModifiedBy>Дарья Плотникова</cp:lastModifiedBy>
  <cp:revision>7</cp:revision>
  <dcterms:created xsi:type="dcterms:W3CDTF">2023-10-26T07:32:00Z</dcterms:created>
  <dcterms:modified xsi:type="dcterms:W3CDTF">2026-08-06T15:54:59Z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0736D641166A41F98DD1E2719F928C80_12</vt:lpwstr>
  </property>
  <property fmtid="{D5CDD505-2E9C-101B-9397-08002B2CF9AE}" pid="3" name="KSOProductBuildVer">
    <vt:lpwstr>1049-12.2.0.23206</vt:lpwstr>
  </property>
</Properties>
</file>