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4" autoAdjust="0"/>
    <p:restoredTop sz="94571" autoAdjust="0"/>
  </p:normalViewPr>
  <p:slideViewPr>
    <p:cSldViewPr>
      <p:cViewPr varScale="1">
        <p:scale>
          <a:sx n="71" d="100"/>
          <a:sy n="71" d="100"/>
        </p:scale>
        <p:origin x="-1434" y="-90"/>
      </p:cViewPr>
      <p:guideLst>
        <p:guide orient="horz" pos="2160"/>
        <p:guide pos="290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03D49-C9F1-42AB-9A79-2EAE31E1E272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608B2-307F-4324-81E2-3C22EC193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7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735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745"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7843BBA5-CD13-4F88-B7C6-A802C40642E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3CE34B75-9718-49BC-B195-C31C148AA03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fade/>
  </p:transition>
  <p:timing>
    <p:tnLst>
      <p:par>
        <p:cTn id="1" dur="indefinite" restart="never" nodeType="tmRoot"/>
      </p:par>
    </p:tnLst>
  </p:timing>
  <p:txStyles>
    <p:titleStyle>
      <a:lvl1pPr marL="54610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177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kiev.fotki.yandex.ru/get/3511/panoramakiev.16/0_c780_3c67c1b1_-1-ori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icasaweb.google.com.ua/lh/photo/68Qxas-O7-63JzlI9VO__A?feat=embedwebsit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1031172926-6088.jpg"/>
          <p:cNvPicPr>
            <a:picLocks noGrp="1" noChangeAspect="1"/>
          </p:cNvPicPr>
          <p:nvPr isPhoto="1"/>
        </p:nvPicPr>
        <p:blipFill>
          <a:blip r:embed="rId2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81764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Єдиний урок  в  9 –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класі на тему :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Тарас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Григорович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Шевченко – великий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великого народу».</a:t>
            </a: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Підготувала : Трегуб В. 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88913"/>
            <a:ext cx="4143404" cy="62642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dirty="0" smtClean="0">
                <a:latin typeface="Garamond" panose="02020404030301010803" pitchFamily="18" charset="0"/>
              </a:rPr>
              <a:t>	</a:t>
            </a:r>
            <a:r>
              <a:rPr lang="uk-UA" sz="2800" b="1" dirty="0" smtClean="0">
                <a:latin typeface="Garamond" panose="02020404030301010803" pitchFamily="18" charset="0"/>
              </a:rPr>
              <a:t>1841</a:t>
            </a:r>
            <a:r>
              <a:rPr lang="ru-RU" sz="2800" b="1" dirty="0" smtClean="0">
                <a:latin typeface="Garamond" panose="02020404030301010803" pitchFamily="18" charset="0"/>
              </a:rPr>
              <a:t>р. </a:t>
            </a:r>
            <a:r>
              <a:rPr lang="uk-UA" sz="2800" b="1" dirty="0" smtClean="0">
                <a:latin typeface="Garamond" panose="02020404030301010803" pitchFamily="18" charset="0"/>
              </a:rPr>
              <a:t>вийшла історична поема Шевченка </a:t>
            </a:r>
            <a:r>
              <a:rPr lang="uk-UA" sz="2800" b="1" dirty="0" err="1" smtClean="0">
                <a:latin typeface="Garamond" panose="02020404030301010803" pitchFamily="18" charset="0"/>
              </a:rPr>
              <a:t>“Гайдамаки”</a:t>
            </a:r>
            <a:r>
              <a:rPr lang="uk-UA" sz="2800" b="1" dirty="0" smtClean="0">
                <a:latin typeface="Garamond" panose="02020404030301010803" pitchFamily="18" charset="0"/>
              </a:rPr>
              <a:t> (написана у 1839 — 1841 рр.).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b="1" dirty="0" smtClean="0">
                <a:latin typeface="Garamond" panose="02020404030301010803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b="1" dirty="0" smtClean="0">
                <a:latin typeface="Garamond" panose="02020404030301010803" pitchFamily="18" charset="0"/>
              </a:rPr>
              <a:t>	1842</a:t>
            </a:r>
            <a:r>
              <a:rPr lang="ru-RU" sz="2800" b="1" dirty="0" smtClean="0">
                <a:latin typeface="Garamond" panose="02020404030301010803" pitchFamily="18" charset="0"/>
              </a:rPr>
              <a:t>р.</a:t>
            </a:r>
            <a:r>
              <a:rPr lang="uk-UA" sz="2800" b="1" dirty="0" smtClean="0">
                <a:latin typeface="Garamond" panose="02020404030301010803" pitchFamily="18" charset="0"/>
              </a:rPr>
              <a:t> пише </a:t>
            </a:r>
            <a:r>
              <a:rPr lang="uk-UA" sz="2800" b="1" dirty="0" err="1" smtClean="0">
                <a:latin typeface="Garamond" panose="02020404030301010803" pitchFamily="18" charset="0"/>
              </a:rPr>
              <a:t>драматизовану</a:t>
            </a:r>
            <a:r>
              <a:rPr lang="uk-UA" sz="2800" b="1" dirty="0" smtClean="0">
                <a:latin typeface="Garamond" panose="02020404030301010803" pitchFamily="18" charset="0"/>
              </a:rPr>
              <a:t> соціально-побутову поему російською мовою</a:t>
            </a:r>
            <a:r>
              <a:rPr lang="ru-RU" sz="2800" b="1" dirty="0" smtClean="0">
                <a:latin typeface="Garamond" panose="02020404030301010803" pitchFamily="18" charset="0"/>
              </a:rPr>
              <a:t> “Слепая”. Того ж</a:t>
            </a:r>
            <a:r>
              <a:rPr lang="uk-UA" sz="2800" b="1" dirty="0" smtClean="0">
                <a:latin typeface="Garamond" panose="02020404030301010803" pitchFamily="18" charset="0"/>
              </a:rPr>
              <a:t> року створює історичну поему </a:t>
            </a:r>
            <a:r>
              <a:rPr lang="uk-UA" sz="2800" b="1" dirty="0" err="1" smtClean="0">
                <a:latin typeface="Garamond" panose="02020404030301010803" pitchFamily="18" charset="0"/>
              </a:rPr>
              <a:t>“Гамалія”</a:t>
            </a:r>
            <a:r>
              <a:rPr lang="uk-UA" sz="2800" b="1" dirty="0" smtClean="0">
                <a:latin typeface="Garamond" panose="02020404030301010803" pitchFamily="18" charset="0"/>
              </a:rPr>
              <a:t> (вийшла окремою книжкою 1844</a:t>
            </a:r>
            <a:r>
              <a:rPr lang="ru-RU" sz="2800" b="1" dirty="0" smtClean="0">
                <a:latin typeface="Garamond" panose="02020404030301010803" pitchFamily="18" charset="0"/>
              </a:rPr>
              <a:t>р.).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b="1" dirty="0" smtClean="0">
                <a:latin typeface="Garamond" panose="02020404030301010803" pitchFamily="18" charset="0"/>
              </a:rPr>
              <a:t>	 Кінцем лютого 1843</a:t>
            </a:r>
            <a:r>
              <a:rPr lang="ru-RU" sz="2800" b="1" dirty="0" smtClean="0">
                <a:latin typeface="Garamond" panose="02020404030301010803" pitchFamily="18" charset="0"/>
              </a:rPr>
              <a:t>р. </a:t>
            </a:r>
            <a:r>
              <a:rPr lang="uk-UA" sz="2800" b="1" dirty="0" smtClean="0">
                <a:latin typeface="Garamond" panose="02020404030301010803" pitchFamily="18" charset="0"/>
              </a:rPr>
              <a:t>датована </a:t>
            </a:r>
            <a:r>
              <a:rPr lang="uk-UA" sz="2800" b="1" dirty="0" err="1" smtClean="0">
                <a:latin typeface="Garamond" panose="02020404030301010803" pitchFamily="18" charset="0"/>
              </a:rPr>
              <a:t>історико-побутова</a:t>
            </a:r>
            <a:r>
              <a:rPr lang="uk-UA" sz="2800" b="1" dirty="0" smtClean="0">
                <a:latin typeface="Garamond" panose="02020404030301010803" pitchFamily="18" charset="0"/>
              </a:rPr>
              <a:t> драма </a:t>
            </a:r>
            <a:r>
              <a:rPr lang="uk-UA" sz="2800" b="1" dirty="0" err="1" smtClean="0">
                <a:latin typeface="Garamond" panose="02020404030301010803" pitchFamily="18" charset="0"/>
              </a:rPr>
              <a:t>“Назар</a:t>
            </a:r>
            <a:r>
              <a:rPr lang="ru-RU" sz="2800" b="1" dirty="0" smtClean="0">
                <a:latin typeface="Garamond" panose="02020404030301010803" pitchFamily="18" charset="0"/>
              </a:rPr>
              <a:t> </a:t>
            </a:r>
            <a:r>
              <a:rPr lang="ru-RU" sz="2800" b="1" dirty="0" err="1" smtClean="0">
                <a:latin typeface="Garamond" panose="02020404030301010803" pitchFamily="18" charset="0"/>
              </a:rPr>
              <a:t>Стодоля</a:t>
            </a:r>
            <a:r>
              <a:rPr lang="ru-RU" sz="2800" b="1" dirty="0" smtClean="0">
                <a:latin typeface="Garamond" panose="02020404030301010803" pitchFamily="18" charset="0"/>
              </a:rPr>
              <a:t>”</a:t>
            </a:r>
            <a:r>
              <a:rPr lang="uk-UA" sz="2800" b="1" dirty="0" smtClean="0">
                <a:latin typeface="Garamond" panose="02020404030301010803" pitchFamily="18" charset="0"/>
              </a:rPr>
              <a:t> (написана російською мовою, відома лише в українському перекладі). У 1844 — 1845 рр. її поставив аматорський гурток при Медико-хірургічній академії в Петербурзі.</a:t>
            </a:r>
            <a:endParaRPr lang="ru-RU" sz="3600" b="1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b="1" dirty="0" smtClean="0">
              <a:latin typeface="Garamond" panose="02020404030301010803" pitchFamily="18" charset="0"/>
            </a:endParaRP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14290"/>
            <a:ext cx="4227444" cy="3214710"/>
          </a:xfrm>
          <a:prstGeom prst="rect">
            <a:avLst/>
          </a:prstGeom>
        </p:spPr>
      </p:pic>
      <p:pic>
        <p:nvPicPr>
          <p:cNvPr id="4" name="Рисунок 3" descr="blog179_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857628"/>
            <a:ext cx="4500562" cy="26117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0825" y="142852"/>
            <a:ext cx="8678893" cy="27860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	</a:t>
            </a:r>
            <a:r>
              <a:rPr lang="uk-UA" sz="2800" b="1" dirty="0" smtClean="0">
                <a:latin typeface="Garamond" panose="02020404030301010803" pitchFamily="18" charset="0"/>
              </a:rPr>
              <a:t>1844</a:t>
            </a:r>
            <a:r>
              <a:rPr lang="ru-RU" sz="2800" b="1" dirty="0" smtClean="0">
                <a:latin typeface="Garamond" panose="02020404030301010803" pitchFamily="18" charset="0"/>
              </a:rPr>
              <a:t>р.</a:t>
            </a:r>
            <a:r>
              <a:rPr lang="uk-UA" sz="2800" b="1" dirty="0" smtClean="0">
                <a:latin typeface="Garamond" panose="02020404030301010803" pitchFamily="18" charset="0"/>
              </a:rPr>
              <a:t> вийшло друге видання </a:t>
            </a:r>
            <a:r>
              <a:rPr lang="uk-UA" sz="2800" b="1" dirty="0" err="1" smtClean="0">
                <a:latin typeface="Garamond" panose="02020404030301010803" pitchFamily="18" charset="0"/>
              </a:rPr>
              <a:t>“Кобзаря”</a:t>
            </a:r>
            <a:r>
              <a:rPr lang="uk-UA" sz="2800" b="1" dirty="0" smtClean="0">
                <a:latin typeface="Garamond" panose="02020404030301010803" pitchFamily="18" charset="0"/>
              </a:rPr>
              <a:t>. Усі ці твори належать до раннього періоду творчості Шевченка, коли він усвідомлював себе як </a:t>
            </a:r>
            <a:r>
              <a:rPr lang="uk-UA" sz="2800" b="1" dirty="0" err="1" smtClean="0">
                <a:latin typeface="Garamond" panose="02020404030301010803" pitchFamily="18" charset="0"/>
              </a:rPr>
              <a:t>“мужицький</a:t>
            </a:r>
            <a:r>
              <a:rPr lang="uk-UA" sz="2800" b="1" dirty="0" smtClean="0">
                <a:latin typeface="Garamond" panose="02020404030301010803" pitchFamily="18" charset="0"/>
              </a:rPr>
              <a:t> </a:t>
            </a:r>
            <a:r>
              <a:rPr lang="uk-UA" sz="2800" b="1" dirty="0" err="1" smtClean="0">
                <a:latin typeface="Garamond" panose="02020404030301010803" pitchFamily="18" charset="0"/>
              </a:rPr>
              <a:t>поет”</a:t>
            </a:r>
            <a:r>
              <a:rPr lang="uk-UA" sz="2800" b="1" dirty="0" smtClean="0">
                <a:latin typeface="Garamond" panose="02020404030301010803" pitchFamily="18" charset="0"/>
              </a:rPr>
              <a:t> і поет-патріот.</a:t>
            </a:r>
            <a:endParaRPr lang="ru-RU" sz="2800" b="1" dirty="0" smtClean="0">
              <a:latin typeface="Garamond" panose="02020404030301010803" pitchFamily="18" charset="0"/>
            </a:endParaRPr>
          </a:p>
        </p:txBody>
      </p:sp>
      <p:pic>
        <p:nvPicPr>
          <p:cNvPr id="18444" name="Picture 12" descr="466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42989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5-246-1080-8-02282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143116"/>
            <a:ext cx="3357585" cy="4500570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260350"/>
            <a:ext cx="4643437" cy="6337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dirty="0" smtClean="0">
                <a:latin typeface="Garamond" panose="02020404030301010803" pitchFamily="18" charset="0"/>
              </a:rPr>
              <a:t>	</a:t>
            </a:r>
            <a:r>
              <a:rPr lang="uk-UA" sz="2800" b="1" dirty="0" smtClean="0">
                <a:latin typeface="Garamond" panose="02020404030301010803" pitchFamily="18" charset="0"/>
              </a:rPr>
              <a:t>Новий період творчості Шевченка охоплює роки 1843 — 1847 (до арешту) і пов'язаний з двома його подорожами на Україну. За назвою збірки автографів </a:t>
            </a:r>
            <a:r>
              <a:rPr lang="uk-UA" sz="2800" b="1" dirty="0" err="1" smtClean="0">
                <a:latin typeface="Garamond" panose="02020404030301010803" pitchFamily="18" charset="0"/>
              </a:rPr>
              <a:t>“Три</a:t>
            </a:r>
            <a:r>
              <a:rPr lang="uk-UA" sz="2800" b="1" dirty="0" smtClean="0">
                <a:latin typeface="Garamond" panose="02020404030301010803" pitchFamily="18" charset="0"/>
              </a:rPr>
              <a:t> </a:t>
            </a:r>
            <a:r>
              <a:rPr lang="uk-UA" sz="2800" b="1" dirty="0" err="1" smtClean="0">
                <a:latin typeface="Garamond" panose="02020404030301010803" pitchFamily="18" charset="0"/>
              </a:rPr>
              <a:t>літа”</a:t>
            </a:r>
            <a:r>
              <a:rPr lang="uk-UA" sz="2800" b="1" dirty="0" smtClean="0">
                <a:latin typeface="Garamond" panose="02020404030301010803" pitchFamily="18" charset="0"/>
              </a:rPr>
              <a:t> (яка включає поезії 1843 — 1845 рр.) ці роки життя й творчості поета названо періодом </a:t>
            </a:r>
            <a:r>
              <a:rPr lang="uk-UA" sz="2800" b="1" dirty="0" err="1" smtClean="0">
                <a:latin typeface="Garamond" panose="02020404030301010803" pitchFamily="18" charset="0"/>
              </a:rPr>
              <a:t>“трьох</a:t>
            </a:r>
            <a:r>
              <a:rPr lang="uk-UA" sz="2800" b="1" dirty="0" smtClean="0">
                <a:latin typeface="Garamond" panose="02020404030301010803" pitchFamily="18" charset="0"/>
              </a:rPr>
              <a:t> </a:t>
            </a:r>
            <a:r>
              <a:rPr lang="uk-UA" sz="2800" b="1" dirty="0" err="1" smtClean="0">
                <a:latin typeface="Garamond" panose="02020404030301010803" pitchFamily="18" charset="0"/>
              </a:rPr>
              <a:t>літ”</a:t>
            </a:r>
            <a:r>
              <a:rPr lang="uk-UA" sz="2800" b="1" dirty="0" smtClean="0">
                <a:latin typeface="Garamond" panose="02020404030301010803" pitchFamily="18" charset="0"/>
              </a:rPr>
              <a:t>. До цього ж періоду фактично належать і твори, написані у 1846 — 1847 рр. (до арешту).</a:t>
            </a:r>
            <a:endParaRPr lang="ru-RU" sz="2800" b="1" dirty="0" smtClean="0">
              <a:latin typeface="Garamond" panose="02020404030301010803" pitchFamily="18" charset="0"/>
            </a:endParaRPr>
          </a:p>
        </p:txBody>
      </p:sp>
      <p:pic>
        <p:nvPicPr>
          <p:cNvPr id="21508" name="Picture 4" descr="image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448786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75" y="260350"/>
            <a:ext cx="3540125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800" dirty="0" smtClean="0"/>
              <a:t>	</a:t>
            </a:r>
            <a:r>
              <a:rPr lang="uk-UA" sz="2800" b="1" dirty="0" smtClean="0">
                <a:latin typeface="Garamond" panose="02020404030301010803" pitchFamily="18" charset="0"/>
              </a:rPr>
              <a:t>На Україні Шевченко написав два поетичних твори — російською мовою поему </a:t>
            </a:r>
            <a:r>
              <a:rPr lang="uk-UA" sz="2800" b="1" dirty="0" err="1" smtClean="0">
                <a:latin typeface="Garamond" panose="02020404030301010803" pitchFamily="18" charset="0"/>
              </a:rPr>
              <a:t>“Тризна”</a:t>
            </a:r>
            <a:r>
              <a:rPr lang="uk-UA" sz="2800" b="1" dirty="0" smtClean="0">
                <a:latin typeface="Garamond" panose="02020404030301010803" pitchFamily="18" charset="0"/>
              </a:rPr>
              <a:t> (1844</a:t>
            </a:r>
            <a:r>
              <a:rPr lang="ru-RU" sz="2800" b="1" dirty="0" smtClean="0">
                <a:latin typeface="Garamond" panose="02020404030301010803" pitchFamily="18" charset="0"/>
              </a:rPr>
              <a:t>р.</a:t>
            </a:r>
            <a:r>
              <a:rPr lang="uk-UA" sz="2800" b="1" dirty="0" smtClean="0">
                <a:latin typeface="Garamond" panose="02020404030301010803" pitchFamily="18" charset="0"/>
              </a:rPr>
              <a:t> опублікована в журналі </a:t>
            </a:r>
            <a:r>
              <a:rPr lang="uk-UA" sz="2800" b="1" dirty="0" err="1" smtClean="0">
                <a:latin typeface="Garamond" panose="02020404030301010803" pitchFamily="18" charset="0"/>
              </a:rPr>
              <a:t>“Маяк”</a:t>
            </a:r>
            <a:r>
              <a:rPr lang="uk-UA" sz="2800" b="1" dirty="0" smtClean="0">
                <a:latin typeface="Garamond" panose="02020404030301010803" pitchFamily="18" charset="0"/>
              </a:rPr>
              <a:t> під назвою</a:t>
            </a:r>
            <a:r>
              <a:rPr lang="ru-RU" sz="2800" b="1" dirty="0" smtClean="0">
                <a:latin typeface="Garamond" panose="02020404030301010803" pitchFamily="18" charset="0"/>
              </a:rPr>
              <a:t> “Бесталанный”</a:t>
            </a:r>
            <a:r>
              <a:rPr lang="uk-UA" sz="2800" b="1" dirty="0" smtClean="0">
                <a:latin typeface="Garamond" panose="02020404030301010803" pitchFamily="18" charset="0"/>
              </a:rPr>
              <a:t>) і вірш </a:t>
            </a:r>
            <a:r>
              <a:rPr lang="uk-UA" sz="2800" b="1" dirty="0" err="1" smtClean="0">
                <a:latin typeface="Garamond" panose="02020404030301010803" pitchFamily="18" charset="0"/>
              </a:rPr>
              <a:t>“Розрита</a:t>
            </a:r>
            <a:r>
              <a:rPr lang="uk-UA" sz="2800" b="1" dirty="0" smtClean="0">
                <a:latin typeface="Garamond" panose="02020404030301010803" pitchFamily="18" charset="0"/>
              </a:rPr>
              <a:t> </a:t>
            </a:r>
            <a:r>
              <a:rPr lang="uk-UA" sz="2800" b="1" dirty="0" err="1" smtClean="0">
                <a:latin typeface="Garamond" panose="02020404030301010803" pitchFamily="18" charset="0"/>
              </a:rPr>
              <a:t>могила”</a:t>
            </a:r>
            <a:r>
              <a:rPr lang="uk-UA" sz="2800" b="1" dirty="0" smtClean="0">
                <a:latin typeface="Garamond" panose="02020404030301010803" pitchFamily="18" charset="0"/>
              </a:rPr>
              <a:t>. </a:t>
            </a:r>
            <a:endParaRPr lang="ru-RU" sz="2800" b="1" dirty="0" smtClean="0">
              <a:latin typeface="Garamond" panose="02020404030301010803" pitchFamily="18" charset="0"/>
            </a:endParaRPr>
          </a:p>
        </p:txBody>
      </p:sp>
      <p:pic>
        <p:nvPicPr>
          <p:cNvPr id="23556" name="Picture 4" descr="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5472113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3850" y="5059363"/>
            <a:ext cx="8424863" cy="179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800" b="1" dirty="0">
                <a:latin typeface="Garamond" panose="02020404030301010803" pitchFamily="18" charset="0"/>
              </a:rPr>
              <a:t>Та, повернувшись до Петербурга наприкінці лютого 1844</a:t>
            </a:r>
            <a:r>
              <a:rPr lang="ru-RU" sz="2800" b="1" dirty="0">
                <a:latin typeface="Garamond" panose="02020404030301010803" pitchFamily="18" charset="0"/>
              </a:rPr>
              <a:t>р., </a:t>
            </a:r>
            <a:r>
              <a:rPr lang="uk-UA" sz="2800" b="1" dirty="0">
                <a:latin typeface="Garamond" panose="02020404030301010803" pitchFamily="18" charset="0"/>
              </a:rPr>
              <a:t>він під враженням побаченого на Україні пише ряд творів (зокрема, поему </a:t>
            </a:r>
            <a:r>
              <a:rPr lang="uk-UA" sz="2800" b="1" dirty="0" err="1">
                <a:latin typeface="Garamond" panose="02020404030301010803" pitchFamily="18" charset="0"/>
              </a:rPr>
              <a:t>“Сон”</a:t>
            </a:r>
            <a:r>
              <a:rPr lang="uk-UA" sz="2800" b="1" dirty="0">
                <a:latin typeface="Garamond" panose="02020404030301010803" pitchFamily="18" charset="0"/>
              </a:rPr>
              <a:t>), які остаточно визначили подальший його шлях як поета.</a:t>
            </a:r>
            <a:endParaRPr lang="ru-RU" sz="28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88913"/>
            <a:ext cx="4546600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dirty="0" smtClean="0"/>
              <a:t>	</a:t>
            </a:r>
            <a:r>
              <a:rPr lang="uk-UA" sz="2800" b="1" dirty="0" smtClean="0">
                <a:latin typeface="Garamond" panose="02020404030301010803" pitchFamily="18" charset="0"/>
              </a:rPr>
              <a:t>Заслання підірвало здоров'я Шевченка. На початку 1861</a:t>
            </a:r>
            <a:r>
              <a:rPr lang="ru-RU" sz="2800" b="1" dirty="0" smtClean="0">
                <a:latin typeface="Garamond" panose="02020404030301010803" pitchFamily="18" charset="0"/>
              </a:rPr>
              <a:t>р.</a:t>
            </a:r>
            <a:r>
              <a:rPr lang="uk-UA" sz="2800" b="1" dirty="0" smtClean="0">
                <a:latin typeface="Garamond" panose="02020404030301010803" pitchFamily="18" charset="0"/>
              </a:rPr>
              <a:t> він тяжко захворів і 10 березня помер. Незадовго до смерті написав останній вірш — “Чи не покинуть нам, </a:t>
            </a:r>
            <a:r>
              <a:rPr lang="uk-UA" sz="2800" b="1" dirty="0" err="1" smtClean="0">
                <a:latin typeface="Garamond" panose="02020404030301010803" pitchFamily="18" charset="0"/>
              </a:rPr>
              <a:t>небого</a:t>
            </a:r>
            <a:r>
              <a:rPr lang="uk-UA" sz="2800" b="1" dirty="0" smtClean="0">
                <a:latin typeface="Garamond" panose="02020404030301010803" pitchFamily="18" charset="0"/>
              </a:rPr>
              <a:t>”.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800" b="1" dirty="0" smtClean="0">
                <a:latin typeface="Garamond" panose="02020404030301010803" pitchFamily="18" charset="0"/>
              </a:rPr>
              <a:t>	Похований був на Смоленському кладовищі. Через два місяці, виконуючи заповіт поета, друзі перевезли його прах на </a:t>
            </a:r>
            <a:r>
              <a:rPr lang="uk-UA" sz="2800" b="1" smtClean="0">
                <a:latin typeface="Garamond" panose="02020404030301010803" pitchFamily="18" charset="0"/>
              </a:rPr>
              <a:t>Україну й </a:t>
            </a:r>
            <a:r>
              <a:rPr lang="uk-UA" sz="2800" b="1" dirty="0" smtClean="0">
                <a:latin typeface="Garamond" panose="02020404030301010803" pitchFamily="18" charset="0"/>
              </a:rPr>
              <a:t>поховали на Чернечій (тепер Тарасова) горі біля Канева.</a:t>
            </a:r>
            <a:endParaRPr lang="ru-RU" sz="2800" b="1" dirty="0" smtClean="0">
              <a:latin typeface="Garamond" panose="02020404030301010803" pitchFamily="18" charset="0"/>
            </a:endParaRPr>
          </a:p>
        </p:txBody>
      </p:sp>
      <p:pic>
        <p:nvPicPr>
          <p:cNvPr id="32772" name="Picture 4" descr="shevchenkotara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41576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Фотозвіт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Packages\Microsoft.Windows.Photos_8wekyb3d8bbwe\TempState\ShareServiceTempFolder\Снимок экрана 2024-03-08 1055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83" y="3008653"/>
            <a:ext cx="3467574" cy="17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Packages\Microsoft.Windows.Photos_8wekyb3d8bbwe\TempState\ShareServiceTempFolder\Снимок экрана 2024-03-08 10584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48" y="1256566"/>
            <a:ext cx="4003409" cy="17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Packages\Microsoft.Windows.Photos_8wekyb3d8bbwe\TempState\ShareServiceTempFolder\Снимок экрана 2024-03-08 10592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6566"/>
            <a:ext cx="4185022" cy="24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AppData\Local\Packages\Microsoft.Windows.Photos_8wekyb3d8bbwe\TempState\ShareServiceTempFolder\Снимок экрана 2024-03-08 11082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08639"/>
            <a:ext cx="4185023" cy="27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AppData\Local\Packages\Microsoft.Windows.Photos_8wekyb3d8bbwe\TempState\ShareServiceTempFolder\Снимок экрана 2024-03-08 11035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83" y="4764261"/>
            <a:ext cx="3467574" cy="16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0649"/>
      </p:ext>
    </p:extLst>
  </p:cSld>
  <p:clrMapOvr>
    <a:masterClrMapping/>
  </p:clrMapOvr>
  <p:transition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uk-UA" sz="2800" b="1" dirty="0" smtClean="0">
                <a:latin typeface="Garamond" panose="02020404030301010803" pitchFamily="18" charset="0"/>
              </a:rPr>
              <a:t>Тарас Григорович Шевченко народився 25 лютого (9 березня ) 1814</a:t>
            </a:r>
            <a:r>
              <a:rPr lang="ru-RU" sz="2800" b="1" dirty="0" smtClean="0">
                <a:latin typeface="Garamond" panose="02020404030301010803" pitchFamily="18" charset="0"/>
              </a:rPr>
              <a:t>р</a:t>
            </a:r>
            <a:r>
              <a:rPr lang="ru-RU" sz="2800" b="1" i="1" dirty="0" smtClean="0">
                <a:latin typeface="Garamond" panose="02020404030301010803" pitchFamily="18" charset="0"/>
              </a:rPr>
              <a:t>.</a:t>
            </a:r>
            <a:r>
              <a:rPr lang="ru-RU" sz="2800" b="1" dirty="0" smtClean="0">
                <a:latin typeface="Garamond" panose="02020404030301010803" pitchFamily="18" charset="0"/>
              </a:rPr>
              <a:t> в с.</a:t>
            </a:r>
            <a:r>
              <a:rPr lang="uk-UA" sz="2800" b="1" dirty="0" smtClean="0">
                <a:latin typeface="Garamond" panose="02020404030301010803" pitchFamily="18" charset="0"/>
              </a:rPr>
              <a:t> Моринці Звенигородського повіту Київської губернії.</a:t>
            </a:r>
            <a:endParaRPr lang="ru-RU" sz="2800" b="1" dirty="0" smtClean="0">
              <a:latin typeface="Garamond" panose="02020404030301010803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5288" y="2276475"/>
            <a:ext cx="3386137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uk-UA" sz="2800" b="1">
                <a:latin typeface="Garamond" panose="02020404030301010803" pitchFamily="18" charset="0"/>
              </a:rPr>
              <a:t>Його батьки, що були кріпаками багатого поміщика В. В. Енгельгардта, незабаром переїхали до сусіднього села Кирилівки.</a:t>
            </a:r>
            <a:r>
              <a:rPr lang="ru-RU" sz="2800" b="1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3078" name="Picture 6" descr="[ShevchenkoTaras002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14554"/>
            <a:ext cx="496093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latin typeface="Garamond" panose="02020404030301010803" pitchFamily="18" charset="0"/>
              </a:rPr>
              <a:t>	</a:t>
            </a:r>
            <a:endParaRPr lang="ru-RU" b="1" smtClean="0">
              <a:latin typeface="Garamond" panose="02020404030301010803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260350"/>
            <a:ext cx="8496300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latin typeface="Garamond" panose="02020404030301010803" pitchFamily="18" charset="0"/>
              </a:rPr>
              <a:t>	</a:t>
            </a:r>
            <a:r>
              <a:rPr lang="uk-UA" sz="2800" b="1" dirty="0" smtClean="0">
                <a:latin typeface="Garamond" panose="02020404030301010803" pitchFamily="18" charset="0"/>
              </a:rPr>
              <a:t>1822</a:t>
            </a:r>
            <a:r>
              <a:rPr lang="ru-RU" sz="2800" b="1" dirty="0" smtClean="0">
                <a:latin typeface="Garamond" panose="02020404030301010803" pitchFamily="18" charset="0"/>
              </a:rPr>
              <a:t>р.</a:t>
            </a:r>
            <a:r>
              <a:rPr lang="uk-UA" sz="2800" b="1" dirty="0" smtClean="0">
                <a:latin typeface="Garamond" panose="02020404030301010803" pitchFamily="18" charset="0"/>
              </a:rPr>
              <a:t> батько віддав його “в </a:t>
            </a:r>
            <a:r>
              <a:rPr lang="uk-UA" sz="2800" b="1" dirty="0" err="1" smtClean="0">
                <a:latin typeface="Garamond" panose="02020404030301010803" pitchFamily="18" charset="0"/>
              </a:rPr>
              <a:t>науку”</a:t>
            </a:r>
            <a:r>
              <a:rPr lang="uk-UA" sz="2800" b="1" dirty="0" smtClean="0">
                <a:latin typeface="Garamond" panose="02020404030301010803" pitchFamily="18" charset="0"/>
              </a:rPr>
              <a:t> до кирилівського дяка. За два роки Тарас навчився читати й писати, і, можливо, засвоїв якісь знання з арифметики. Читав він дещо й крім Псалтиря.</a:t>
            </a:r>
            <a:r>
              <a:rPr lang="uk-UA" sz="2400" b="1" dirty="0" smtClean="0">
                <a:latin typeface="Garamond" panose="02020404030301010803" pitchFamily="18" charset="0"/>
              </a:rPr>
              <a:t> </a:t>
            </a:r>
            <a:endParaRPr lang="en-US" sz="2400" b="1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</a:t>
            </a:r>
            <a:r>
              <a:rPr lang="uk-UA" sz="2800" b="1" dirty="0" smtClean="0">
                <a:latin typeface="Garamond" panose="02020404030301010803" pitchFamily="18" charset="0"/>
              </a:rPr>
              <a:t>Після смерті у матері 1823</a:t>
            </a:r>
            <a:r>
              <a:rPr lang="ru-RU" sz="2800" b="1" dirty="0" smtClean="0">
                <a:latin typeface="Garamond" panose="02020404030301010803" pitchFamily="18" charset="0"/>
              </a:rPr>
              <a:t>р.</a:t>
            </a:r>
            <a:r>
              <a:rPr lang="uk-UA" sz="2800" b="1" dirty="0" smtClean="0">
                <a:latin typeface="Garamond" panose="02020404030301010803" pitchFamily="18" charset="0"/>
              </a:rPr>
              <a:t> і  батька 1825</a:t>
            </a:r>
            <a:r>
              <a:rPr lang="ru-RU" sz="2800" b="1" dirty="0" smtClean="0">
                <a:latin typeface="Garamond" panose="02020404030301010803" pitchFamily="18" charset="0"/>
              </a:rPr>
              <a:t>р. </a:t>
            </a:r>
            <a:r>
              <a:rPr lang="uk-UA" sz="2800" b="1" dirty="0" smtClean="0">
                <a:latin typeface="Garamond" panose="02020404030301010803" pitchFamily="18" charset="0"/>
              </a:rPr>
              <a:t>Тарас залишився сиротою. Деякий час був </a:t>
            </a:r>
            <a:r>
              <a:rPr lang="uk-UA" sz="2800" b="1" dirty="0" err="1" smtClean="0">
                <a:latin typeface="Garamond" panose="02020404030301010803" pitchFamily="18" charset="0"/>
              </a:rPr>
              <a:t>“школярем-попихачем”</a:t>
            </a:r>
            <a:r>
              <a:rPr lang="uk-UA" sz="2800" b="1" dirty="0" smtClean="0">
                <a:latin typeface="Garamond" panose="02020404030301010803" pitchFamily="18" charset="0"/>
              </a:rPr>
              <a:t> у дяка </a:t>
            </a:r>
            <a:r>
              <a:rPr lang="uk-UA" sz="2800" b="1" dirty="0" err="1" smtClean="0">
                <a:latin typeface="Garamond" panose="02020404030301010803" pitchFamily="18" charset="0"/>
              </a:rPr>
              <a:t>Богорського</a:t>
            </a:r>
            <a:r>
              <a:rPr lang="uk-UA" sz="2800" b="1" dirty="0" smtClean="0">
                <a:latin typeface="Garamond" panose="02020404030301010803" pitchFamily="18" charset="0"/>
              </a:rPr>
              <a:t>. Вже в шкільні роки малим Тарасом оволоділа непереборна пристрасть до малювання. Він мріяв </a:t>
            </a:r>
            <a:r>
              <a:rPr lang="uk-UA" sz="2800" b="1" dirty="0" err="1" smtClean="0">
                <a:latin typeface="Garamond" panose="02020404030301010803" pitchFamily="18" charset="0"/>
              </a:rPr>
              <a:t>“сделаться</a:t>
            </a:r>
            <a:r>
              <a:rPr lang="ru-RU" sz="2800" b="1" dirty="0" smtClean="0">
                <a:latin typeface="Garamond" panose="02020404030301010803" pitchFamily="18" charset="0"/>
              </a:rPr>
              <a:t> когда-нибудь хоть посредственным маляром”</a:t>
            </a:r>
            <a:r>
              <a:rPr lang="uk-UA" sz="2800" b="1" dirty="0" smtClean="0">
                <a:latin typeface="Garamond" panose="02020404030301010803" pitchFamily="18" charset="0"/>
              </a:rPr>
              <a:t> і вперто шукав у навколишніх селах учителя малювання. Та після кількох невдалих спроб повернувся до Кирилівки, де пас громадську череду і майже рік наймитував у священика Григорія Кошиця.</a:t>
            </a:r>
            <a:endParaRPr lang="ru-RU" sz="2800" b="1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251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uk-UA" sz="2800" b="1" smtClean="0">
                <a:latin typeface="Garamond" panose="02020404030301010803" pitchFamily="18" charset="0"/>
              </a:rPr>
              <a:t>Наприкінці 1828 або на початку 1829</a:t>
            </a:r>
            <a:r>
              <a:rPr lang="ru-RU" sz="2800" b="1" smtClean="0">
                <a:latin typeface="Garamond" panose="02020404030301010803" pitchFamily="18" charset="0"/>
              </a:rPr>
              <a:t>р. </a:t>
            </a:r>
            <a:r>
              <a:rPr lang="uk-UA" sz="2800" b="1" smtClean="0">
                <a:latin typeface="Garamond" panose="02020404030301010803" pitchFamily="18" charset="0"/>
              </a:rPr>
              <a:t>Тараса взято до поміщицького двору у Вільшані, яка дісталася в спадщину позашлюбному синові В. Енгельгардта, ад'ютантові віленського військового губернатора П. Енгельгардту. </a:t>
            </a:r>
            <a:endParaRPr lang="ru-RU" sz="2800" b="1" smtClean="0">
              <a:latin typeface="Garamond" panose="02020404030301010803" pitchFamily="18" charset="0"/>
            </a:endParaRPr>
          </a:p>
        </p:txBody>
      </p:sp>
      <p:pic>
        <p:nvPicPr>
          <p:cNvPr id="7172" name="Picture 4" descr="Видубецький монастир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781300"/>
            <a:ext cx="4906962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8" y="2708275"/>
            <a:ext cx="3744912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uk-UA" sz="2800" b="1">
                <a:latin typeface="Garamond" panose="02020404030301010803" pitchFamily="18" charset="0"/>
              </a:rPr>
              <a:t>Восени 1829</a:t>
            </a:r>
            <a:r>
              <a:rPr lang="ru-RU" sz="2800" b="1">
                <a:latin typeface="Garamond" panose="02020404030301010803" pitchFamily="18" charset="0"/>
              </a:rPr>
              <a:t>р. </a:t>
            </a:r>
            <a:r>
              <a:rPr lang="uk-UA" sz="2800" b="1">
                <a:latin typeface="Garamond" panose="02020404030301010803" pitchFamily="18" charset="0"/>
              </a:rPr>
              <a:t>Шевченко супроводжує валку з майном молодого пана до Вільно. У списку дворових його записано здатним “на комнатного живописца”.</a:t>
            </a:r>
            <a:endParaRPr lang="ru-RU" sz="2800" b="1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20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6497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572000" y="260350"/>
            <a:ext cx="4572000" cy="659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	</a:t>
            </a:r>
            <a:r>
              <a:rPr lang="uk-UA" sz="2800" b="1" dirty="0" smtClean="0">
                <a:latin typeface="Garamond" panose="02020404030301010803" pitchFamily="18" charset="0"/>
              </a:rPr>
              <a:t>Шевченка </a:t>
            </a:r>
            <a:r>
              <a:rPr lang="uk-UA" sz="2800" b="1" dirty="0">
                <a:latin typeface="Garamond" panose="02020404030301010803" pitchFamily="18" charset="0"/>
              </a:rPr>
              <a:t>віддають вчитися малюванню. Найвірогідніше, що він короткий час учився у </a:t>
            </a:r>
            <a:r>
              <a:rPr lang="uk-UA" sz="2800" b="1" dirty="0" err="1">
                <a:latin typeface="Garamond" panose="02020404030301010803" pitchFamily="18" charset="0"/>
              </a:rPr>
              <a:t>Яна-Батіста</a:t>
            </a:r>
            <a:r>
              <a:rPr lang="uk-UA" sz="2800" b="1" dirty="0">
                <a:latin typeface="Garamond" panose="02020404030301010803" pitchFamily="18" charset="0"/>
              </a:rPr>
              <a:t> Лампі (1775 — 1837), який з кінця 1829</a:t>
            </a:r>
            <a:r>
              <a:rPr lang="ru-RU" sz="2800" b="1" dirty="0">
                <a:latin typeface="Garamond" panose="02020404030301010803" pitchFamily="18" charset="0"/>
              </a:rPr>
              <a:t>р. до</a:t>
            </a:r>
            <a:r>
              <a:rPr lang="uk-UA" sz="2800" b="1" dirty="0">
                <a:latin typeface="Garamond" panose="02020404030301010803" pitchFamily="18" charset="0"/>
              </a:rPr>
              <a:t> весни 1830</a:t>
            </a:r>
            <a:r>
              <a:rPr lang="ru-RU" sz="2800" b="1" dirty="0">
                <a:latin typeface="Garamond" panose="02020404030301010803" pitchFamily="18" charset="0"/>
              </a:rPr>
              <a:t>р.</a:t>
            </a:r>
            <a:r>
              <a:rPr lang="uk-UA" sz="2800" b="1" dirty="0">
                <a:latin typeface="Garamond" panose="02020404030301010803" pitchFamily="18" charset="0"/>
              </a:rPr>
              <a:t> перебував у Вільно, або в Яна </a:t>
            </a:r>
            <a:r>
              <a:rPr lang="uk-UA" sz="2800" b="1" dirty="0" err="1">
                <a:latin typeface="Garamond" panose="02020404030301010803" pitchFamily="18" charset="0"/>
              </a:rPr>
              <a:t>Рустема</a:t>
            </a:r>
            <a:r>
              <a:rPr lang="uk-UA" sz="2800" b="1" dirty="0">
                <a:latin typeface="Garamond" panose="02020404030301010803" pitchFamily="18" charset="0"/>
              </a:rPr>
              <a:t> (? — 1835), професора живопису Віленського університету. </a:t>
            </a:r>
            <a:endParaRPr lang="ru-RU" sz="28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latin typeface="Garamond" panose="02020404030301010803" pitchFamily="18" charset="0"/>
              </a:rPr>
              <a:t>	</a:t>
            </a:r>
            <a:r>
              <a:rPr lang="uk-UA" sz="2800" b="1" smtClean="0">
                <a:latin typeface="Garamond" panose="02020404030301010803" pitchFamily="18" charset="0"/>
              </a:rPr>
              <a:t>Після початку польського повстання 1830</a:t>
            </a:r>
            <a:r>
              <a:rPr lang="ru-RU" sz="2800" b="1" smtClean="0">
                <a:latin typeface="Garamond" panose="02020404030301010803" pitchFamily="18" charset="0"/>
              </a:rPr>
              <a:t>р.</a:t>
            </a:r>
            <a:r>
              <a:rPr lang="uk-UA" sz="2800" b="1" smtClean="0">
                <a:latin typeface="Garamond" panose="02020404030301010803" pitchFamily="18" charset="0"/>
              </a:rPr>
              <a:t> віленський військовий губернатор змушений був піти у відставку. Поїхав до Петербурга і його ад'ютант Енгельгардт. Десь наприкінці лютого 1831</a:t>
            </a:r>
            <a:r>
              <a:rPr lang="ru-RU" sz="2800" b="1" smtClean="0">
                <a:latin typeface="Garamond" panose="02020404030301010803" pitchFamily="18" charset="0"/>
              </a:rPr>
              <a:t>р.</a:t>
            </a:r>
            <a:r>
              <a:rPr lang="uk-UA" sz="2800" b="1" smtClean="0">
                <a:latin typeface="Garamond" panose="02020404030301010803" pitchFamily="18" charset="0"/>
              </a:rPr>
              <a:t> помандрував до столиці у валці з панським майном і Шевченко.</a:t>
            </a:r>
            <a:endParaRPr lang="ru-RU" sz="2800" b="1" smtClean="0">
              <a:latin typeface="Garamond" panose="02020404030301010803" pitchFamily="18" charset="0"/>
            </a:endParaRPr>
          </a:p>
        </p:txBody>
      </p:sp>
      <p:pic>
        <p:nvPicPr>
          <p:cNvPr id="10245" name="Picture 5" descr="102-8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453707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000628" y="3284538"/>
            <a:ext cx="3857651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uk-UA" sz="2800" b="1" dirty="0">
                <a:latin typeface="Garamond" panose="02020404030301010803" pitchFamily="18" charset="0"/>
              </a:rPr>
              <a:t>1832</a:t>
            </a:r>
            <a:r>
              <a:rPr lang="ru-RU" sz="2800" b="1" dirty="0">
                <a:latin typeface="Garamond" panose="02020404030301010803" pitchFamily="18" charset="0"/>
              </a:rPr>
              <a:t>р.</a:t>
            </a:r>
            <a:r>
              <a:rPr lang="uk-UA" sz="2800" b="1" dirty="0">
                <a:latin typeface="Garamond" panose="02020404030301010803" pitchFamily="18" charset="0"/>
              </a:rPr>
              <a:t> </a:t>
            </a:r>
            <a:r>
              <a:rPr lang="uk-UA" sz="2800" b="1" dirty="0" err="1">
                <a:latin typeface="Garamond" panose="02020404030301010803" pitchFamily="18" charset="0"/>
              </a:rPr>
              <a:t>Енгельгардт</a:t>
            </a:r>
            <a:r>
              <a:rPr lang="uk-UA" sz="2800" b="1" dirty="0">
                <a:latin typeface="Garamond" panose="02020404030301010803" pitchFamily="18" charset="0"/>
              </a:rPr>
              <a:t> законтрактовує Шевченка на чотири роки майстрові петербурзького малярного цеху В.</a:t>
            </a:r>
            <a:r>
              <a:rPr lang="ru-RU" sz="2800" b="1" dirty="0">
                <a:latin typeface="Garamond" panose="02020404030301010803" pitchFamily="18" charset="0"/>
              </a:rPr>
              <a:t> </a:t>
            </a:r>
            <a:r>
              <a:rPr lang="ru-RU" sz="2800" b="1" dirty="0" err="1">
                <a:latin typeface="Garamond" panose="02020404030301010803" pitchFamily="18" charset="0"/>
              </a:rPr>
              <a:t>Ширяєву</a:t>
            </a:r>
            <a:r>
              <a:rPr lang="ru-RU" sz="2800" b="1" dirty="0">
                <a:latin typeface="Garamond" panose="02020404030301010803" pitchFamily="18" charset="0"/>
              </a:rPr>
              <a:t>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229600" cy="2016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>
                <a:latin typeface="Garamond" panose="02020404030301010803" pitchFamily="18" charset="0"/>
              </a:rPr>
              <a:t>	</a:t>
            </a:r>
            <a:r>
              <a:rPr lang="uk-UA" sz="2800" b="1" smtClean="0">
                <a:latin typeface="Garamond" panose="02020404030301010803" pitchFamily="18" charset="0"/>
              </a:rPr>
              <a:t>Згодом відбувається знайомство Шевченка з К. Брюлловим і В. Жуковським. Вражені гіркою долею талановитого юнака, вони 1838</a:t>
            </a:r>
            <a:r>
              <a:rPr lang="ru-RU" sz="2800" b="1" smtClean="0">
                <a:latin typeface="Garamond" panose="02020404030301010803" pitchFamily="18" charset="0"/>
              </a:rPr>
              <a:t>р.</a:t>
            </a:r>
            <a:r>
              <a:rPr lang="uk-UA" sz="2800" b="1" smtClean="0">
                <a:latin typeface="Garamond" panose="02020404030301010803" pitchFamily="18" charset="0"/>
              </a:rPr>
              <a:t> викупляють його з кріпацтва.</a:t>
            </a:r>
            <a:endParaRPr lang="ru-RU" sz="2800" b="1" smtClean="0">
              <a:latin typeface="Garamond" panose="02020404030301010803" pitchFamily="18" charset="0"/>
            </a:endParaRPr>
          </a:p>
          <a:p>
            <a:pPr eaLnBrk="1" hangingPunct="1"/>
            <a:endParaRPr lang="ru-RU" sz="2800" smtClean="0"/>
          </a:p>
        </p:txBody>
      </p:sp>
      <p:pic>
        <p:nvPicPr>
          <p:cNvPr id="14340" name="Picture 4" descr="1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20938"/>
            <a:ext cx="31877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47813" y="6308725"/>
            <a:ext cx="131762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uk-UA" b="1">
                <a:latin typeface="Garamond" panose="02020404030301010803" pitchFamily="18" charset="0"/>
              </a:rPr>
              <a:t>К.Брюллов</a:t>
            </a:r>
            <a:endParaRPr lang="ru-RU" b="1">
              <a:latin typeface="Garamond" panose="02020404030301010803" pitchFamily="18" charset="0"/>
            </a:endParaRPr>
          </a:p>
        </p:txBody>
      </p:sp>
      <p:pic>
        <p:nvPicPr>
          <p:cNvPr id="14343" name="Picture 7" descr="1194354801_ton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42093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24525" y="6308725"/>
            <a:ext cx="1708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uk-UA" b="1">
                <a:latin typeface="Garamond" panose="02020404030301010803" pitchFamily="18" charset="0"/>
              </a:rPr>
              <a:t>В.Жуковський</a:t>
            </a:r>
            <a:endParaRPr lang="ru-RU" b="1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1" grpId="0"/>
      <p:bldP spid="143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4752975" cy="666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smtClean="0"/>
              <a:t>	</a:t>
            </a:r>
            <a:r>
              <a:rPr lang="uk-UA" sz="2800" b="1" smtClean="0">
                <a:latin typeface="Garamond" panose="02020404030301010803" pitchFamily="18" charset="0"/>
              </a:rPr>
              <a:t>21 травня 1838</a:t>
            </a:r>
            <a:r>
              <a:rPr lang="ru-RU" sz="2800" b="1" smtClean="0">
                <a:latin typeface="Garamond" panose="02020404030301010803" pitchFamily="18" charset="0"/>
              </a:rPr>
              <a:t>р.</a:t>
            </a:r>
            <a:r>
              <a:rPr lang="uk-UA" sz="2800" b="1" smtClean="0">
                <a:latin typeface="Garamond" panose="02020404030301010803" pitchFamily="18" charset="0"/>
              </a:rPr>
              <a:t> Шевченка зараховують стороннім учнем Академії мистецтв. Він навчається під керівництвом К. Брюллова, стає одним з його улюблених учнів, одержує срібні медалі (за картини “Хлопчик-жебрак, що дає хліб собаці” (1840), “Циганка-ворожка” (1841), “Катерина” (1842)). Остання написана за мотивами однойменної поеми Шевченка. </a:t>
            </a:r>
            <a:endParaRPr lang="ru-RU" sz="2800" b="1" smtClean="0">
              <a:latin typeface="Garamond" panose="02020404030301010803" pitchFamily="18" charset="0"/>
            </a:endParaRPr>
          </a:p>
        </p:txBody>
      </p:sp>
      <p:pic>
        <p:nvPicPr>
          <p:cNvPr id="15364" name="Picture 4" descr="ShevchenkoTaras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549275"/>
            <a:ext cx="412908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300px-First_Kobz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4249737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211638" y="188913"/>
            <a:ext cx="5113337" cy="6408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uk-UA" sz="2800" b="1">
                <a:latin typeface="Garamond" panose="02020404030301010803" pitchFamily="18" charset="0"/>
              </a:rPr>
              <a:t>	Вірші Шевченко почав писати ще кріпаком, за його свідченням, у 1837</a:t>
            </a:r>
            <a:r>
              <a:rPr lang="ru-RU" sz="2800" b="1">
                <a:latin typeface="Garamond" panose="02020404030301010803" pitchFamily="18" charset="0"/>
              </a:rPr>
              <a:t>р.</a:t>
            </a:r>
            <a:r>
              <a:rPr lang="uk-UA" sz="2800" b="1">
                <a:latin typeface="Garamond" panose="02020404030301010803" pitchFamily="18" charset="0"/>
              </a:rPr>
              <a:t> З тих перших поетичних спроб відомі тільки вірші “Причинна” і “Нудно мені, тяжко — що маю робити”.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uk-UA" sz="2800" b="1">
                <a:latin typeface="Garamond" panose="02020404030301010803" pitchFamily="18" charset="0"/>
              </a:rPr>
              <a:t>	Кілька своїх поезій Шевченко у 1838р. віддав Гребінці для публікації в українському альманасі “Ластівка”. Але ще до виходу “Ластівки” (1841) 18 квітня 1840</a:t>
            </a:r>
            <a:r>
              <a:rPr lang="ru-RU" sz="2800" b="1">
                <a:latin typeface="Garamond" panose="02020404030301010803" pitchFamily="18" charset="0"/>
              </a:rPr>
              <a:t>р.</a:t>
            </a:r>
            <a:r>
              <a:rPr lang="uk-UA" sz="2800" b="1">
                <a:latin typeface="Garamond" panose="02020404030301010803" pitchFamily="18" charset="0"/>
              </a:rPr>
              <a:t> з'являється перша збірка Шевченка — “Кобзар”.</a:t>
            </a:r>
            <a:endParaRPr lang="ru-RU" sz="2800" b="1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</TotalTime>
  <Words>129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user</cp:lastModifiedBy>
  <cp:revision>8</cp:revision>
  <dcterms:created xsi:type="dcterms:W3CDTF">2016-03-10T14:47:00Z</dcterms:created>
  <dcterms:modified xsi:type="dcterms:W3CDTF">2024-03-14T16:00:37Z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E9E760D2791B4E2F88D28257BC613C92</vt:lpwstr>
  </property>
  <property fmtid="{D5CDD505-2E9C-101B-9397-08002B2CF9AE}" pid="3" name="KSOProductBuildVer">
    <vt:lpwstr>1049-11.2.0.11225</vt:lpwstr>
  </property>
</Properties>
</file>