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4" r:id="rId7"/>
    <p:sldId id="262" r:id="rId8"/>
    <p:sldId id="263" r:id="rId9"/>
    <p:sldId id="265" r:id="rId10"/>
    <p:sldId id="266" r:id="rId11"/>
    <p:sldId id="259"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12.11.2023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12.11.2023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12.11.2023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ool35.kiev.ua/show/3837_%D0%84diniy-nac%D1%96onalyniy-urok-z-bezpeki-doroghnyogo-ruhu-Bezpechna-doroga-dodomu"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260648"/>
            <a:ext cx="8229600" cy="1728192"/>
          </a:xfrm>
          <a:blipFill>
            <a:blip r:embed="rId2"/>
            <a:tile tx="0" ty="0" sx="100000" sy="100000" flip="none" algn="tl"/>
          </a:blipFill>
        </p:spPr>
        <p:txBody>
          <a:bodyPr>
            <a:normAutofit fontScale="90000"/>
          </a:bodyPr>
          <a:lstStyle/>
          <a:p>
            <a:br>
              <a:rPr lang="uk-UA" dirty="0">
                <a:solidFill>
                  <a:srgbClr val="FFFF00"/>
                </a:solidFill>
              </a:rPr>
            </a:br>
            <a:r>
              <a:rPr lang="uk-UA" u="sng" dirty="0">
                <a:solidFill>
                  <a:srgbClr val="FFFF00"/>
                </a:solidFill>
                <a:hlinkClick r:id="rId3"/>
              </a:rPr>
              <a:t>Єдиний національний урок з безпеки дорожнього руху «Безпечна дорога додому»</a:t>
            </a:r>
            <a:r>
              <a:rPr lang="uk-UA" u="sng" dirty="0">
                <a:solidFill>
                  <a:srgbClr val="FFFF00"/>
                </a:solidFill>
              </a:rPr>
              <a:t> </a:t>
            </a:r>
            <a:r>
              <a:rPr lang="uk-UA" u="sng" dirty="0">
                <a:solidFill>
                  <a:srgbClr val="C00000"/>
                </a:solidFill>
              </a:rPr>
              <a:t>у10-Б класі.</a:t>
            </a:r>
            <a:br>
              <a:rPr lang="uk-UA" u="sng" dirty="0">
                <a:solidFill>
                  <a:srgbClr val="C00000"/>
                </a:solidFill>
              </a:rPr>
            </a:br>
            <a:endParaRPr lang="uk-UA" u="sng" dirty="0">
              <a:solidFill>
                <a:srgbClr val="C00000"/>
              </a:solidFill>
            </a:endParaRPr>
          </a:p>
        </p:txBody>
      </p:sp>
      <p:pic>
        <p:nvPicPr>
          <p:cNvPr id="9" name="Объект 8">
            <a:extLst>
              <a:ext uri="{FF2B5EF4-FFF2-40B4-BE49-F238E27FC236}">
                <a16:creationId xmlns:a16="http://schemas.microsoft.com/office/drawing/2014/main" id="{456AD01E-A7A6-4254-8FC1-CE6F2079BF1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847895" y="2041593"/>
            <a:ext cx="4116593" cy="2572815"/>
          </a:xfrm>
        </p:spPr>
      </p:pic>
      <p:pic>
        <p:nvPicPr>
          <p:cNvPr id="11" name="Рисунок 10">
            <a:extLst>
              <a:ext uri="{FF2B5EF4-FFF2-40B4-BE49-F238E27FC236}">
                <a16:creationId xmlns:a16="http://schemas.microsoft.com/office/drawing/2014/main" id="{1710757C-3D14-40BF-BFA2-024E449049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4285186"/>
            <a:ext cx="3888432" cy="2312166"/>
          </a:xfrm>
          <a:prstGeom prst="rect">
            <a:avLst/>
          </a:prstGeom>
        </p:spPr>
      </p:pic>
      <p:pic>
        <p:nvPicPr>
          <p:cNvPr id="15" name="Рисунок 14">
            <a:extLst>
              <a:ext uri="{FF2B5EF4-FFF2-40B4-BE49-F238E27FC236}">
                <a16:creationId xmlns:a16="http://schemas.microsoft.com/office/drawing/2014/main" id="{D31CFE42-660B-4088-9C9B-9DBB8ADEE1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2276872"/>
            <a:ext cx="4896544" cy="4320479"/>
          </a:xfrm>
          <a:prstGeom prst="rect">
            <a:avLst/>
          </a:prstGeom>
        </p:spPr>
      </p:pic>
    </p:spTree>
    <p:extLst>
      <p:ext uri="{BB962C8B-B14F-4D97-AF65-F5344CB8AC3E}">
        <p14:creationId xmlns:p14="http://schemas.microsoft.com/office/powerpoint/2010/main" val="4123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8F2C6C9-1803-4667-B8FA-0F7DA36703F2}"/>
              </a:ext>
            </a:extLst>
          </p:cNvPr>
          <p:cNvSpPr txBox="1"/>
          <p:nvPr/>
        </p:nvSpPr>
        <p:spPr>
          <a:xfrm>
            <a:off x="457200" y="2780928"/>
            <a:ext cx="8579296" cy="3170099"/>
          </a:xfrm>
          <a:prstGeom prst="rect">
            <a:avLst/>
          </a:prstGeom>
          <a:noFill/>
        </p:spPr>
        <p:txBody>
          <a:bodyPr wrap="square">
            <a:spAutoFit/>
          </a:bodyPr>
          <a:lstStyle/>
          <a:p>
            <a:r>
              <a:rPr lang="ru-RU" sz="2000" b="0" i="0" dirty="0">
                <a:solidFill>
                  <a:srgbClr val="0070C0"/>
                </a:solidFill>
                <a:effectLst/>
                <a:latin typeface="Open Sans" panose="020B0606030504020204" pitchFamily="34" charset="0"/>
              </a:rPr>
              <a:t>Тому, з метою </a:t>
            </a:r>
            <a:r>
              <a:rPr lang="ru-RU" sz="2000" b="0" i="0" dirty="0" err="1">
                <a:solidFill>
                  <a:srgbClr val="0070C0"/>
                </a:solidFill>
                <a:effectLst/>
                <a:latin typeface="Open Sans" panose="020B0606030504020204" pitchFamily="34" charset="0"/>
              </a:rPr>
              <a:t>поглиблення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знань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учнів</a:t>
            </a:r>
            <a:r>
              <a:rPr lang="ru-RU" sz="2000" b="0" i="0" dirty="0">
                <a:solidFill>
                  <a:srgbClr val="0070C0"/>
                </a:solidFill>
                <a:effectLst/>
                <a:latin typeface="Open Sans" panose="020B0606030504020204" pitchFamily="34" charset="0"/>
              </a:rPr>
              <a:t> про </a:t>
            </a:r>
            <a:r>
              <a:rPr lang="ru-RU" sz="2000" b="0" i="0" dirty="0" err="1">
                <a:solidFill>
                  <a:srgbClr val="0070C0"/>
                </a:solidFill>
                <a:effectLst/>
                <a:latin typeface="Open Sans" panose="020B0606030504020204" pitchFamily="34" charset="0"/>
              </a:rPr>
              <a:t>дорожній</a:t>
            </a:r>
            <a:r>
              <a:rPr lang="ru-RU" sz="2000" b="0" i="0" dirty="0">
                <a:solidFill>
                  <a:srgbClr val="0070C0"/>
                </a:solidFill>
                <a:effectLst/>
                <a:latin typeface="Open Sans" panose="020B0606030504020204" pitchFamily="34" charset="0"/>
              </a:rPr>
              <a:t> рух і правила </a:t>
            </a:r>
            <a:r>
              <a:rPr lang="ru-RU" sz="2000" b="0" i="0" dirty="0" err="1">
                <a:solidFill>
                  <a:srgbClr val="0070C0"/>
                </a:solidFill>
                <a:effectLst/>
                <a:latin typeface="Open Sans" panose="020B0606030504020204" pitchFamily="34" charset="0"/>
              </a:rPr>
              <a:t>безпечної</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поведінки</a:t>
            </a:r>
            <a:r>
              <a:rPr lang="ru-RU" sz="2000" b="0" i="0" dirty="0">
                <a:solidFill>
                  <a:srgbClr val="0070C0"/>
                </a:solidFill>
                <a:effectLst/>
                <a:latin typeface="Open Sans" panose="020B0606030504020204" pitchFamily="34" charset="0"/>
              </a:rPr>
              <a:t> на дорогах,  </a:t>
            </a:r>
            <a:r>
              <a:rPr lang="ru-RU" sz="2000" b="0" i="0" dirty="0" err="1">
                <a:solidFill>
                  <a:srgbClr val="0070C0"/>
                </a:solidFill>
                <a:effectLst/>
                <a:latin typeface="Open Sans" panose="020B0606030504020204" pitchFamily="34" charset="0"/>
              </a:rPr>
              <a:t>повторення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дорожніх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знаків</a:t>
            </a:r>
            <a:r>
              <a:rPr lang="ru-RU" sz="2000" b="0" i="0" dirty="0">
                <a:solidFill>
                  <a:srgbClr val="0070C0"/>
                </a:solidFill>
                <a:effectLst/>
                <a:latin typeface="Open Sans" panose="020B0606030504020204" pitchFamily="34" charset="0"/>
              </a:rPr>
              <a:t> та </a:t>
            </a:r>
            <a:r>
              <a:rPr lang="ru-RU" sz="2000" b="0" i="0" dirty="0" err="1">
                <a:solidFill>
                  <a:srgbClr val="0070C0"/>
                </a:solidFill>
                <a:effectLst/>
                <a:latin typeface="Open Sans" panose="020B0606030504020204" pitchFamily="34" charset="0"/>
              </a:rPr>
              <a:t>їх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груп</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виховання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дисциплінованості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бажання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краще</a:t>
            </a:r>
            <a:r>
              <a:rPr lang="ru-RU" sz="2000" b="0" i="0" dirty="0">
                <a:solidFill>
                  <a:srgbClr val="0070C0"/>
                </a:solidFill>
                <a:effectLst/>
                <a:latin typeface="Open Sans" panose="020B0606030504020204" pitchFamily="34" charset="0"/>
              </a:rPr>
              <a:t> знати правила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у 10- Б </a:t>
            </a:r>
            <a:r>
              <a:rPr lang="ru-RU" sz="2000" b="0" i="0" dirty="0" err="1">
                <a:solidFill>
                  <a:srgbClr val="0070C0"/>
                </a:solidFill>
                <a:effectLst/>
                <a:latin typeface="Open Sans" panose="020B0606030504020204" pitchFamily="34" charset="0"/>
              </a:rPr>
              <a:t>класі</a:t>
            </a:r>
            <a:r>
              <a:rPr lang="ru-RU" sz="2000" b="0" i="0" dirty="0">
                <a:solidFill>
                  <a:srgbClr val="0070C0"/>
                </a:solidFill>
                <a:effectLst/>
                <a:latin typeface="Open Sans" panose="020B0606030504020204" pitchFamily="34" charset="0"/>
              </a:rPr>
              <a:t> ДНРЦ №1 </a:t>
            </a:r>
            <a:r>
              <a:rPr lang="ru-RU" sz="2000" b="0" i="0" dirty="0" err="1">
                <a:solidFill>
                  <a:srgbClr val="0070C0"/>
                </a:solidFill>
                <a:effectLst/>
                <a:latin typeface="Open Sans" panose="020B0606030504020204" pitchFamily="34" charset="0"/>
              </a:rPr>
              <a:t>відбулась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виховна</a:t>
            </a:r>
            <a:r>
              <a:rPr lang="ru-RU" sz="2000" b="0" i="0" dirty="0">
                <a:solidFill>
                  <a:srgbClr val="0070C0"/>
                </a:solidFill>
                <a:effectLst/>
                <a:latin typeface="Open Sans" panose="020B0606030504020204" pitchFamily="34" charset="0"/>
              </a:rPr>
              <a:t> година у </a:t>
            </a:r>
            <a:r>
              <a:rPr lang="ru-RU" sz="2000" b="0" i="0" dirty="0" err="1">
                <a:solidFill>
                  <a:srgbClr val="0070C0"/>
                </a:solidFill>
                <a:effectLst/>
                <a:latin typeface="Open Sans" panose="020B0606030504020204" pitchFamily="34" charset="0"/>
              </a:rPr>
              <a:t>дистанційному</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форматі</a:t>
            </a:r>
            <a:r>
              <a:rPr lang="ru-RU" sz="2000" b="0" i="0" dirty="0">
                <a:solidFill>
                  <a:srgbClr val="0070C0"/>
                </a:solidFill>
                <a:effectLst/>
                <a:latin typeface="Open Sans" panose="020B0606030504020204" pitchFamily="34" charset="0"/>
              </a:rPr>
              <a:t>. В  </a:t>
            </a:r>
            <a:r>
              <a:rPr lang="ru-RU" sz="2000" b="0" i="0" dirty="0" err="1">
                <a:solidFill>
                  <a:srgbClr val="0070C0"/>
                </a:solidFill>
                <a:effectLst/>
                <a:latin typeface="Open Sans" panose="020B0606030504020204" pitchFamily="34" charset="0"/>
              </a:rPr>
              <a:t>ході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заняття</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діти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переглянули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відеофільм</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закріпили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знання</a:t>
            </a:r>
            <a:r>
              <a:rPr lang="ru-RU" sz="2000" b="0" i="0" dirty="0">
                <a:solidFill>
                  <a:srgbClr val="0070C0"/>
                </a:solidFill>
                <a:effectLst/>
                <a:latin typeface="Open Sans" panose="020B0606030504020204" pitchFamily="34" charset="0"/>
              </a:rPr>
              <a:t> про Правила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та </a:t>
            </a:r>
            <a:r>
              <a:rPr lang="ru-RU" sz="2000" b="0" i="0" dirty="0" err="1">
                <a:solidFill>
                  <a:srgbClr val="0070C0"/>
                </a:solidFill>
                <a:effectLst/>
                <a:latin typeface="Open Sans" panose="020B0606030504020204" pitchFamily="34" charset="0"/>
              </a:rPr>
              <a:t>безпечну</a:t>
            </a:r>
            <a:r>
              <a:rPr lang="ru-RU" sz="2000" b="0" i="0" dirty="0">
                <a:solidFill>
                  <a:srgbClr val="0070C0"/>
                </a:solidFill>
                <a:effectLst/>
                <a:latin typeface="Open Sans" panose="020B0606030504020204" pitchFamily="34" charset="0"/>
              </a:rPr>
              <a:t> дорогу </a:t>
            </a:r>
            <a:r>
              <a:rPr lang="ru-RU" sz="2000" b="0" i="0" dirty="0" err="1">
                <a:solidFill>
                  <a:srgbClr val="0070C0"/>
                </a:solidFill>
                <a:effectLst/>
                <a:latin typeface="Open Sans" panose="020B0606030504020204" pitchFamily="34" charset="0"/>
              </a:rPr>
              <a:t>додому</a:t>
            </a:r>
            <a:r>
              <a:rPr lang="ru-RU" sz="2000" b="0" i="0" dirty="0">
                <a:solidFill>
                  <a:srgbClr val="0070C0"/>
                </a:solidFill>
                <a:effectLst/>
                <a:latin typeface="Open Sans" panose="020B0606030504020204" pitchFamily="34" charset="0"/>
              </a:rPr>
              <a:t>.</a:t>
            </a:r>
          </a:p>
          <a:p>
            <a:r>
              <a:rPr lang="ru-RU" sz="2000" b="0" i="0" dirty="0" err="1">
                <a:solidFill>
                  <a:srgbClr val="0070C0"/>
                </a:solidFill>
                <a:effectLst/>
                <a:latin typeface="Open Sans" panose="020B0606030504020204" pitchFamily="34" charset="0"/>
              </a:rPr>
              <a:t>Учні</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дійшли</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висновку</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що</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уважність</a:t>
            </a:r>
            <a:r>
              <a:rPr lang="ru-RU" sz="2000" b="0" i="0" dirty="0">
                <a:solidFill>
                  <a:srgbClr val="0070C0"/>
                </a:solidFill>
                <a:effectLst/>
                <a:latin typeface="Open Sans" panose="020B0606030504020204" pitchFamily="34" charset="0"/>
              </a:rPr>
              <a:t> та </a:t>
            </a:r>
            <a:r>
              <a:rPr lang="ru-RU" sz="2000" b="0" i="0" dirty="0" err="1">
                <a:solidFill>
                  <a:srgbClr val="0070C0"/>
                </a:solidFill>
                <a:effectLst/>
                <a:latin typeface="Open Sans" panose="020B0606030504020204" pitchFamily="34" charset="0"/>
              </a:rPr>
              <a:t>дисциплінованість</a:t>
            </a:r>
            <a:r>
              <a:rPr lang="ru-RU" sz="2000" b="0" i="0" dirty="0">
                <a:solidFill>
                  <a:srgbClr val="0070C0"/>
                </a:solidFill>
                <a:effectLst/>
                <a:latin typeface="Open Sans" panose="020B0606030504020204" pitchFamily="34" charset="0"/>
              </a:rPr>
              <a:t> на наших </a:t>
            </a:r>
            <a:r>
              <a:rPr lang="ru-RU" sz="2000" b="0" i="0" dirty="0" err="1">
                <a:solidFill>
                  <a:srgbClr val="0070C0"/>
                </a:solidFill>
                <a:effectLst/>
                <a:latin typeface="Open Sans" panose="020B0606030504020204" pitchFamily="34" charset="0"/>
              </a:rPr>
              <a:t>вулицях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дотримання</a:t>
            </a:r>
            <a:r>
              <a:rPr lang="ru-RU" sz="2000" b="0" i="0" dirty="0">
                <a:solidFill>
                  <a:srgbClr val="0070C0"/>
                </a:solidFill>
                <a:effectLst/>
                <a:latin typeface="Open Sans" panose="020B0606030504020204" pitchFamily="34" charset="0"/>
              </a:rPr>
              <a:t> правил </a:t>
            </a:r>
            <a:r>
              <a:rPr lang="ru-RU" sz="2000" b="0" i="0" dirty="0" err="1">
                <a:solidFill>
                  <a:srgbClr val="0070C0"/>
                </a:solidFill>
                <a:effectLst/>
                <a:latin typeface="Open Sans" panose="020B0606030504020204" pitchFamily="34" charset="0"/>
              </a:rPr>
              <a:t>дорожнього</a:t>
            </a:r>
            <a:r>
              <a:rPr lang="ru-RU" sz="2000" b="0" i="0" dirty="0">
                <a:solidFill>
                  <a:srgbClr val="0070C0"/>
                </a:solidFill>
                <a:effectLst/>
                <a:latin typeface="Open Sans" panose="020B0606030504020204" pitchFamily="34" charset="0"/>
              </a:rPr>
              <a:t> руху – </a:t>
            </a:r>
            <a:r>
              <a:rPr lang="ru-RU" sz="2000" b="0" i="0" dirty="0" err="1">
                <a:solidFill>
                  <a:srgbClr val="0070C0"/>
                </a:solidFill>
                <a:effectLst/>
                <a:latin typeface="Open Sans" panose="020B0606030504020204" pitchFamily="34" charset="0"/>
              </a:rPr>
              <a:t>необхідність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Адже</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від</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цього</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залежить</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їх</a:t>
            </a:r>
            <a:r>
              <a:rPr lang="ru-RU" sz="2000" b="0" i="0" dirty="0">
                <a:solidFill>
                  <a:srgbClr val="0070C0"/>
                </a:solidFill>
                <a:effectLst/>
                <a:latin typeface="Open Sans" panose="020B0606030504020204" pitchFamily="34" charset="0"/>
              </a:rPr>
              <a:t> </a:t>
            </a:r>
            <a:r>
              <a:rPr lang="ru-RU" sz="2000" b="0" i="0" dirty="0" err="1">
                <a:solidFill>
                  <a:srgbClr val="0070C0"/>
                </a:solidFill>
                <a:effectLst/>
                <a:latin typeface="Open Sans" panose="020B0606030504020204" pitchFamily="34" charset="0"/>
              </a:rPr>
              <a:t>життя</a:t>
            </a:r>
            <a:r>
              <a:rPr lang="ru-RU" sz="2000" b="0" i="0" dirty="0">
                <a:solidFill>
                  <a:srgbClr val="0070C0"/>
                </a:solidFill>
                <a:effectLst/>
                <a:latin typeface="Open Sans" panose="020B0606030504020204" pitchFamily="34" charset="0"/>
              </a:rPr>
              <a:t> і </a:t>
            </a:r>
            <a:r>
              <a:rPr lang="ru-RU" sz="2000" b="0" i="0" dirty="0" err="1">
                <a:solidFill>
                  <a:srgbClr val="0070C0"/>
                </a:solidFill>
                <a:effectLst/>
                <a:latin typeface="Open Sans" panose="020B0606030504020204" pitchFamily="34" charset="0"/>
              </a:rPr>
              <a:t>здоров’я</a:t>
            </a:r>
            <a:r>
              <a:rPr lang="ru-RU" sz="2000" b="0" i="0" dirty="0">
                <a:solidFill>
                  <a:srgbClr val="0070C0"/>
                </a:solidFill>
                <a:effectLst/>
                <a:latin typeface="Open Sans" panose="020B0606030504020204" pitchFamily="34" charset="0"/>
              </a:rPr>
              <a:t>!</a:t>
            </a:r>
            <a:endParaRPr lang="ru-UA" sz="2000" dirty="0">
              <a:solidFill>
                <a:srgbClr val="0070C0"/>
              </a:solidFill>
            </a:endParaRPr>
          </a:p>
        </p:txBody>
      </p:sp>
      <p:sp>
        <p:nvSpPr>
          <p:cNvPr id="2" name="Заголовок 1">
            <a:extLst>
              <a:ext uri="{FF2B5EF4-FFF2-40B4-BE49-F238E27FC236}">
                <a16:creationId xmlns:a16="http://schemas.microsoft.com/office/drawing/2014/main" id="{A2CEBD6C-44BD-45F0-8E45-CABAAE4AEDAA}"/>
              </a:ext>
            </a:extLst>
          </p:cNvPr>
          <p:cNvSpPr>
            <a:spLocks noGrp="1"/>
          </p:cNvSpPr>
          <p:nvPr>
            <p:ph type="title"/>
          </p:nvPr>
        </p:nvSpPr>
        <p:spPr/>
        <p:txBody>
          <a:bodyPr/>
          <a:lstStyle/>
          <a:p>
            <a:endParaRPr lang="ru-UA"/>
          </a:p>
        </p:txBody>
      </p:sp>
      <p:sp>
        <p:nvSpPr>
          <p:cNvPr id="6" name="Объект 5">
            <a:extLst>
              <a:ext uri="{FF2B5EF4-FFF2-40B4-BE49-F238E27FC236}">
                <a16:creationId xmlns:a16="http://schemas.microsoft.com/office/drawing/2014/main" id="{CF991715-7260-4C4D-95FD-7F8B537F7FF2}"/>
              </a:ext>
            </a:extLst>
          </p:cNvPr>
          <p:cNvSpPr>
            <a:spLocks noGrp="1"/>
          </p:cNvSpPr>
          <p:nvPr>
            <p:ph idx="1"/>
          </p:nvPr>
        </p:nvSpPr>
        <p:spPr>
          <a:xfrm>
            <a:off x="323528" y="1556792"/>
            <a:ext cx="8363272" cy="1224136"/>
          </a:xfrm>
        </p:spPr>
        <p:txBody>
          <a:bodyPr>
            <a:normAutofit fontScale="85000" lnSpcReduction="10000"/>
          </a:bodyPr>
          <a:lstStyle/>
          <a:p>
            <a:r>
              <a:rPr lang="ru-RU" sz="2100" b="0" i="0" dirty="0">
                <a:solidFill>
                  <a:srgbClr val="0070C0"/>
                </a:solidFill>
                <a:effectLst/>
                <a:latin typeface="Open Sans" panose="020B0606030504020204" pitchFamily="34" charset="0"/>
              </a:rPr>
              <a:t>У наш час на дорогах </a:t>
            </a:r>
            <a:r>
              <a:rPr lang="ru-RU" sz="2100" b="0" i="0" dirty="0" err="1">
                <a:solidFill>
                  <a:srgbClr val="0070C0"/>
                </a:solidFill>
                <a:effectLst/>
                <a:latin typeface="Open Sans" panose="020B0606030504020204" pitchFamily="34" charset="0"/>
              </a:rPr>
              <a:t>України</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виникають</a:t>
            </a:r>
            <a:r>
              <a:rPr lang="ru-RU" sz="2100" b="0" i="0" dirty="0">
                <a:solidFill>
                  <a:srgbClr val="0070C0"/>
                </a:solidFill>
                <a:effectLst/>
                <a:latin typeface="Open Sans" panose="020B0606030504020204" pitchFamily="34" charset="0"/>
              </a:rPr>
              <a:t> десятки </a:t>
            </a:r>
            <a:r>
              <a:rPr lang="ru-RU" sz="2100" b="0" i="0" dirty="0" err="1">
                <a:solidFill>
                  <a:srgbClr val="0070C0"/>
                </a:solidFill>
                <a:effectLst/>
                <a:latin typeface="Open Sans" panose="020B0606030504020204" pitchFamily="34" charset="0"/>
              </a:rPr>
              <a:t>тисяч</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аварій</a:t>
            </a:r>
            <a:r>
              <a:rPr lang="ru-RU" sz="2100" b="0" i="0" dirty="0">
                <a:solidFill>
                  <a:srgbClr val="0070C0"/>
                </a:solidFill>
                <a:effectLst/>
                <a:latin typeface="Open Sans" panose="020B0606030504020204" pitchFamily="34" charset="0"/>
              </a:rPr>
              <a:t>, у </a:t>
            </a:r>
            <a:r>
              <a:rPr lang="ru-RU" sz="2100" b="0" i="0" dirty="0" err="1">
                <a:solidFill>
                  <a:srgbClr val="0070C0"/>
                </a:solidFill>
                <a:effectLst/>
                <a:latin typeface="Open Sans" panose="020B0606030504020204" pitchFamily="34" charset="0"/>
              </a:rPr>
              <a:t>яких</a:t>
            </a:r>
            <a:r>
              <a:rPr lang="ru-RU" sz="2100" b="0" i="0" dirty="0">
                <a:solidFill>
                  <a:srgbClr val="0070C0"/>
                </a:solidFill>
                <a:effectLst/>
                <a:latin typeface="Open Sans" panose="020B0606030504020204" pitchFamily="34" charset="0"/>
              </a:rPr>
              <a:t> гинуть </a:t>
            </a:r>
            <a:r>
              <a:rPr lang="ru-RU" sz="2100" b="0" i="0" dirty="0" err="1">
                <a:solidFill>
                  <a:srgbClr val="0070C0"/>
                </a:solidFill>
                <a:effectLst/>
                <a:latin typeface="Open Sans" panose="020B0606030504020204" pitchFamily="34" charset="0"/>
              </a:rPr>
              <a:t>діти</a:t>
            </a:r>
            <a:r>
              <a:rPr lang="ru-RU" sz="2100" b="0" i="0" dirty="0">
                <a:solidFill>
                  <a:srgbClr val="0070C0"/>
                </a:solidFill>
                <a:effectLst/>
                <a:latin typeface="Open Sans" panose="020B0606030504020204" pitchFamily="34" charset="0"/>
              </a:rPr>
              <a:t> та </a:t>
            </a:r>
            <a:r>
              <a:rPr lang="ru-RU" sz="2100" b="0" i="0" dirty="0" err="1">
                <a:solidFill>
                  <a:srgbClr val="0070C0"/>
                </a:solidFill>
                <a:effectLst/>
                <a:latin typeface="Open Sans" panose="020B0606030504020204" pitchFamily="34" charset="0"/>
              </a:rPr>
              <a:t>дорослі</a:t>
            </a:r>
            <a:r>
              <a:rPr lang="ru-RU" sz="2100" b="0" i="0" dirty="0">
                <a:solidFill>
                  <a:srgbClr val="0070C0"/>
                </a:solidFill>
                <a:effectLst/>
                <a:latin typeface="Open Sans" panose="020B0606030504020204" pitchFamily="34" charset="0"/>
              </a:rPr>
              <a:t>. Причини </a:t>
            </a:r>
            <a:r>
              <a:rPr lang="ru-RU" sz="2100" b="0" i="0" dirty="0" err="1">
                <a:solidFill>
                  <a:srgbClr val="0070C0"/>
                </a:solidFill>
                <a:effectLst/>
                <a:latin typeface="Open Sans" panose="020B0606030504020204" pitchFamily="34" charset="0"/>
              </a:rPr>
              <a:t>дорожньо-транспортних</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пригод</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можуть</a:t>
            </a:r>
            <a:r>
              <a:rPr lang="ru-RU" sz="2100" b="0" i="0" dirty="0">
                <a:solidFill>
                  <a:srgbClr val="0070C0"/>
                </a:solidFill>
                <a:effectLst/>
                <a:latin typeface="Open Sans" panose="020B0606030504020204" pitchFamily="34" charset="0"/>
              </a:rPr>
              <a:t> бути </a:t>
            </a:r>
            <a:r>
              <a:rPr lang="ru-RU" sz="2100" b="0" i="0" dirty="0" err="1">
                <a:solidFill>
                  <a:srgbClr val="0070C0"/>
                </a:solidFill>
                <a:effectLst/>
                <a:latin typeface="Open Sans" panose="020B0606030504020204" pitchFamily="34" charset="0"/>
              </a:rPr>
              <a:t>різні</a:t>
            </a:r>
            <a:r>
              <a:rPr lang="ru-RU" sz="2100" b="0" i="0" dirty="0">
                <a:solidFill>
                  <a:srgbClr val="0070C0"/>
                </a:solidFill>
                <a:effectLst/>
                <a:latin typeface="Open Sans" panose="020B0606030504020204" pitchFamily="34" charset="0"/>
              </a:rPr>
              <a:t>. Та </a:t>
            </a:r>
            <a:r>
              <a:rPr lang="ru-RU" sz="2100" b="0" i="0" dirty="0" err="1">
                <a:solidFill>
                  <a:srgbClr val="0070C0"/>
                </a:solidFill>
                <a:effectLst/>
                <a:latin typeface="Open Sans" panose="020B0606030504020204" pitchFamily="34" charset="0"/>
              </a:rPr>
              <a:t>насамперед</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це</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порушення</a:t>
            </a:r>
            <a:r>
              <a:rPr lang="ru-RU" sz="2100" b="0" i="0" dirty="0">
                <a:solidFill>
                  <a:srgbClr val="0070C0"/>
                </a:solidFill>
                <a:effectLst/>
                <a:latin typeface="Open Sans" panose="020B0606030504020204" pitchFamily="34" charset="0"/>
              </a:rPr>
              <a:t> правил </a:t>
            </a:r>
            <a:r>
              <a:rPr lang="ru-RU" sz="2100" b="0" i="0" dirty="0" err="1">
                <a:solidFill>
                  <a:srgbClr val="0070C0"/>
                </a:solidFill>
                <a:effectLst/>
                <a:latin typeface="Open Sans" panose="020B0606030504020204" pitchFamily="34" charset="0"/>
              </a:rPr>
              <a:t>дорожнього</a:t>
            </a:r>
            <a:r>
              <a:rPr lang="ru-RU" sz="2100" b="0" i="0" dirty="0">
                <a:solidFill>
                  <a:srgbClr val="0070C0"/>
                </a:solidFill>
                <a:effectLst/>
                <a:latin typeface="Open Sans" panose="020B0606030504020204" pitchFamily="34" charset="0"/>
              </a:rPr>
              <a:t> руху, </a:t>
            </a:r>
            <a:r>
              <a:rPr lang="ru-RU" sz="2100" b="0" i="0" dirty="0" err="1">
                <a:solidFill>
                  <a:srgbClr val="0070C0"/>
                </a:solidFill>
                <a:effectLst/>
                <a:latin typeface="Open Sans" panose="020B0606030504020204" pitchFamily="34" charset="0"/>
              </a:rPr>
              <a:t>необережність</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водіїв</a:t>
            </a:r>
            <a:r>
              <a:rPr lang="ru-RU" sz="2100" b="0" i="0" dirty="0">
                <a:solidFill>
                  <a:srgbClr val="0070C0"/>
                </a:solidFill>
                <a:effectLst/>
                <a:latin typeface="Open Sans" panose="020B0606030504020204" pitchFamily="34" charset="0"/>
              </a:rPr>
              <a:t> і </a:t>
            </a:r>
            <a:r>
              <a:rPr lang="ru-RU" sz="2100" b="0" i="0" dirty="0" err="1">
                <a:solidFill>
                  <a:srgbClr val="0070C0"/>
                </a:solidFill>
                <a:effectLst/>
                <a:latin typeface="Open Sans" panose="020B0606030504020204" pitchFamily="34" charset="0"/>
              </a:rPr>
              <a:t>самовпевненість</a:t>
            </a:r>
            <a:r>
              <a:rPr lang="ru-RU" sz="2100" b="0" i="0" dirty="0">
                <a:solidFill>
                  <a:srgbClr val="0070C0"/>
                </a:solidFill>
                <a:effectLst/>
                <a:latin typeface="Open Sans" panose="020B0606030504020204" pitchFamily="34" charset="0"/>
              </a:rPr>
              <a:t> </a:t>
            </a:r>
            <a:r>
              <a:rPr lang="ru-RU" sz="2100" b="0" i="0" dirty="0" err="1">
                <a:solidFill>
                  <a:srgbClr val="0070C0"/>
                </a:solidFill>
                <a:effectLst/>
                <a:latin typeface="Open Sans" panose="020B0606030504020204" pitchFamily="34" charset="0"/>
              </a:rPr>
              <a:t>пішоходів</a:t>
            </a:r>
            <a:r>
              <a:rPr lang="ru-RU" sz="2100" b="0" i="0" dirty="0">
                <a:solidFill>
                  <a:srgbClr val="0070C0"/>
                </a:solidFill>
                <a:effectLst/>
                <a:latin typeface="Open Sans" panose="020B0606030504020204" pitchFamily="34" charset="0"/>
              </a:rPr>
              <a:t>.</a:t>
            </a:r>
          </a:p>
          <a:p>
            <a:endParaRPr lang="ru-UA" sz="1800" dirty="0"/>
          </a:p>
        </p:txBody>
      </p:sp>
      <p:pic>
        <p:nvPicPr>
          <p:cNvPr id="11" name="Рисунок 10">
            <a:extLst>
              <a:ext uri="{FF2B5EF4-FFF2-40B4-BE49-F238E27FC236}">
                <a16:creationId xmlns:a16="http://schemas.microsoft.com/office/drawing/2014/main" id="{2D36635F-9D49-4D09-BD23-46B03B9ED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8517"/>
            <a:ext cx="8363272" cy="1299121"/>
          </a:xfrm>
          <a:prstGeom prst="rect">
            <a:avLst/>
          </a:prstGeom>
        </p:spPr>
      </p:pic>
    </p:spTree>
    <p:extLst>
      <p:ext uri="{BB962C8B-B14F-4D97-AF65-F5344CB8AC3E}">
        <p14:creationId xmlns:p14="http://schemas.microsoft.com/office/powerpoint/2010/main" val="2411664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blipFill>
            <a:blip r:embed="rId2"/>
            <a:tile tx="0" ty="0" sx="100000" sy="100000" flip="none" algn="tl"/>
          </a:blipFill>
        </p:spPr>
        <p:txBody>
          <a:bodyPr>
            <a:normAutofit fontScale="77500" lnSpcReduction="20000"/>
          </a:bodyPr>
          <a:lstStyle/>
          <a:p>
            <a:r>
              <a:rPr lang="uk-UA" u="sng" dirty="0"/>
              <a:t> </a:t>
            </a:r>
          </a:p>
          <a:p>
            <a:r>
              <a:rPr lang="uk-UA" b="1" i="1" u="sng" dirty="0">
                <a:solidFill>
                  <a:srgbClr val="002060"/>
                </a:solidFill>
              </a:rPr>
              <a:t>17.11.2023 в 10-Б кл.  кл. </a:t>
            </a:r>
            <a:r>
              <a:rPr lang="uk-UA" b="1" i="1" u="sng" dirty="0" err="1">
                <a:solidFill>
                  <a:srgbClr val="002060"/>
                </a:solidFill>
              </a:rPr>
              <a:t>керівн</a:t>
            </a:r>
            <a:r>
              <a:rPr lang="uk-UA" b="1" i="1" u="sng" dirty="0">
                <a:solidFill>
                  <a:srgbClr val="002060"/>
                </a:solidFill>
              </a:rPr>
              <a:t>ик Бєлова А.М.  </a:t>
            </a:r>
            <a:r>
              <a:rPr lang="uk-UA" b="1" i="1" dirty="0">
                <a:solidFill>
                  <a:srgbClr val="002060"/>
                </a:solidFill>
              </a:rPr>
              <a:t>проведено Єдиний національний урок з безпеки дорожнього руху ,,Безпечна дорога додому”, під час якого переглянули корисний науковий пізнавальний фільм «Ми учасники дорожнього руху», в якому ішлося про основні правила безпечного поводження на дорозі;</a:t>
            </a:r>
          </a:p>
          <a:p>
            <a:r>
              <a:rPr lang="uk-UA" b="1" i="1" dirty="0">
                <a:solidFill>
                  <a:srgbClr val="002060"/>
                </a:solidFill>
              </a:rPr>
              <a:t>активно долучилися до обговорення ситуативних завдань ,,Чому так сталося ?”, Заслухали вражаючі статистичні дані стосовно щоденної кількості постраждалих в ДТП через неуважність пішоходів та порушення ними ПДР .</a:t>
            </a:r>
            <a:br>
              <a:rPr lang="uk-UA" b="1" i="1" dirty="0">
                <a:solidFill>
                  <a:srgbClr val="002060"/>
                </a:solidFill>
              </a:rPr>
            </a:br>
            <a:r>
              <a:rPr lang="uk-UA" b="1" i="1" dirty="0">
                <a:solidFill>
                  <a:srgbClr val="002060"/>
                </a:solidFill>
              </a:rPr>
              <a:t>Тож справді ,,Безпека на дорозі – безпека життя”.</a:t>
            </a:r>
          </a:p>
          <a:p>
            <a:endParaRPr lang="uk-UA" dirty="0"/>
          </a:p>
        </p:txBody>
      </p:sp>
      <p:pic>
        <p:nvPicPr>
          <p:cNvPr id="4099" name="Picture 3"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1937"/>
            <a:ext cx="8208912" cy="165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4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05F168-25CD-44A0-BD21-CC26E6FBBFAF}"/>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60FB5653-D8C8-4951-9389-7E0568F69548}"/>
              </a:ext>
            </a:extLst>
          </p:cNvPr>
          <p:cNvSpPr>
            <a:spLocks noGrp="1"/>
          </p:cNvSpPr>
          <p:nvPr>
            <p:ph idx="1"/>
          </p:nvPr>
        </p:nvSpPr>
        <p:spPr>
          <a:xfrm>
            <a:off x="683568" y="2420888"/>
            <a:ext cx="8003232" cy="4320480"/>
          </a:xfrm>
        </p:spPr>
        <p:txBody>
          <a:bodyPr>
            <a:normAutofit lnSpcReduction="10000"/>
          </a:bodyPr>
          <a:lstStyle/>
          <a:p>
            <a:r>
              <a:rPr lang="ru-RU" sz="2400" b="0" i="0" dirty="0">
                <a:solidFill>
                  <a:srgbClr val="0070C0"/>
                </a:solidFill>
                <a:effectLst/>
                <a:latin typeface="Helvetica Neue"/>
              </a:rPr>
              <a:t>Разом з </a:t>
            </a:r>
            <a:r>
              <a:rPr lang="ru-RU" sz="2400" b="0" i="0" dirty="0" err="1">
                <a:solidFill>
                  <a:srgbClr val="0070C0"/>
                </a:solidFill>
                <a:effectLst/>
                <a:latin typeface="Helvetica Neue"/>
              </a:rPr>
              <a:t>учнями</a:t>
            </a:r>
            <a:r>
              <a:rPr lang="ru-RU" sz="2400" b="0" i="0" dirty="0">
                <a:solidFill>
                  <a:srgbClr val="0070C0"/>
                </a:solidFill>
                <a:effectLst/>
                <a:latin typeface="Helvetica Neue"/>
              </a:rPr>
              <a:t> обговорили </a:t>
            </a:r>
            <a:r>
              <a:rPr lang="ru-RU" sz="2400" b="0" i="0" dirty="0" err="1">
                <a:solidFill>
                  <a:srgbClr val="0070C0"/>
                </a:solidFill>
                <a:effectLst/>
                <a:latin typeface="Helvetica Neue"/>
              </a:rPr>
              <a:t>різні</a:t>
            </a:r>
            <a:r>
              <a:rPr lang="ru-RU" sz="2400" b="0" i="0" dirty="0">
                <a:solidFill>
                  <a:srgbClr val="0070C0"/>
                </a:solidFill>
                <a:effectLst/>
                <a:latin typeface="Helvetica Neue"/>
              </a:rPr>
              <a:t> </a:t>
            </a:r>
            <a:r>
              <a:rPr lang="ru-RU" sz="2400" b="0" i="0" dirty="0" err="1">
                <a:solidFill>
                  <a:srgbClr val="0070C0"/>
                </a:solidFill>
                <a:effectLst/>
                <a:latin typeface="Helvetica Neue"/>
              </a:rPr>
              <a:t>аспекти</a:t>
            </a:r>
            <a:r>
              <a:rPr lang="ru-RU" sz="2400" b="0" i="0" dirty="0">
                <a:solidFill>
                  <a:srgbClr val="0070C0"/>
                </a:solidFill>
                <a:effectLst/>
                <a:latin typeface="Helvetica Neue"/>
              </a:rPr>
              <a:t> </a:t>
            </a:r>
            <a:r>
              <a:rPr lang="ru-RU" sz="2400" b="0" i="0" dirty="0" err="1">
                <a:solidFill>
                  <a:srgbClr val="0070C0"/>
                </a:solidFill>
                <a:effectLst/>
                <a:latin typeface="Helvetica Neue"/>
              </a:rPr>
              <a:t>безпеки</a:t>
            </a:r>
            <a:r>
              <a:rPr lang="ru-RU" sz="2400" b="0" i="0" dirty="0">
                <a:solidFill>
                  <a:srgbClr val="0070C0"/>
                </a:solidFill>
                <a:effectLst/>
                <a:latin typeface="Helvetica Neue"/>
              </a:rPr>
              <a:t> на </a:t>
            </a:r>
            <a:r>
              <a:rPr lang="ru-RU" sz="2400" b="0" i="0" dirty="0" err="1">
                <a:solidFill>
                  <a:srgbClr val="0070C0"/>
                </a:solidFill>
                <a:effectLst/>
                <a:latin typeface="Helvetica Neue"/>
              </a:rPr>
              <a:t>дорозі</a:t>
            </a:r>
            <a:r>
              <a:rPr lang="ru-RU" sz="2400" b="0" i="0" dirty="0">
                <a:solidFill>
                  <a:srgbClr val="0070C0"/>
                </a:solidFill>
                <a:effectLst/>
                <a:latin typeface="Helvetica Neue"/>
              </a:rPr>
              <a:t>, про </a:t>
            </a:r>
            <a:r>
              <a:rPr lang="ru-RU" sz="2400" b="0" i="0" dirty="0" err="1">
                <a:solidFill>
                  <a:srgbClr val="0070C0"/>
                </a:solidFill>
                <a:effectLst/>
                <a:latin typeface="Helvetica Neue"/>
              </a:rPr>
              <a:t>які</a:t>
            </a:r>
            <a:r>
              <a:rPr lang="ru-RU" sz="2400" b="0" i="0" dirty="0">
                <a:solidFill>
                  <a:srgbClr val="0070C0"/>
                </a:solidFill>
                <a:effectLst/>
                <a:latin typeface="Helvetica Neue"/>
              </a:rPr>
              <a:t> вони </a:t>
            </a:r>
            <a:r>
              <a:rPr lang="ru-RU" sz="2400" b="0" i="0" dirty="0" err="1">
                <a:solidFill>
                  <a:srgbClr val="0070C0"/>
                </a:solidFill>
                <a:effectLst/>
                <a:latin typeface="Helvetica Neue"/>
              </a:rPr>
              <a:t>повинні</a:t>
            </a:r>
            <a:r>
              <a:rPr lang="ru-RU" sz="2400" b="0" i="0" dirty="0">
                <a:solidFill>
                  <a:srgbClr val="0070C0"/>
                </a:solidFill>
                <a:effectLst/>
                <a:latin typeface="Helvetica Neue"/>
              </a:rPr>
              <a:t> знати і </a:t>
            </a:r>
            <a:r>
              <a:rPr lang="ru-RU" sz="2400" b="0" i="0" dirty="0" err="1">
                <a:solidFill>
                  <a:srgbClr val="0070C0"/>
                </a:solidFill>
                <a:effectLst/>
                <a:latin typeface="Helvetica Neue"/>
              </a:rPr>
              <a:t>завжди</a:t>
            </a:r>
            <a:r>
              <a:rPr lang="ru-RU" sz="2400" b="0" i="0" dirty="0">
                <a:solidFill>
                  <a:srgbClr val="0070C0"/>
                </a:solidFill>
                <a:effectLst/>
                <a:latin typeface="Helvetica Neue"/>
              </a:rPr>
              <a:t> </a:t>
            </a:r>
            <a:r>
              <a:rPr lang="ru-RU" sz="2400" b="0" i="0" dirty="0" err="1">
                <a:solidFill>
                  <a:srgbClr val="0070C0"/>
                </a:solidFill>
                <a:effectLst/>
                <a:latin typeface="Helvetica Neue"/>
              </a:rPr>
              <a:t>пам’ятати</a:t>
            </a:r>
            <a:r>
              <a:rPr lang="ru-RU" sz="2400" b="0" i="0" dirty="0">
                <a:solidFill>
                  <a:srgbClr val="0070C0"/>
                </a:solidFill>
                <a:effectLst/>
                <a:latin typeface="Helvetica Neue"/>
              </a:rPr>
              <a:t> – </a:t>
            </a:r>
            <a:r>
              <a:rPr lang="ru-RU" sz="2400" b="0" i="0" dirty="0" err="1">
                <a:solidFill>
                  <a:srgbClr val="0070C0"/>
                </a:solidFill>
                <a:effectLst/>
                <a:latin typeface="Helvetica Neue"/>
              </a:rPr>
              <a:t>це</a:t>
            </a:r>
            <a:r>
              <a:rPr lang="ru-RU" sz="2400" b="0" i="0" dirty="0">
                <a:solidFill>
                  <a:srgbClr val="0070C0"/>
                </a:solidFill>
                <a:effectLst/>
                <a:latin typeface="Helvetica Neue"/>
              </a:rPr>
              <a:t> </a:t>
            </a:r>
            <a:r>
              <a:rPr lang="ru-RU" sz="2400" b="0" i="0" dirty="0" err="1">
                <a:solidFill>
                  <a:srgbClr val="0070C0"/>
                </a:solidFill>
                <a:effectLst/>
                <a:latin typeface="Helvetica Neue"/>
              </a:rPr>
              <a:t>дорожні</a:t>
            </a:r>
            <a:r>
              <a:rPr lang="ru-RU" sz="2400" b="0" i="0" dirty="0">
                <a:solidFill>
                  <a:srgbClr val="0070C0"/>
                </a:solidFill>
                <a:effectLst/>
                <a:latin typeface="Helvetica Neue"/>
              </a:rPr>
              <a:t> знаки по </a:t>
            </a:r>
            <a:r>
              <a:rPr lang="ru-RU" sz="2400" b="0" i="0" dirty="0" err="1">
                <a:solidFill>
                  <a:srgbClr val="0070C0"/>
                </a:solidFill>
                <a:effectLst/>
                <a:latin typeface="Helvetica Neue"/>
              </a:rPr>
              <a:t>дорозі</a:t>
            </a:r>
            <a:r>
              <a:rPr lang="ru-RU" sz="2400" b="0" i="0" dirty="0">
                <a:solidFill>
                  <a:srgbClr val="0070C0"/>
                </a:solidFill>
                <a:effectLst/>
                <a:latin typeface="Helvetica Neue"/>
              </a:rPr>
              <a:t> </a:t>
            </a:r>
            <a:r>
              <a:rPr lang="ru-RU" sz="2400" b="0" i="0" dirty="0" err="1">
                <a:solidFill>
                  <a:srgbClr val="0070C0"/>
                </a:solidFill>
                <a:effectLst/>
                <a:latin typeface="Helvetica Neue"/>
              </a:rPr>
              <a:t>додому</a:t>
            </a:r>
            <a:r>
              <a:rPr lang="ru-RU" sz="2400" b="0" i="0" dirty="0">
                <a:solidFill>
                  <a:srgbClr val="0070C0"/>
                </a:solidFill>
                <a:effectLst/>
                <a:latin typeface="Helvetica Neue"/>
              </a:rPr>
              <a:t>, правила </a:t>
            </a:r>
            <a:r>
              <a:rPr lang="ru-RU" sz="2400" b="0" i="0" dirty="0" err="1">
                <a:solidFill>
                  <a:srgbClr val="0070C0"/>
                </a:solidFill>
                <a:effectLst/>
                <a:latin typeface="Helvetica Neue"/>
              </a:rPr>
              <a:t>поведінки</a:t>
            </a:r>
            <a:r>
              <a:rPr lang="ru-RU" sz="2400" b="0" i="0" dirty="0">
                <a:solidFill>
                  <a:srgbClr val="0070C0"/>
                </a:solidFill>
                <a:effectLst/>
                <a:latin typeface="Helvetica Neue"/>
              </a:rPr>
              <a:t> </a:t>
            </a:r>
            <a:r>
              <a:rPr lang="ru-RU" sz="2400" b="0" i="0" dirty="0" err="1">
                <a:solidFill>
                  <a:srgbClr val="0070C0"/>
                </a:solidFill>
                <a:effectLst/>
                <a:latin typeface="Helvetica Neue"/>
              </a:rPr>
              <a:t>пішоходів</a:t>
            </a:r>
            <a:r>
              <a:rPr lang="ru-RU" sz="2400" b="0" i="0" dirty="0">
                <a:solidFill>
                  <a:srgbClr val="0070C0"/>
                </a:solidFill>
                <a:effectLst/>
                <a:latin typeface="Helvetica Neue"/>
              </a:rPr>
              <a:t> при </a:t>
            </a:r>
            <a:r>
              <a:rPr lang="ru-RU" sz="2400" b="0" i="0" dirty="0" err="1">
                <a:solidFill>
                  <a:srgbClr val="0070C0"/>
                </a:solidFill>
                <a:effectLst/>
                <a:latin typeface="Helvetica Neue"/>
              </a:rPr>
              <a:t>переході</a:t>
            </a:r>
            <a:r>
              <a:rPr lang="ru-RU" sz="2400" b="0" i="0" dirty="0">
                <a:solidFill>
                  <a:srgbClr val="0070C0"/>
                </a:solidFill>
                <a:effectLst/>
                <a:latin typeface="Helvetica Neue"/>
              </a:rPr>
              <a:t> </a:t>
            </a:r>
            <a:r>
              <a:rPr lang="ru-RU" sz="2400" b="0" i="0" dirty="0" err="1">
                <a:solidFill>
                  <a:srgbClr val="0070C0"/>
                </a:solidFill>
                <a:effectLst/>
                <a:latin typeface="Helvetica Neue"/>
              </a:rPr>
              <a:t>вулиць</a:t>
            </a:r>
            <a:r>
              <a:rPr lang="ru-RU" sz="2400" b="0" i="0" dirty="0">
                <a:solidFill>
                  <a:srgbClr val="0070C0"/>
                </a:solidFill>
                <a:effectLst/>
                <a:latin typeface="Helvetica Neue"/>
              </a:rPr>
              <a:t> та </a:t>
            </a:r>
            <a:r>
              <a:rPr lang="ru-RU" sz="2400" b="0" i="0" dirty="0" err="1">
                <a:solidFill>
                  <a:srgbClr val="0070C0"/>
                </a:solidFill>
                <a:effectLst/>
                <a:latin typeface="Helvetica Neue"/>
              </a:rPr>
              <a:t>перехресть</a:t>
            </a:r>
            <a:r>
              <a:rPr lang="ru-RU" sz="2400" b="0" i="0" dirty="0">
                <a:solidFill>
                  <a:srgbClr val="0070C0"/>
                </a:solidFill>
                <a:effectLst/>
                <a:latin typeface="Helvetica Neue"/>
              </a:rPr>
              <a:t>, </a:t>
            </a:r>
            <a:r>
              <a:rPr lang="ru-RU" sz="2400" b="0" i="0" dirty="0" err="1">
                <a:solidFill>
                  <a:srgbClr val="0070C0"/>
                </a:solidFill>
                <a:effectLst/>
                <a:latin typeface="Helvetica Neue"/>
              </a:rPr>
              <a:t>це</a:t>
            </a:r>
            <a:r>
              <a:rPr lang="ru-RU" sz="2400" b="0" i="0" dirty="0">
                <a:solidFill>
                  <a:srgbClr val="0070C0"/>
                </a:solidFill>
                <a:effectLst/>
                <a:latin typeface="Helvetica Neue"/>
              </a:rPr>
              <a:t> </a:t>
            </a:r>
            <a:r>
              <a:rPr lang="ru-RU" sz="2400" b="0" i="0" dirty="0" err="1">
                <a:solidFill>
                  <a:srgbClr val="0070C0"/>
                </a:solidFill>
                <a:effectLst/>
                <a:latin typeface="Helvetica Neue"/>
              </a:rPr>
              <a:t>користування</a:t>
            </a:r>
            <a:r>
              <a:rPr lang="ru-RU" sz="2400" b="0" i="0" dirty="0">
                <a:solidFill>
                  <a:srgbClr val="0070C0"/>
                </a:solidFill>
                <a:effectLst/>
                <a:latin typeface="Helvetica Neue"/>
              </a:rPr>
              <a:t> </a:t>
            </a:r>
            <a:r>
              <a:rPr lang="ru-RU" sz="2400" b="0" i="0" dirty="0" err="1">
                <a:solidFill>
                  <a:srgbClr val="0070C0"/>
                </a:solidFill>
                <a:effectLst/>
                <a:latin typeface="Helvetica Neue"/>
              </a:rPr>
              <a:t>громадським</a:t>
            </a:r>
            <a:r>
              <a:rPr lang="ru-RU" sz="2400" b="0" i="0" dirty="0">
                <a:solidFill>
                  <a:srgbClr val="0070C0"/>
                </a:solidFill>
                <a:effectLst/>
                <a:latin typeface="Helvetica Neue"/>
              </a:rPr>
              <a:t> транспортом, правила </a:t>
            </a:r>
            <a:r>
              <a:rPr lang="ru-RU" sz="2400" b="0" i="0" dirty="0" err="1">
                <a:solidFill>
                  <a:srgbClr val="0070C0"/>
                </a:solidFill>
                <a:effectLst/>
                <a:latin typeface="Helvetica Neue"/>
              </a:rPr>
              <a:t>кермування</a:t>
            </a:r>
            <a:r>
              <a:rPr lang="ru-RU" sz="2400" b="0" i="0" dirty="0">
                <a:solidFill>
                  <a:srgbClr val="0070C0"/>
                </a:solidFill>
                <a:effectLst/>
                <a:latin typeface="Helvetica Neue"/>
              </a:rPr>
              <a:t> </a:t>
            </a:r>
            <a:r>
              <a:rPr lang="ru-RU" sz="2400" b="0" i="0" dirty="0" err="1">
                <a:solidFill>
                  <a:srgbClr val="0070C0"/>
                </a:solidFill>
                <a:effectLst/>
                <a:latin typeface="Helvetica Neue"/>
              </a:rPr>
              <a:t>власними</a:t>
            </a:r>
            <a:r>
              <a:rPr lang="ru-RU" sz="2400" b="0" i="0" dirty="0">
                <a:solidFill>
                  <a:srgbClr val="0070C0"/>
                </a:solidFill>
                <a:effectLst/>
                <a:latin typeface="Helvetica Neue"/>
              </a:rPr>
              <a:t> </a:t>
            </a:r>
            <a:r>
              <a:rPr lang="ru-RU" sz="2400" b="0" i="0" dirty="0" err="1">
                <a:solidFill>
                  <a:srgbClr val="0070C0"/>
                </a:solidFill>
                <a:effectLst/>
                <a:latin typeface="Helvetica Neue"/>
              </a:rPr>
              <a:t>велоcипедами</a:t>
            </a:r>
            <a:r>
              <a:rPr lang="ru-RU" sz="2400" b="0" i="0" dirty="0">
                <a:solidFill>
                  <a:srgbClr val="0070C0"/>
                </a:solidFill>
                <a:effectLst/>
                <a:latin typeface="Helvetica Neue"/>
              </a:rPr>
              <a:t> та </a:t>
            </a:r>
            <a:r>
              <a:rPr lang="ru-RU" sz="2400" b="0" i="0" dirty="0" err="1">
                <a:solidFill>
                  <a:srgbClr val="0070C0"/>
                </a:solidFill>
                <a:effectLst/>
                <a:latin typeface="Helvetica Neue"/>
              </a:rPr>
              <a:t>скутерами.Також</a:t>
            </a:r>
            <a:r>
              <a:rPr lang="ru-RU" sz="2400" b="0" i="0" dirty="0">
                <a:solidFill>
                  <a:srgbClr val="0070C0"/>
                </a:solidFill>
                <a:effectLst/>
                <a:latin typeface="Helvetica Neue"/>
              </a:rPr>
              <a:t> </a:t>
            </a:r>
            <a:r>
              <a:rPr lang="ru-RU" sz="2400" b="0" i="0" dirty="0" err="1">
                <a:solidFill>
                  <a:srgbClr val="0070C0"/>
                </a:solidFill>
                <a:effectLst/>
                <a:latin typeface="Helvetica Neue"/>
              </a:rPr>
              <a:t>учні</a:t>
            </a:r>
            <a:r>
              <a:rPr lang="ru-RU" sz="2400" b="0" i="0" dirty="0">
                <a:solidFill>
                  <a:srgbClr val="0070C0"/>
                </a:solidFill>
                <a:effectLst/>
                <a:latin typeface="Helvetica Neue"/>
              </a:rPr>
              <a:t> </a:t>
            </a:r>
            <a:r>
              <a:rPr lang="ru-RU" sz="2400" b="0" i="0" dirty="0" err="1">
                <a:solidFill>
                  <a:srgbClr val="0070C0"/>
                </a:solidFill>
                <a:effectLst/>
                <a:latin typeface="Helvetica Neue"/>
              </a:rPr>
              <a:t>переглянули</a:t>
            </a:r>
            <a:r>
              <a:rPr lang="ru-RU" sz="2400" b="0" i="0" dirty="0">
                <a:solidFill>
                  <a:srgbClr val="0070C0"/>
                </a:solidFill>
                <a:effectLst/>
                <a:latin typeface="Helvetica Neue"/>
              </a:rPr>
              <a:t> </a:t>
            </a:r>
            <a:r>
              <a:rPr lang="ru-RU" sz="2400" b="0" i="0" dirty="0" err="1">
                <a:solidFill>
                  <a:srgbClr val="0070C0"/>
                </a:solidFill>
                <a:effectLst/>
                <a:latin typeface="Helvetica Neue"/>
              </a:rPr>
              <a:t>відео</a:t>
            </a:r>
            <a:r>
              <a:rPr lang="ru-RU" sz="2400" b="0" i="0" dirty="0">
                <a:solidFill>
                  <a:srgbClr val="0070C0"/>
                </a:solidFill>
                <a:effectLst/>
                <a:latin typeface="Helvetica Neue"/>
              </a:rPr>
              <a:t> , </a:t>
            </a:r>
            <a:r>
              <a:rPr lang="ru-RU" sz="2400" b="0" i="0" dirty="0" err="1">
                <a:solidFill>
                  <a:srgbClr val="0070C0"/>
                </a:solidFill>
                <a:effectLst/>
                <a:latin typeface="Helvetica Neue"/>
              </a:rPr>
              <a:t>підготовлене</a:t>
            </a:r>
            <a:r>
              <a:rPr lang="ru-RU" sz="2400" b="0" i="0" dirty="0">
                <a:solidFill>
                  <a:srgbClr val="0070C0"/>
                </a:solidFill>
                <a:effectLst/>
                <a:latin typeface="Helvetica Neue"/>
              </a:rPr>
              <a:t> </a:t>
            </a:r>
            <a:r>
              <a:rPr lang="ru-RU" sz="2400" b="0" i="0" dirty="0" err="1">
                <a:solidFill>
                  <a:srgbClr val="0070C0"/>
                </a:solidFill>
                <a:effectLst/>
                <a:latin typeface="Helvetica Neue"/>
              </a:rPr>
              <a:t>класним</a:t>
            </a:r>
            <a:r>
              <a:rPr lang="ru-RU" sz="2400" b="0" i="0" dirty="0">
                <a:solidFill>
                  <a:srgbClr val="0070C0"/>
                </a:solidFill>
                <a:effectLst/>
                <a:latin typeface="Helvetica Neue"/>
              </a:rPr>
              <a:t> </a:t>
            </a:r>
            <a:r>
              <a:rPr lang="ru-RU" sz="2400" b="0" i="0" dirty="0" err="1">
                <a:solidFill>
                  <a:srgbClr val="0070C0"/>
                </a:solidFill>
                <a:effectLst/>
                <a:latin typeface="Helvetica Neue"/>
              </a:rPr>
              <a:t>керівником</a:t>
            </a:r>
            <a:r>
              <a:rPr lang="ru-RU" sz="2400" b="0" i="0" dirty="0">
                <a:solidFill>
                  <a:srgbClr val="0070C0"/>
                </a:solidFill>
                <a:effectLst/>
                <a:latin typeface="Helvetica Neue"/>
              </a:rPr>
              <a:t> А.М </a:t>
            </a:r>
            <a:r>
              <a:rPr lang="ru-RU" sz="2400" b="0" i="0" dirty="0" err="1">
                <a:solidFill>
                  <a:srgbClr val="0070C0"/>
                </a:solidFill>
                <a:effectLst/>
                <a:latin typeface="Helvetica Neue"/>
              </a:rPr>
              <a:t>Бєловой</a:t>
            </a:r>
            <a:r>
              <a:rPr lang="ru-RU" sz="2400" b="0" i="0" dirty="0">
                <a:solidFill>
                  <a:srgbClr val="0070C0"/>
                </a:solidFill>
                <a:effectLst/>
                <a:latin typeface="Helvetica Neue"/>
              </a:rPr>
              <a:t>, та </a:t>
            </a:r>
            <a:r>
              <a:rPr lang="ru-RU" sz="2400" b="0" i="0" dirty="0" err="1">
                <a:solidFill>
                  <a:srgbClr val="0070C0"/>
                </a:solidFill>
                <a:effectLst/>
                <a:latin typeface="Helvetica Neue"/>
              </a:rPr>
              <a:t>наголосили</a:t>
            </a:r>
            <a:r>
              <a:rPr lang="ru-RU" sz="2400" b="0" i="0" dirty="0">
                <a:solidFill>
                  <a:srgbClr val="0070C0"/>
                </a:solidFill>
                <a:effectLst/>
                <a:latin typeface="Helvetica Neue"/>
              </a:rPr>
              <a:t> на </a:t>
            </a:r>
            <a:r>
              <a:rPr lang="ru-RU" sz="2400" b="0" i="0" dirty="0" err="1">
                <a:solidFill>
                  <a:srgbClr val="0070C0"/>
                </a:solidFill>
                <a:effectLst/>
                <a:latin typeface="Helvetica Neue"/>
              </a:rPr>
              <a:t>важливості</a:t>
            </a:r>
            <a:r>
              <a:rPr lang="ru-RU" sz="2400" b="0" i="0" dirty="0">
                <a:solidFill>
                  <a:srgbClr val="0070C0"/>
                </a:solidFill>
                <a:effectLst/>
                <a:latin typeface="Helvetica Neue"/>
              </a:rPr>
              <a:t> й </a:t>
            </a:r>
            <a:r>
              <a:rPr lang="ru-RU" sz="2400" b="0" i="0" dirty="0" err="1">
                <a:solidFill>
                  <a:srgbClr val="0070C0"/>
                </a:solidFill>
                <a:effectLst/>
                <a:latin typeface="Helvetica Neue"/>
              </a:rPr>
              <a:t>обов’язковості</a:t>
            </a:r>
            <a:r>
              <a:rPr lang="ru-RU" sz="2400" b="0" i="0" dirty="0">
                <a:solidFill>
                  <a:srgbClr val="0070C0"/>
                </a:solidFill>
                <a:effectLst/>
                <a:latin typeface="Helvetica Neue"/>
              </a:rPr>
              <a:t> </a:t>
            </a:r>
            <a:r>
              <a:rPr lang="ru-RU" sz="2400" b="0" i="0" dirty="0" err="1">
                <a:solidFill>
                  <a:srgbClr val="0070C0"/>
                </a:solidFill>
                <a:effectLst/>
                <a:latin typeface="Helvetica Neue"/>
              </a:rPr>
              <a:t>дотримання</a:t>
            </a:r>
            <a:r>
              <a:rPr lang="ru-RU" sz="2400" b="0" i="0" dirty="0">
                <a:solidFill>
                  <a:srgbClr val="0070C0"/>
                </a:solidFill>
                <a:effectLst/>
                <a:latin typeface="Helvetica Neue"/>
              </a:rPr>
              <a:t> правил </a:t>
            </a:r>
            <a:r>
              <a:rPr lang="ru-RU" sz="2400" b="0" i="0" dirty="0" err="1">
                <a:solidFill>
                  <a:srgbClr val="0070C0"/>
                </a:solidFill>
                <a:effectLst/>
                <a:latin typeface="Helvetica Neue"/>
              </a:rPr>
              <a:t>дорожнього</a:t>
            </a:r>
            <a:r>
              <a:rPr lang="ru-RU" sz="2400" b="0" i="0" dirty="0">
                <a:solidFill>
                  <a:srgbClr val="0070C0"/>
                </a:solidFill>
                <a:effectLst/>
                <a:latin typeface="Helvetica Neue"/>
              </a:rPr>
              <a:t> руху по </a:t>
            </a:r>
            <a:r>
              <a:rPr lang="ru-RU" sz="2400" b="0" i="0" dirty="0" err="1">
                <a:solidFill>
                  <a:srgbClr val="0070C0"/>
                </a:solidFill>
                <a:effectLst/>
                <a:latin typeface="Helvetica Neue"/>
              </a:rPr>
              <a:t>дорозі</a:t>
            </a:r>
            <a:r>
              <a:rPr lang="ru-RU" sz="2400" b="0" i="0" dirty="0">
                <a:solidFill>
                  <a:srgbClr val="0070C0"/>
                </a:solidFill>
                <a:effectLst/>
                <a:latin typeface="Helvetica Neue"/>
              </a:rPr>
              <a:t> до </a:t>
            </a:r>
            <a:r>
              <a:rPr lang="ru-RU" sz="2400" b="0" i="0" dirty="0" err="1">
                <a:solidFill>
                  <a:srgbClr val="0070C0"/>
                </a:solidFill>
                <a:effectLst/>
                <a:latin typeface="Helvetica Neue"/>
              </a:rPr>
              <a:t>школи</a:t>
            </a:r>
            <a:r>
              <a:rPr lang="ru-RU" sz="2400" b="0" i="0" dirty="0">
                <a:solidFill>
                  <a:srgbClr val="0070C0"/>
                </a:solidFill>
                <a:effectLst/>
                <a:latin typeface="Helvetica Neue"/>
              </a:rPr>
              <a:t> та </a:t>
            </a:r>
            <a:r>
              <a:rPr lang="ru-RU" sz="2400" b="0" i="0" dirty="0" err="1">
                <a:solidFill>
                  <a:srgbClr val="0070C0"/>
                </a:solidFill>
                <a:effectLst/>
                <a:latin typeface="Helvetica Neue"/>
              </a:rPr>
              <a:t>додому</a:t>
            </a:r>
            <a:r>
              <a:rPr lang="ru-RU" sz="2400" b="0" i="0" dirty="0">
                <a:solidFill>
                  <a:srgbClr val="0070C0"/>
                </a:solidFill>
                <a:effectLst/>
                <a:latin typeface="Helvetica Neue"/>
              </a:rPr>
              <a:t>.</a:t>
            </a:r>
          </a:p>
          <a:p>
            <a:r>
              <a:rPr lang="ru-RU" sz="1800" dirty="0" err="1">
                <a:solidFill>
                  <a:srgbClr val="FF0000"/>
                </a:solidFill>
                <a:latin typeface="Helvetica Neue"/>
              </a:rPr>
              <a:t>Підготувала</a:t>
            </a:r>
            <a:r>
              <a:rPr lang="ru-RU" sz="1800" dirty="0">
                <a:solidFill>
                  <a:srgbClr val="FF0000"/>
                </a:solidFill>
                <a:latin typeface="Helvetica Neue"/>
              </a:rPr>
              <a:t> </a:t>
            </a:r>
            <a:r>
              <a:rPr lang="ru-RU" sz="1800" dirty="0" err="1">
                <a:solidFill>
                  <a:srgbClr val="FF0000"/>
                </a:solidFill>
                <a:latin typeface="Helvetica Neue"/>
              </a:rPr>
              <a:t>кл.керівник</a:t>
            </a:r>
            <a:r>
              <a:rPr lang="ru-RU" sz="1800" dirty="0">
                <a:solidFill>
                  <a:srgbClr val="FF0000"/>
                </a:solidFill>
                <a:latin typeface="Helvetica Neue"/>
              </a:rPr>
              <a:t> 10-б </a:t>
            </a:r>
            <a:r>
              <a:rPr lang="ru-RU" sz="1800" dirty="0" err="1">
                <a:solidFill>
                  <a:srgbClr val="FF0000"/>
                </a:solidFill>
                <a:latin typeface="Helvetica Neue"/>
              </a:rPr>
              <a:t>класу</a:t>
            </a:r>
            <a:r>
              <a:rPr lang="ru-RU" sz="1800" dirty="0">
                <a:solidFill>
                  <a:srgbClr val="FF0000"/>
                </a:solidFill>
                <a:latin typeface="Helvetica Neue"/>
              </a:rPr>
              <a:t> Алла </a:t>
            </a:r>
            <a:r>
              <a:rPr lang="ru-RU" sz="1800" dirty="0" err="1">
                <a:solidFill>
                  <a:srgbClr val="FF0000"/>
                </a:solidFill>
                <a:latin typeface="Helvetica Neue"/>
              </a:rPr>
              <a:t>Миколаївна</a:t>
            </a:r>
            <a:r>
              <a:rPr lang="ru-RU" sz="1800" dirty="0">
                <a:solidFill>
                  <a:srgbClr val="FF0000"/>
                </a:solidFill>
                <a:latin typeface="Helvetica Neue"/>
              </a:rPr>
              <a:t> </a:t>
            </a:r>
            <a:r>
              <a:rPr lang="ru-RU" sz="1800" dirty="0" err="1">
                <a:solidFill>
                  <a:srgbClr val="FF0000"/>
                </a:solidFill>
                <a:latin typeface="Helvetica Neue"/>
              </a:rPr>
              <a:t>Бєлова</a:t>
            </a:r>
            <a:endParaRPr lang="ru-UA" sz="1800" dirty="0">
              <a:solidFill>
                <a:srgbClr val="FF0000"/>
              </a:solidFill>
            </a:endParaRPr>
          </a:p>
        </p:txBody>
      </p:sp>
      <p:pic>
        <p:nvPicPr>
          <p:cNvPr id="7" name="Рисунок 6">
            <a:extLst>
              <a:ext uri="{FF2B5EF4-FFF2-40B4-BE49-F238E27FC236}">
                <a16:creationId xmlns:a16="http://schemas.microsoft.com/office/drawing/2014/main" id="{E6C163C6-91B7-4B30-9E27-9328A7687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4638"/>
            <a:ext cx="8229600" cy="2146250"/>
          </a:xfrm>
          <a:prstGeom prst="rect">
            <a:avLst/>
          </a:prstGeom>
        </p:spPr>
      </p:pic>
    </p:spTree>
    <p:extLst>
      <p:ext uri="{BB962C8B-B14F-4D97-AF65-F5344CB8AC3E}">
        <p14:creationId xmlns:p14="http://schemas.microsoft.com/office/powerpoint/2010/main" val="39487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p:spPr>
        <p:txBody>
          <a:bodyPr>
            <a:normAutofit/>
          </a:bodyPr>
          <a:lstStyle/>
          <a:p>
            <a:r>
              <a:rPr lang="uk-UA" sz="3200" dirty="0">
                <a:solidFill>
                  <a:srgbClr val="00B050"/>
                </a:solidFill>
                <a:effectLst>
                  <a:outerShdw blurRad="38100" dist="38100" dir="2700000" algn="tl">
                    <a:srgbClr val="000000">
                      <a:alpha val="43137"/>
                    </a:srgbClr>
                  </a:outerShdw>
                </a:effectLst>
                <a:latin typeface="Arial Black" pitchFamily="34" charset="0"/>
              </a:rPr>
              <a:t>Перегляд наукового фільму, </a:t>
            </a:r>
            <a:r>
              <a:rPr lang="uk-UA" sz="2000" dirty="0">
                <a:solidFill>
                  <a:srgbClr val="C00000"/>
                </a:solidFill>
                <a:effectLst>
                  <a:outerShdw blurRad="38100" dist="38100" dir="2700000" algn="tl">
                    <a:srgbClr val="000000">
                      <a:alpha val="43137"/>
                    </a:srgbClr>
                  </a:outerShdw>
                </a:effectLst>
                <a:latin typeface="Arial Black" pitchFamily="34" charset="0"/>
              </a:rPr>
              <a:t>«Безпечна дорога додому».</a:t>
            </a:r>
          </a:p>
        </p:txBody>
      </p:sp>
      <p:pic>
        <p:nvPicPr>
          <p:cNvPr id="5" name="Объект 4">
            <a:extLst>
              <a:ext uri="{FF2B5EF4-FFF2-40B4-BE49-F238E27FC236}">
                <a16:creationId xmlns:a16="http://schemas.microsoft.com/office/drawing/2014/main" id="{7E408EBF-6FAE-42AE-BDD0-1D827FC7A18E}"/>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1547" b="18259"/>
          <a:stretch/>
        </p:blipFill>
        <p:spPr>
          <a:xfrm>
            <a:off x="107505" y="1417638"/>
            <a:ext cx="3168352" cy="2443410"/>
          </a:xfrm>
        </p:spPr>
      </p:pic>
      <p:pic>
        <p:nvPicPr>
          <p:cNvPr id="9" name="Рисунок 8">
            <a:extLst>
              <a:ext uri="{FF2B5EF4-FFF2-40B4-BE49-F238E27FC236}">
                <a16:creationId xmlns:a16="http://schemas.microsoft.com/office/drawing/2014/main" id="{A1BDAA1A-C1CC-47C3-A6AF-4E99BFEB8A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7951" b="32150"/>
          <a:stretch/>
        </p:blipFill>
        <p:spPr>
          <a:xfrm>
            <a:off x="3272445" y="1417638"/>
            <a:ext cx="3747827" cy="2443410"/>
          </a:xfrm>
          <a:prstGeom prst="rect">
            <a:avLst/>
          </a:prstGeom>
        </p:spPr>
      </p:pic>
      <p:pic>
        <p:nvPicPr>
          <p:cNvPr id="15" name="Рисунок 14">
            <a:extLst>
              <a:ext uri="{FF2B5EF4-FFF2-40B4-BE49-F238E27FC236}">
                <a16:creationId xmlns:a16="http://schemas.microsoft.com/office/drawing/2014/main" id="{7CB9C23E-8428-4AD4-BB9D-962A79BC0E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671" b="20671"/>
          <a:stretch/>
        </p:blipFill>
        <p:spPr>
          <a:xfrm>
            <a:off x="107505" y="3923928"/>
            <a:ext cx="2571750" cy="2659434"/>
          </a:xfrm>
          <a:prstGeom prst="rect">
            <a:avLst/>
          </a:prstGeom>
        </p:spPr>
      </p:pic>
      <p:pic>
        <p:nvPicPr>
          <p:cNvPr id="19" name="Рисунок 18">
            <a:extLst>
              <a:ext uri="{FF2B5EF4-FFF2-40B4-BE49-F238E27FC236}">
                <a16:creationId xmlns:a16="http://schemas.microsoft.com/office/drawing/2014/main" id="{40EC66BE-D49F-4B01-9C64-8EF0601632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9000" b="24800"/>
          <a:stretch/>
        </p:blipFill>
        <p:spPr>
          <a:xfrm>
            <a:off x="2679255" y="3923927"/>
            <a:ext cx="3639870" cy="2659435"/>
          </a:xfrm>
          <a:prstGeom prst="rect">
            <a:avLst/>
          </a:prstGeom>
        </p:spPr>
      </p:pic>
      <p:pic>
        <p:nvPicPr>
          <p:cNvPr id="23" name="Рисунок 22">
            <a:extLst>
              <a:ext uri="{FF2B5EF4-FFF2-40B4-BE49-F238E27FC236}">
                <a16:creationId xmlns:a16="http://schemas.microsoft.com/office/drawing/2014/main" id="{DEF79603-0A5B-4BA8-BF49-5791AB980D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3933" t="22896" r="12866" b="31038"/>
          <a:stretch/>
        </p:blipFill>
        <p:spPr>
          <a:xfrm>
            <a:off x="6814439" y="1417638"/>
            <a:ext cx="2222056" cy="2506289"/>
          </a:xfrm>
          <a:prstGeom prst="rect">
            <a:avLst/>
          </a:prstGeom>
        </p:spPr>
      </p:pic>
      <p:pic>
        <p:nvPicPr>
          <p:cNvPr id="25" name="Рисунок 24">
            <a:extLst>
              <a:ext uri="{FF2B5EF4-FFF2-40B4-BE49-F238E27FC236}">
                <a16:creationId xmlns:a16="http://schemas.microsoft.com/office/drawing/2014/main" id="{FE50B8BF-3495-498F-A973-BA167845C97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671" b="33262"/>
          <a:stretch/>
        </p:blipFill>
        <p:spPr>
          <a:xfrm>
            <a:off x="6431509" y="3923926"/>
            <a:ext cx="2612825" cy="2659435"/>
          </a:xfrm>
          <a:prstGeom prst="rect">
            <a:avLst/>
          </a:prstGeom>
        </p:spPr>
      </p:pic>
    </p:spTree>
    <p:extLst>
      <p:ext uri="{BB962C8B-B14F-4D97-AF65-F5344CB8AC3E}">
        <p14:creationId xmlns:p14="http://schemas.microsoft.com/office/powerpoint/2010/main" val="54686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3074" name="Picture 2" descr="C:\Users\Алла\Desktop\длор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38635"/>
            <a:ext cx="8136904" cy="13620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ла\Desktop\лорнг.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76" y="1708149"/>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Алла\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658" y="399119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Алла\Desktop\ролш.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1979077"/>
            <a:ext cx="2466975" cy="1847850"/>
          </a:xfrm>
          <a:prstGeom prst="flowChartMagneticTape">
            <a:avLst/>
          </a:prstGeom>
          <a:noFill/>
          <a:extLst>
            <a:ext uri="{909E8E84-426E-40DD-AFC4-6F175D3DCCD1}">
              <a14:hiddenFill xmlns:a14="http://schemas.microsoft.com/office/drawing/2010/main">
                <a:solidFill>
                  <a:srgbClr val="FFFFFF"/>
                </a:solidFill>
              </a14:hiddenFill>
            </a:ext>
          </a:extLst>
        </p:spPr>
      </p:pic>
      <p:pic>
        <p:nvPicPr>
          <p:cNvPr id="3079" name="Picture 7" descr="C:\Users\Алла\Desktop\зшж.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381" y="4138836"/>
            <a:ext cx="2466975" cy="1847850"/>
          </a:xfrm>
          <a:prstGeom prst="plaque">
            <a:avLst/>
          </a:prstGeom>
          <a:noFill/>
          <a:extLst>
            <a:ext uri="{909E8E84-426E-40DD-AFC4-6F175D3DCCD1}">
              <a14:hiddenFill xmlns:a14="http://schemas.microsoft.com/office/drawing/2010/main">
                <a:solidFill>
                  <a:srgbClr val="FFFFFF"/>
                </a:solidFill>
              </a14:hiddenFill>
            </a:ext>
          </a:extLst>
        </p:spPr>
      </p:pic>
      <p:pic>
        <p:nvPicPr>
          <p:cNvPr id="3080" name="Picture 8" descr="C:\Users\Алла\Desktop\Памятка_ДПР.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4552" y="1708149"/>
            <a:ext cx="2799896" cy="427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12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sp>
        <p:nvSpPr>
          <p:cNvPr id="3" name="Объект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a:normAutofit lnSpcReduction="10000"/>
          </a:bodyPr>
          <a:lstStyle/>
          <a:p>
            <a:r>
              <a:rPr lang="uk-UA" b="1" i="1" dirty="0">
                <a:solidFill>
                  <a:srgbClr val="002060"/>
                </a:solidFill>
              </a:rPr>
              <a:t>Світло що рятує життя…. Одна з найпоширеніших причин ДТП на дорогах в Україні низька видимість пішоходів в темний час доби. Відомо що використання </a:t>
            </a:r>
            <a:r>
              <a:rPr lang="uk-UA" b="1" i="1" dirty="0" err="1">
                <a:solidFill>
                  <a:srgbClr val="002060"/>
                </a:solidFill>
              </a:rPr>
              <a:t>світлоповертальних</a:t>
            </a:r>
            <a:r>
              <a:rPr lang="uk-UA" b="1" i="1" dirty="0">
                <a:solidFill>
                  <a:srgbClr val="002060"/>
                </a:solidFill>
              </a:rPr>
              <a:t> елементів дозволяє знизити травматизм та смертність на дорогах у 6-8 разів. З дальнім світлом фар водій бачитиме пішохода на відстані 300-</a:t>
            </a:r>
            <a:r>
              <a:rPr lang="uk-UA" b="1" i="1" dirty="0"/>
              <a:t> </a:t>
            </a:r>
            <a:r>
              <a:rPr lang="uk-UA" b="1" i="1" dirty="0">
                <a:solidFill>
                  <a:srgbClr val="002060"/>
                </a:solidFill>
              </a:rPr>
              <a:t>400м.</a:t>
            </a:r>
          </a:p>
          <a:p>
            <a:endParaRPr lang="uk-UA" dirty="0"/>
          </a:p>
        </p:txBody>
      </p:sp>
      <p:pic>
        <p:nvPicPr>
          <p:cNvPr id="5122" name="Picture 2" descr="C:\Users\Алл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0"/>
            <a:ext cx="8280920"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32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6146" name="Picture 2" descr="C:\Users\Алла\Desktop\II-mistse_Metliushenko-Oleksandra_-My-za-bezpeku-na-dorohakh_1100x732-500x3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814657"/>
            <a:ext cx="2807196" cy="2523753"/>
          </a:xfrm>
          <a:prstGeom prst="bracketPair">
            <a:avLst/>
          </a:prstGeom>
          <a:noFill/>
          <a:extLst>
            <a:ext uri="{909E8E84-426E-40DD-AFC4-6F175D3DCCD1}">
              <a14:hiddenFill xmlns:a14="http://schemas.microsoft.com/office/drawing/2010/main">
                <a:solidFill>
                  <a:srgbClr val="FFFFFF"/>
                </a:solidFill>
              </a14:hiddenFill>
            </a:ext>
          </a:extLst>
        </p:spPr>
      </p:pic>
      <p:pic>
        <p:nvPicPr>
          <p:cNvPr id="6148" name="Picture 4"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54904"/>
            <a:ext cx="2263282" cy="2305050"/>
          </a:xfrm>
          <a:prstGeom prst="plaque">
            <a:avLst/>
          </a:prstGeom>
          <a:noFill/>
          <a:extLst>
            <a:ext uri="{909E8E84-426E-40DD-AFC4-6F175D3DCCD1}">
              <a14:hiddenFill xmlns:a14="http://schemas.microsoft.com/office/drawing/2010/main">
                <a:solidFill>
                  <a:srgbClr val="FFFFFF"/>
                </a:solidFill>
              </a14:hiddenFill>
            </a:ext>
          </a:extLst>
        </p:spPr>
      </p:pic>
      <p:pic>
        <p:nvPicPr>
          <p:cNvPr id="6152" name="Picture 8" descr="C:\Users\Алла\Desktop\downloa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5627" y="3814657"/>
            <a:ext cx="2581275" cy="2638679"/>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Алла\Desktop\ппк.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6144" y="4188247"/>
            <a:ext cx="3130312" cy="226508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Алла\Desktop\imag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1766781"/>
            <a:ext cx="2448272" cy="242146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Алла\Desktop\івк.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91" y="-1"/>
            <a:ext cx="8155565" cy="1509608"/>
          </a:xfrm>
          <a:prstGeom prst="rect">
            <a:avLst/>
          </a:prstGeom>
          <a:noFill/>
          <a:extLst>
            <a:ext uri="{909E8E84-426E-40DD-AFC4-6F175D3DCCD1}">
              <a14:hiddenFill xmlns:a14="http://schemas.microsoft.com/office/drawing/2010/main">
                <a:solidFill>
                  <a:srgbClr val="FFFFFF"/>
                </a:solidFill>
              </a14:hiddenFill>
            </a:ext>
          </a:extLst>
        </p:spPr>
      </p:pic>
      <p:pic>
        <p:nvPicPr>
          <p:cNvPr id="11" name="Объект 10">
            <a:extLst>
              <a:ext uri="{FF2B5EF4-FFF2-40B4-BE49-F238E27FC236}">
                <a16:creationId xmlns:a16="http://schemas.microsoft.com/office/drawing/2014/main" id="{B4E49D46-F50D-42EC-902D-BA31053451B4}"/>
              </a:ext>
            </a:extLst>
          </p:cNvPr>
          <p:cNvPicPr>
            <a:picLocks noGrp="1" noChangeAspect="1"/>
          </p:cNvPicPr>
          <p:nvPr>
            <p:ph idx="1"/>
          </p:nvPr>
        </p:nvPicPr>
        <p:blipFill rotWithShape="1">
          <a:blip r:embed="rId8" cstate="print">
            <a:extLst>
              <a:ext uri="{28A0092B-C50C-407E-A947-70E740481C1C}">
                <a14:useLocalDpi xmlns:a14="http://schemas.microsoft.com/office/drawing/2010/main" val="0"/>
              </a:ext>
            </a:extLst>
          </a:blip>
          <a:srcRect l="4545" t="25704" r="-4545" b="32064"/>
          <a:stretch/>
        </p:blipFill>
        <p:spPr>
          <a:xfrm>
            <a:off x="2828983" y="1509607"/>
            <a:ext cx="3394472" cy="2184546"/>
          </a:xfrm>
        </p:spPr>
      </p:pic>
    </p:spTree>
    <p:extLst>
      <p:ext uri="{BB962C8B-B14F-4D97-AF65-F5344CB8AC3E}">
        <p14:creationId xmlns:p14="http://schemas.microsoft.com/office/powerpoint/2010/main" val="112183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endParaRPr lang="uk-UA" dirty="0"/>
          </a:p>
        </p:txBody>
      </p:sp>
      <p:pic>
        <p:nvPicPr>
          <p:cNvPr id="8194" name="Picture 2" descr="C:\Users\Алла\Desktop\мр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1" y="1755585"/>
            <a:ext cx="3705544" cy="263067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Алла\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4426977"/>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Алла\Desktop\щ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2917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Алла\Desktop\в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9104" y="1755585"/>
            <a:ext cx="234699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Алла\Desktop\пп.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7" y="3789040"/>
            <a:ext cx="3096344" cy="2245807"/>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Алла\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1" y="0"/>
            <a:ext cx="8308006"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Users\Алла\Desktop\0200th9g-e331-1200x63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9165" y="1397056"/>
            <a:ext cx="3312369" cy="289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3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blipFill>
            <a:blip r:embed="rId2"/>
            <a:tile tx="0" ty="0" sx="100000" sy="100000" flip="none" algn="tl"/>
          </a:blipFill>
          <a:ln>
            <a:solidFill>
              <a:schemeClr val="accent1"/>
            </a:solidFill>
          </a:ln>
        </p:spPr>
        <p:txBody>
          <a:bodyPr>
            <a:normAutofit fontScale="55000" lnSpcReduction="20000"/>
          </a:bodyPr>
          <a:lstStyle/>
          <a:p>
            <a:pPr fontAlgn="base"/>
            <a:r>
              <a:rPr lang="uk-UA" sz="3800" b="1" i="1" dirty="0">
                <a:solidFill>
                  <a:srgbClr val="7030A0"/>
                </a:solidFill>
              </a:rPr>
              <a:t>Головною темою Тижня безпеки дорожнього руху стала безпека учнів на дорозі. З метою поліпшення роботи із запобігання дитячому дорожньо-транспортному травматизму, формуванню навичок безпечної поведінки на вулицях і дорогах, удосконалення і узагальнення знань з безпеки дорожнього руху, правил пішоходів, безпечного поводження під час руху до школи і додому в школі був проведений Єдиний національний урок «Безпечна країна», який сприяв розвитку практичних навичок, поглибленню знань Правил дорожнього руху.</a:t>
            </a:r>
          </a:p>
          <a:p>
            <a:pPr fontAlgn="base"/>
            <a:r>
              <a:rPr lang="uk-UA" sz="3800" b="1" i="1" dirty="0">
                <a:solidFill>
                  <a:srgbClr val="7030A0"/>
                </a:solidFill>
              </a:rPr>
              <a:t>Учні мали можливість якомога більше дізнатися про правила дорожнього руху України, дію світлофора, дорожніх знаків, права та обов’язки пішоходів. Вони зробили для себе висновки, щодо необхідності дотримання правил дорожнього руху, це може зберегти їх життя і здоров’я, а також життя і здоров’я інших учасників дорожнього руху та відвернути інші негативні наслідки.</a:t>
            </a:r>
          </a:p>
          <a:p>
            <a:endParaRPr lang="uk-UA" dirty="0"/>
          </a:p>
        </p:txBody>
      </p:sp>
      <p:pic>
        <p:nvPicPr>
          <p:cNvPr id="7170" name="Picture 2" descr="C:\Users\Алла\Desktop\ів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4624"/>
            <a:ext cx="8064896" cy="138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3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9220" name="Picture 4" descr="C:\Users\Алла\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0338"/>
            <a:ext cx="8208912" cy="2836614"/>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Алла\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714548"/>
            <a:ext cx="1680864" cy="172819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a:extLst>
              <a:ext uri="{FF2B5EF4-FFF2-40B4-BE49-F238E27FC236}">
                <a16:creationId xmlns:a16="http://schemas.microsoft.com/office/drawing/2014/main" id="{8FF1276B-A40F-462E-8EA7-A859BEB92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785" y="2969231"/>
            <a:ext cx="2648979" cy="3645024"/>
          </a:xfrm>
          <a:prstGeom prst="rect">
            <a:avLst/>
          </a:prstGeom>
        </p:spPr>
      </p:pic>
      <p:pic>
        <p:nvPicPr>
          <p:cNvPr id="9" name="Рисунок 8">
            <a:extLst>
              <a:ext uri="{FF2B5EF4-FFF2-40B4-BE49-F238E27FC236}">
                <a16:creationId xmlns:a16="http://schemas.microsoft.com/office/drawing/2014/main" id="{4B041E1E-E09E-4E19-BB50-8AE4A715938F}"/>
              </a:ext>
            </a:extLst>
          </p:cNvPr>
          <p:cNvPicPr>
            <a:picLocks noChangeAspect="1"/>
          </p:cNvPicPr>
          <p:nvPr/>
        </p:nvPicPr>
        <p:blipFill rotWithShape="1">
          <a:blip r:embed="rId5">
            <a:extLst>
              <a:ext uri="{28A0092B-C50C-407E-A947-70E740481C1C}">
                <a14:useLocalDpi xmlns:a14="http://schemas.microsoft.com/office/drawing/2010/main" val="0"/>
              </a:ext>
            </a:extLst>
          </a:blip>
          <a:srcRect t="20671" b="31029"/>
          <a:stretch/>
        </p:blipFill>
        <p:spPr>
          <a:xfrm>
            <a:off x="6625884" y="2943836"/>
            <a:ext cx="2362647" cy="3753826"/>
          </a:xfrm>
          <a:prstGeom prst="rect">
            <a:avLst/>
          </a:prstGeom>
        </p:spPr>
      </p:pic>
      <p:pic>
        <p:nvPicPr>
          <p:cNvPr id="4" name="Рисунок 3">
            <a:extLst>
              <a:ext uri="{FF2B5EF4-FFF2-40B4-BE49-F238E27FC236}">
                <a16:creationId xmlns:a16="http://schemas.microsoft.com/office/drawing/2014/main" id="{1EDCD9D4-462F-46E9-A14F-8F5579A51B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32" y="3111252"/>
            <a:ext cx="3384376" cy="3472110"/>
          </a:xfrm>
          <a:prstGeom prst="rect">
            <a:avLst/>
          </a:prstGeom>
        </p:spPr>
      </p:pic>
      <p:sp>
        <p:nvSpPr>
          <p:cNvPr id="8" name="Объект 7">
            <a:extLst>
              <a:ext uri="{FF2B5EF4-FFF2-40B4-BE49-F238E27FC236}">
                <a16:creationId xmlns:a16="http://schemas.microsoft.com/office/drawing/2014/main" id="{71C08735-FC69-431F-AF3F-2DF50A2E711F}"/>
              </a:ext>
            </a:extLst>
          </p:cNvPr>
          <p:cNvSpPr>
            <a:spLocks noGrp="1"/>
          </p:cNvSpPr>
          <p:nvPr>
            <p:ph idx="1"/>
          </p:nvPr>
        </p:nvSpPr>
        <p:spPr/>
        <p:txBody>
          <a:bodyPr/>
          <a:lstStyle/>
          <a:p>
            <a:endParaRPr lang="ru-UA"/>
          </a:p>
        </p:txBody>
      </p:sp>
    </p:spTree>
    <p:extLst>
      <p:ext uri="{BB962C8B-B14F-4D97-AF65-F5344CB8AC3E}">
        <p14:creationId xmlns:p14="http://schemas.microsoft.com/office/powerpoint/2010/main" val="392608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D9D82C-89B5-4BD3-83B2-B4B3E5FA1669}"/>
              </a:ext>
            </a:extLst>
          </p:cNvPr>
          <p:cNvSpPr>
            <a:spLocks noGrp="1"/>
          </p:cNvSpPr>
          <p:nvPr>
            <p:ph type="title"/>
          </p:nvPr>
        </p:nvSpPr>
        <p:spPr/>
        <p:txBody>
          <a:bodyPr>
            <a:normAutofit fontScale="90000"/>
          </a:bodyPr>
          <a:lstStyle/>
          <a:p>
            <a:r>
              <a:rPr lang="uk-UA" dirty="0">
                <a:solidFill>
                  <a:srgbClr val="00B050"/>
                </a:solidFill>
              </a:rPr>
              <a:t>Дитячі малюнки на тему безпечна дорога додому.</a:t>
            </a:r>
            <a:endParaRPr lang="ru-UA" dirty="0">
              <a:solidFill>
                <a:srgbClr val="00B050"/>
              </a:solidFill>
            </a:endParaRPr>
          </a:p>
        </p:txBody>
      </p:sp>
      <p:pic>
        <p:nvPicPr>
          <p:cNvPr id="5" name="Объект 4">
            <a:extLst>
              <a:ext uri="{FF2B5EF4-FFF2-40B4-BE49-F238E27FC236}">
                <a16:creationId xmlns:a16="http://schemas.microsoft.com/office/drawing/2014/main" id="{C24611E8-B9BB-4CD2-B716-2D07C00E1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033" y="3942535"/>
            <a:ext cx="2514600" cy="2477112"/>
          </a:xfrm>
        </p:spPr>
      </p:pic>
      <p:pic>
        <p:nvPicPr>
          <p:cNvPr id="7" name="Рисунок 6">
            <a:extLst>
              <a:ext uri="{FF2B5EF4-FFF2-40B4-BE49-F238E27FC236}">
                <a16:creationId xmlns:a16="http://schemas.microsoft.com/office/drawing/2014/main" id="{94DF0D03-BB8B-42B3-918E-9CDD11CC6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310" y="3947710"/>
            <a:ext cx="2939578" cy="2477112"/>
          </a:xfrm>
          <a:prstGeom prst="rect">
            <a:avLst/>
          </a:prstGeom>
        </p:spPr>
      </p:pic>
      <p:pic>
        <p:nvPicPr>
          <p:cNvPr id="9" name="Рисунок 8">
            <a:extLst>
              <a:ext uri="{FF2B5EF4-FFF2-40B4-BE49-F238E27FC236}">
                <a16:creationId xmlns:a16="http://schemas.microsoft.com/office/drawing/2014/main" id="{68FAF4E2-A601-46DB-A29E-A8821F5FE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1417638"/>
            <a:ext cx="2909094" cy="2477112"/>
          </a:xfrm>
          <a:prstGeom prst="rect">
            <a:avLst/>
          </a:prstGeom>
        </p:spPr>
      </p:pic>
      <p:pic>
        <p:nvPicPr>
          <p:cNvPr id="11" name="Рисунок 10">
            <a:extLst>
              <a:ext uri="{FF2B5EF4-FFF2-40B4-BE49-F238E27FC236}">
                <a16:creationId xmlns:a16="http://schemas.microsoft.com/office/drawing/2014/main" id="{97E52130-5EEA-4235-9D72-14CAA50E34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3" y="1790686"/>
            <a:ext cx="3073095" cy="2104064"/>
          </a:xfrm>
          <a:prstGeom prst="rect">
            <a:avLst/>
          </a:prstGeom>
        </p:spPr>
      </p:pic>
      <p:pic>
        <p:nvPicPr>
          <p:cNvPr id="13" name="Рисунок 12">
            <a:extLst>
              <a:ext uri="{FF2B5EF4-FFF2-40B4-BE49-F238E27FC236}">
                <a16:creationId xmlns:a16="http://schemas.microsoft.com/office/drawing/2014/main" id="{D07BC5FF-DD93-4220-ADAE-86F4EAA632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528" y="4020068"/>
            <a:ext cx="2714637" cy="2457713"/>
          </a:xfrm>
          <a:prstGeom prst="rect">
            <a:avLst/>
          </a:prstGeom>
        </p:spPr>
      </p:pic>
      <p:pic>
        <p:nvPicPr>
          <p:cNvPr id="17" name="Рисунок 16">
            <a:extLst>
              <a:ext uri="{FF2B5EF4-FFF2-40B4-BE49-F238E27FC236}">
                <a16:creationId xmlns:a16="http://schemas.microsoft.com/office/drawing/2014/main" id="{DE1CFDA2-5424-40D0-A8E1-499DB278AB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7310" y="1614566"/>
            <a:ext cx="2730833" cy="2294756"/>
          </a:xfrm>
          <a:prstGeom prst="rect">
            <a:avLst/>
          </a:prstGeom>
        </p:spPr>
      </p:pic>
    </p:spTree>
    <p:extLst>
      <p:ext uri="{BB962C8B-B14F-4D97-AF65-F5344CB8AC3E}">
        <p14:creationId xmlns:p14="http://schemas.microsoft.com/office/powerpoint/2010/main" val="5139438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529</Words>
  <Application>Microsoft Office PowerPoint</Application>
  <PresentationFormat>Экран (4:3)</PresentationFormat>
  <Paragraphs>14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Arial Black</vt:lpstr>
      <vt:lpstr>Calibri</vt:lpstr>
      <vt:lpstr>Helvetica Neue</vt:lpstr>
      <vt:lpstr>Open Sans</vt:lpstr>
      <vt:lpstr>Тема Office</vt:lpstr>
      <vt:lpstr> Єдиний національний урок з безпеки дорожнього руху «Безпечна дорога додому» у10-Б класі. </vt:lpstr>
      <vt:lpstr>Перегляд наукового фільму, «Безпечна дорога додому».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Дитячі малюнки на тему безпечна дорога додому.</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Єдиний національний урок з безпеки дорожнього руху «Безпечна дорога додому» у9-В класі. </dc:title>
  <dc:creator>Алла</dc:creator>
  <cp:lastModifiedBy>perfect</cp:lastModifiedBy>
  <cp:revision>26</cp:revision>
  <dcterms:created xsi:type="dcterms:W3CDTF">2022-11-20T11:11:29Z</dcterms:created>
  <dcterms:modified xsi:type="dcterms:W3CDTF">2023-11-12T11:54:49Z</dcterms:modified>
</cp:coreProperties>
</file>