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 id="266" r:id="rId11"/>
    <p:sldId id="268" r:id="rId12"/>
    <p:sldId id="269" r:id="rId13"/>
    <p:sldId id="270" r:id="rId14"/>
    <p:sldId id="267"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D2434A-D133-4A92-9619-AED08566ECC5}"/>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D3902B9C-3A7C-44C4-9B7C-211E58CD9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B5BAF3BE-52BA-4036-BD3C-9C49ACE5E533}"/>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5" name="Місце для нижнього колонтитула 4">
            <a:extLst>
              <a:ext uri="{FF2B5EF4-FFF2-40B4-BE49-F238E27FC236}">
                <a16:creationId xmlns:a16="http://schemas.microsoft.com/office/drawing/2014/main" id="{3C368591-2713-4333-B91D-812EF3EE285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BFF2A06-D30C-47DD-8A26-26F2160F2F67}"/>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413732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1DE84C-ADC0-468B-B958-E943DD7773B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A807E2A-5C47-4D13-BF20-020F68C5A1B9}"/>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118FAF3-A6AD-4931-85EB-219A10D2CD83}"/>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5" name="Місце для нижнього колонтитула 4">
            <a:extLst>
              <a:ext uri="{FF2B5EF4-FFF2-40B4-BE49-F238E27FC236}">
                <a16:creationId xmlns:a16="http://schemas.microsoft.com/office/drawing/2014/main" id="{953A16A5-D816-496D-B767-91BDB97BF0B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E2CFA98-430C-4343-A18B-9EEA12BB8AAE}"/>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245581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F748091D-6CBD-44E5-94D7-67333B90942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800CF31-25AC-4EC7-A7B3-D346C7EC8FE7}"/>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40BECA9-F086-4BD9-96F9-92EAC5D85457}"/>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5" name="Місце для нижнього колонтитула 4">
            <a:extLst>
              <a:ext uri="{FF2B5EF4-FFF2-40B4-BE49-F238E27FC236}">
                <a16:creationId xmlns:a16="http://schemas.microsoft.com/office/drawing/2014/main" id="{09D775FB-6979-498D-A71B-0A555470DD5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FE6E24D-8A4E-48EF-9892-B504D909D1CE}"/>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300947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EDB138-62B9-40AB-9F4B-D0D27E28D64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C5F441F-C22A-4F30-8BC0-73FEE0A13A7C}"/>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A68D291-BFAD-411B-8328-8ADBEB3F76F1}"/>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5" name="Місце для нижнього колонтитула 4">
            <a:extLst>
              <a:ext uri="{FF2B5EF4-FFF2-40B4-BE49-F238E27FC236}">
                <a16:creationId xmlns:a16="http://schemas.microsoft.com/office/drawing/2014/main" id="{415FC64B-C4DD-40A4-B598-683C31733EB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883C1DB-9E80-4C6E-AEAE-077C9168BA62}"/>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193981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5B1300-A9EC-4A9B-B456-740B98B0B52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4BF0454-B466-4C48-86F8-E0437ED61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23B4ADCB-0555-4737-ACC8-5DC1E25028F4}"/>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5" name="Місце для нижнього колонтитула 4">
            <a:extLst>
              <a:ext uri="{FF2B5EF4-FFF2-40B4-BE49-F238E27FC236}">
                <a16:creationId xmlns:a16="http://schemas.microsoft.com/office/drawing/2014/main" id="{750E3C25-C3B3-4B41-B03C-CFE7D8DE38D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EF3F2AF-6E1D-4BC7-B99A-58FCD23B469C}"/>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217845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20C12A-9374-4C91-8C87-6B58B989ED5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A7EB97D-2253-4713-9564-887306D39C91}"/>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2EFAC60-D8CA-4E56-B030-5D25E96DF1C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F43C9711-BBF3-42D9-964D-2E2EDFECD879}"/>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6" name="Місце для нижнього колонтитула 5">
            <a:extLst>
              <a:ext uri="{FF2B5EF4-FFF2-40B4-BE49-F238E27FC236}">
                <a16:creationId xmlns:a16="http://schemas.microsoft.com/office/drawing/2014/main" id="{D2C444C1-4FCC-41FB-9420-8756596C82C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F6DB4B3-41B6-4228-ABB8-68EF09AF2483}"/>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313562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8227BB-A549-46CE-B06B-5D3FE59F5AB6}"/>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3DA7F3D-7971-4FAB-84A9-AEF87936DF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D0FFD7C2-BCA5-41C6-8576-A897C487B014}"/>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75BCD806-79CC-4737-86E7-B5755563E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CB01CA47-F4CA-42E1-B329-9911F84FC96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397A1243-BA92-4927-9FAE-B5E89750F752}"/>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8" name="Місце для нижнього колонтитула 7">
            <a:extLst>
              <a:ext uri="{FF2B5EF4-FFF2-40B4-BE49-F238E27FC236}">
                <a16:creationId xmlns:a16="http://schemas.microsoft.com/office/drawing/2014/main" id="{8F16B23F-46A1-45EF-8E53-D3A345B01156}"/>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67C5AA20-1A3F-44E0-9F87-590975994E4C}"/>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219344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FA0E3D-3939-422B-B61C-7740341319D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DB29F525-744D-41CD-A026-7388F0B83A2A}"/>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4" name="Місце для нижнього колонтитула 3">
            <a:extLst>
              <a:ext uri="{FF2B5EF4-FFF2-40B4-BE49-F238E27FC236}">
                <a16:creationId xmlns:a16="http://schemas.microsoft.com/office/drawing/2014/main" id="{CC0268A5-1546-4AF4-B971-55B58845E8F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556C623-24F1-4E45-99FF-5135891B5544}"/>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369937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453C2CB1-2C5C-4A03-88A7-AB76B2C59531}"/>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3" name="Місце для нижнього колонтитула 2">
            <a:extLst>
              <a:ext uri="{FF2B5EF4-FFF2-40B4-BE49-F238E27FC236}">
                <a16:creationId xmlns:a16="http://schemas.microsoft.com/office/drawing/2014/main" id="{67277DEB-4ACD-418A-8CAC-F6D34BE75C7A}"/>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C0DB4EE-5471-4BBF-BA75-0CD1E66E904B}"/>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191825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78C96-E07E-4E18-965F-92A88C1EF29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F6870CB-552A-4AEF-9AEE-C6B451079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CC716F21-C938-472D-8A38-20772AD95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A42217E-57B5-43C1-AAE6-C05C6C0831C0}"/>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6" name="Місце для нижнього колонтитула 5">
            <a:extLst>
              <a:ext uri="{FF2B5EF4-FFF2-40B4-BE49-F238E27FC236}">
                <a16:creationId xmlns:a16="http://schemas.microsoft.com/office/drawing/2014/main" id="{9A2B21C1-E5CE-4E9D-8D55-30B01638142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388272D-0DE7-491B-9FF6-3AB1BC2350A9}"/>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80728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2BF652-DE65-40E6-8858-10A84917271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DBD8272-E3C0-49BA-A9D8-1716634A1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26446E1A-DFF9-4F37-AE67-0697DEEC4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AE4814F-83A1-4CF0-8A05-9C4412DE3E9D}"/>
              </a:ext>
            </a:extLst>
          </p:cNvPr>
          <p:cNvSpPr>
            <a:spLocks noGrp="1"/>
          </p:cNvSpPr>
          <p:nvPr>
            <p:ph type="dt" sz="half" idx="10"/>
          </p:nvPr>
        </p:nvSpPr>
        <p:spPr/>
        <p:txBody>
          <a:bodyPr/>
          <a:lstStyle/>
          <a:p>
            <a:fld id="{8331AD9E-A90D-4AE1-A871-D8E3DEF46F8F}" type="datetimeFigureOut">
              <a:rPr lang="uk-UA" smtClean="0"/>
              <a:t>14.09.2025</a:t>
            </a:fld>
            <a:endParaRPr lang="uk-UA"/>
          </a:p>
        </p:txBody>
      </p:sp>
      <p:sp>
        <p:nvSpPr>
          <p:cNvPr id="6" name="Місце для нижнього колонтитула 5">
            <a:extLst>
              <a:ext uri="{FF2B5EF4-FFF2-40B4-BE49-F238E27FC236}">
                <a16:creationId xmlns:a16="http://schemas.microsoft.com/office/drawing/2014/main" id="{DEE67334-9BE3-465F-9F64-C6721F4F628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239B801B-B597-47E6-AA2B-7E23A089730D}"/>
              </a:ext>
            </a:extLst>
          </p:cNvPr>
          <p:cNvSpPr>
            <a:spLocks noGrp="1"/>
          </p:cNvSpPr>
          <p:nvPr>
            <p:ph type="sldNum" sz="quarter" idx="12"/>
          </p:nvPr>
        </p:nvSpPr>
        <p:spPr/>
        <p:txBody>
          <a:bodyPr/>
          <a:lstStyle/>
          <a:p>
            <a:fld id="{6B386AD9-A69F-4302-A562-8EB7A92DEFFA}" type="slidenum">
              <a:rPr lang="uk-UA" smtClean="0"/>
              <a:t>‹#›</a:t>
            </a:fld>
            <a:endParaRPr lang="uk-UA"/>
          </a:p>
        </p:txBody>
      </p:sp>
    </p:spTree>
    <p:extLst>
      <p:ext uri="{BB962C8B-B14F-4D97-AF65-F5344CB8AC3E}">
        <p14:creationId xmlns:p14="http://schemas.microsoft.com/office/powerpoint/2010/main" val="291173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9E242CE-D2A1-472A-9347-266D61A2D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F72FAB2-B246-4CD7-8178-03EFB37E6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E07743B-1651-42A3-A44C-60763A9CA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1AD9E-A90D-4AE1-A871-D8E3DEF46F8F}" type="datetimeFigureOut">
              <a:rPr lang="uk-UA" smtClean="0"/>
              <a:t>14.09.2025</a:t>
            </a:fld>
            <a:endParaRPr lang="uk-UA"/>
          </a:p>
        </p:txBody>
      </p:sp>
      <p:sp>
        <p:nvSpPr>
          <p:cNvPr id="5" name="Місце для нижнього колонтитула 4">
            <a:extLst>
              <a:ext uri="{FF2B5EF4-FFF2-40B4-BE49-F238E27FC236}">
                <a16:creationId xmlns:a16="http://schemas.microsoft.com/office/drawing/2014/main" id="{F1E56A2E-9E8D-4849-9F55-D96C861F4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F093A8D2-A8DC-404F-9FED-D6AFAF79E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86AD9-A69F-4302-A562-8EB7A92DEFFA}" type="slidenum">
              <a:rPr lang="uk-UA" smtClean="0"/>
              <a:t>‹#›</a:t>
            </a:fld>
            <a:endParaRPr lang="uk-UA"/>
          </a:p>
        </p:txBody>
      </p:sp>
    </p:spTree>
    <p:extLst>
      <p:ext uri="{BB962C8B-B14F-4D97-AF65-F5344CB8AC3E}">
        <p14:creationId xmlns:p14="http://schemas.microsoft.com/office/powerpoint/2010/main" val="2379139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D692Z4tJ8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6BF33-89E3-4BA4-AEB1-78F7826AC7E0}"/>
              </a:ext>
            </a:extLst>
          </p:cNvPr>
          <p:cNvSpPr>
            <a:spLocks noGrp="1"/>
          </p:cNvSpPr>
          <p:nvPr>
            <p:ph type="ctrTitle"/>
          </p:nvPr>
        </p:nvSpPr>
        <p:spPr>
          <a:xfrm>
            <a:off x="5741193" y="150309"/>
            <a:ext cx="6343646" cy="2364291"/>
          </a:xfrm>
          <a:solidFill>
            <a:schemeClr val="tx2">
              <a:lumMod val="40000"/>
              <a:lumOff val="60000"/>
            </a:schemeClr>
          </a:solidFill>
          <a:scene3d>
            <a:camera prst="orthographicFront"/>
            <a:lightRig rig="threePt" dir="t"/>
          </a:scene3d>
          <a:sp3d>
            <a:bevelT prst="angle"/>
          </a:sp3d>
        </p:spPr>
        <p:txBody>
          <a:bodyPr>
            <a:normAutofit/>
          </a:bodyPr>
          <a:lstStyle/>
          <a:p>
            <a:r>
              <a:rPr lang="uk-UA"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Єдиний урок у 8-А класі. ГЕРОЇ НЕ ВМИРАЮТЬ! ПАМЯТІ ЗАГИБЛИХ ВОЇНІВ. </a:t>
            </a:r>
            <a:br>
              <a:rPr lang="uk-UA"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uk-UA"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Підготувала Алла Бєлова, класний керівник 8-А класу. </a:t>
            </a:r>
            <a:br>
              <a:rPr lang="uk-UA"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uk-UA"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01.09.2025р.</a:t>
            </a:r>
            <a:br>
              <a:rPr lang="uk-UA"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uk-UA" sz="1400" dirty="0">
                <a:ln w="0"/>
                <a:solidFill>
                  <a:schemeClr val="accent1"/>
                </a:solidFill>
                <a:effectLst>
                  <a:outerShdw blurRad="38100" dist="25400" dir="5400000" algn="ctr" rotWithShape="0">
                    <a:srgbClr val="6E747A">
                      <a:alpha val="43000"/>
                    </a:srgbClr>
                  </a:outerShdw>
                </a:effectLst>
              </a:rPr>
              <a:t/>
            </a:r>
            <a:br>
              <a:rPr lang="uk-UA" sz="1400" dirty="0">
                <a:ln w="0"/>
                <a:solidFill>
                  <a:schemeClr val="accent1"/>
                </a:solidFill>
                <a:effectLst>
                  <a:outerShdw blurRad="38100" dist="25400" dir="5400000" algn="ctr" rotWithShape="0">
                    <a:srgbClr val="6E747A">
                      <a:alpha val="43000"/>
                    </a:srgbClr>
                  </a:outerShdw>
                </a:effectLst>
              </a:rPr>
            </a:br>
            <a:r>
              <a:rPr lang="uk-UA" sz="1400" dirty="0"/>
              <a:t/>
            </a:r>
            <a:br>
              <a:rPr lang="uk-UA" sz="1400" dirty="0"/>
            </a:br>
            <a:r>
              <a:rPr lang="uk-UA" sz="1400" dirty="0"/>
              <a:t/>
            </a:r>
            <a:br>
              <a:rPr lang="uk-UA" sz="1400" dirty="0"/>
            </a:br>
            <a:r>
              <a:rPr lang="uk-UA" sz="1400" dirty="0"/>
              <a:t/>
            </a:r>
            <a:br>
              <a:rPr lang="uk-UA" sz="1400" dirty="0"/>
            </a:br>
            <a:endParaRPr lang="uk-UA" sz="1400" dirty="0"/>
          </a:p>
        </p:txBody>
      </p:sp>
      <p:sp>
        <p:nvSpPr>
          <p:cNvPr id="3" name="Підзаголовок 2">
            <a:extLst>
              <a:ext uri="{FF2B5EF4-FFF2-40B4-BE49-F238E27FC236}">
                <a16:creationId xmlns:a16="http://schemas.microsoft.com/office/drawing/2014/main" id="{4571A28A-E8D9-4D14-891C-7C22D0F76A31}"/>
              </a:ext>
            </a:extLst>
          </p:cNvPr>
          <p:cNvSpPr>
            <a:spLocks noGrp="1"/>
          </p:cNvSpPr>
          <p:nvPr>
            <p:ph type="subTitle" idx="1"/>
          </p:nvPr>
        </p:nvSpPr>
        <p:spPr>
          <a:xfrm>
            <a:off x="1284104" y="4714421"/>
            <a:ext cx="9183871" cy="743403"/>
          </a:xfrm>
        </p:spPr>
        <p:txBody>
          <a:bodyPr/>
          <a:lstStyle/>
          <a:p>
            <a:endParaRPr lang="uk-UA" dirty="0"/>
          </a:p>
        </p:txBody>
      </p:sp>
      <p:pic>
        <p:nvPicPr>
          <p:cNvPr id="1026" name="Picture 2" descr="Герої не вмирають. Пам’яті загиблих воїнів-земляків ">
            <a:extLst>
              <a:ext uri="{FF2B5EF4-FFF2-40B4-BE49-F238E27FC236}">
                <a16:creationId xmlns:a16="http://schemas.microsoft.com/office/drawing/2014/main" id="{79665D75-088D-4DC6-A601-B153ECEA0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0" y="214313"/>
            <a:ext cx="5438774" cy="624363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7E927C1-7394-4811-9080-8A947B6A7163}"/>
              </a:ext>
            </a:extLst>
          </p:cNvPr>
          <p:cNvPicPr>
            <a:picLocks noChangeAspect="1"/>
          </p:cNvPicPr>
          <p:nvPr/>
        </p:nvPicPr>
        <p:blipFill rotWithShape="1">
          <a:blip r:embed="rId3">
            <a:extLst>
              <a:ext uri="{28A0092B-C50C-407E-A947-70E740481C1C}">
                <a14:useLocalDpi xmlns:a14="http://schemas.microsoft.com/office/drawing/2010/main" val="0"/>
              </a:ext>
            </a:extLst>
          </a:blip>
          <a:srcRect t="22500" b="8958"/>
          <a:stretch/>
        </p:blipFill>
        <p:spPr>
          <a:xfrm>
            <a:off x="5741193" y="2621464"/>
            <a:ext cx="6246017" cy="4086227"/>
          </a:xfrm>
          <a:prstGeom prst="rect">
            <a:avLst/>
          </a:prstGeom>
        </p:spPr>
      </p:pic>
    </p:spTree>
    <p:extLst>
      <p:ext uri="{BB962C8B-B14F-4D97-AF65-F5344CB8AC3E}">
        <p14:creationId xmlns:p14="http://schemas.microsoft.com/office/powerpoint/2010/main" val="362194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B3E30-20DF-401D-8DF9-B6F0C6128D0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C454988-35EA-441F-A7EC-FB33E39103AF}"/>
              </a:ext>
            </a:extLst>
          </p:cNvPr>
          <p:cNvSpPr>
            <a:spLocks noGrp="1"/>
          </p:cNvSpPr>
          <p:nvPr>
            <p:ph idx="1"/>
          </p:nvPr>
        </p:nvSpPr>
        <p:spPr>
          <a:xfrm>
            <a:off x="838200" y="3671887"/>
            <a:ext cx="10363200" cy="3071813"/>
          </a:xfrm>
        </p:spPr>
        <p:txBody>
          <a:bodyPr>
            <a:normAutofit fontScale="77500" lnSpcReduction="20000"/>
          </a:bodyPr>
          <a:lstStyle/>
          <a:p>
            <a:r>
              <a:rPr lang="uk-UA" sz="2400" b="1" dirty="0">
                <a:latin typeface="Times New Roman" panose="02020603050405020304" pitchFamily="18" charset="0"/>
                <a:cs typeface="Times New Roman" panose="02020603050405020304" pitchFamily="18" charset="0"/>
              </a:rPr>
              <a:t>Учитель.</a:t>
            </a:r>
            <a:r>
              <a:rPr lang="uk-UA" sz="2400" dirty="0">
                <a:latin typeface="Times New Roman" panose="02020603050405020304" pitchFamily="18" charset="0"/>
                <a:cs typeface="Times New Roman" panose="02020603050405020304" pitchFamily="18" charset="0"/>
              </a:rPr>
              <a:t> Діти, пригадайте, а що ми знаємо про Україну? Що нас вирізняє</a:t>
            </a:r>
          </a:p>
          <a:p>
            <a:r>
              <a:rPr lang="uk-UA" sz="2400" dirty="0">
                <a:latin typeface="Times New Roman" panose="02020603050405020304" pitchFamily="18" charset="0"/>
                <a:cs typeface="Times New Roman" panose="02020603050405020304" pitchFamily="18" charset="0"/>
              </a:rPr>
              <a:t>з-поміж інших країн? </a:t>
            </a:r>
            <a:r>
              <a:rPr lang="uk-UA" sz="2400" i="1" dirty="0">
                <a:latin typeface="Times New Roman" panose="02020603050405020304" pitchFamily="18" charset="0"/>
                <a:cs typeface="Times New Roman" panose="02020603050405020304" pitchFamily="18" charset="0"/>
              </a:rPr>
              <a:t>(Очікувані відповіді учнів: державна символіка, усна народна творчість, народні символи, костюм, страви і т. д.)</a:t>
            </a:r>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(Гра «Я знаю  Україну»)</a:t>
            </a:r>
            <a:endParaRPr lang="uk-UA"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Учитель. </a:t>
            </a:r>
            <a:r>
              <a:rPr lang="uk-UA" sz="2400" dirty="0">
                <a:latin typeface="Times New Roman" panose="02020603050405020304" pitchFamily="18" charset="0"/>
                <a:cs typeface="Times New Roman" panose="02020603050405020304" pitchFamily="18" charset="0"/>
              </a:rPr>
              <a:t>А зараз я пропоную перевірити ваші знання про Україну.</a:t>
            </a:r>
          </a:p>
          <a:p>
            <a:r>
              <a:rPr lang="uk-UA" sz="2400" i="1" dirty="0">
                <a:latin typeface="Times New Roman" panose="02020603050405020304" pitchFamily="18" charset="0"/>
                <a:cs typeface="Times New Roman" panose="02020603050405020304" pitchFamily="18" charset="0"/>
              </a:rPr>
              <a:t>Питання для гри:</a:t>
            </a:r>
            <a:endParaRPr lang="uk-UA" sz="2400" dirty="0">
              <a:latin typeface="Times New Roman" panose="02020603050405020304" pitchFamily="18" charset="0"/>
              <a:cs typeface="Times New Roman" panose="02020603050405020304" pitchFamily="18" charset="0"/>
            </a:endParaRPr>
          </a:p>
          <a:p>
            <a:pPr lvl="0"/>
            <a:r>
              <a:rPr lang="uk-UA" sz="2400" dirty="0">
                <a:latin typeface="Times New Roman" panose="02020603050405020304" pitchFamily="18" charset="0"/>
                <a:cs typeface="Times New Roman" panose="02020603050405020304" pitchFamily="18" charset="0"/>
              </a:rPr>
              <a:t>Національний символ України. Його дарують, ним обмінюються на Великдень. </a:t>
            </a:r>
            <a:r>
              <a:rPr lang="uk-UA" sz="2400" i="1" dirty="0">
                <a:latin typeface="Times New Roman" panose="02020603050405020304" pitchFamily="18" charset="0"/>
                <a:cs typeface="Times New Roman" panose="02020603050405020304" pitchFamily="18" charset="0"/>
              </a:rPr>
              <a:t>(Писанка)</a:t>
            </a:r>
            <a:endParaRPr lang="uk-UA" sz="2400" dirty="0">
              <a:latin typeface="Times New Roman" panose="02020603050405020304" pitchFamily="18" charset="0"/>
              <a:cs typeface="Times New Roman" panose="02020603050405020304" pitchFamily="18" charset="0"/>
            </a:endParaRPr>
          </a:p>
          <a:p>
            <a:pPr lvl="0"/>
            <a:r>
              <a:rPr lang="uk-UA" sz="2400" dirty="0">
                <a:latin typeface="Times New Roman" panose="02020603050405020304" pitchFamily="18" charset="0"/>
                <a:cs typeface="Times New Roman" panose="02020603050405020304" pitchFamily="18" charset="0"/>
              </a:rPr>
              <a:t>Дерево, яке оспівано у народних піснях, у віршах. Воно освячується в церкві перед Великоднем як засіб від злих сил. </a:t>
            </a:r>
            <a:r>
              <a:rPr lang="uk-UA" sz="2400" i="1" dirty="0">
                <a:latin typeface="Times New Roman" panose="02020603050405020304" pitchFamily="18" charset="0"/>
                <a:cs typeface="Times New Roman" panose="02020603050405020304" pitchFamily="18" charset="0"/>
              </a:rPr>
              <a:t>(Верба)</a:t>
            </a:r>
            <a:endParaRPr lang="uk-UA" sz="2400" dirty="0">
              <a:latin typeface="Times New Roman" panose="02020603050405020304" pitchFamily="18" charset="0"/>
              <a:cs typeface="Times New Roman" panose="02020603050405020304" pitchFamily="18" charset="0"/>
            </a:endParaRPr>
          </a:p>
          <a:p>
            <a:pPr lvl="0"/>
            <a:r>
              <a:rPr lang="uk-UA" sz="2400" dirty="0">
                <a:latin typeface="Times New Roman" panose="02020603050405020304" pitchFamily="18" charset="0"/>
                <a:cs typeface="Times New Roman" panose="02020603050405020304" pitchFamily="18" charset="0"/>
              </a:rPr>
              <a:t>Кущ, оспіваний в українських народних піснях, символ дівочої вроди. </a:t>
            </a:r>
            <a:r>
              <a:rPr lang="uk-UA" sz="2400" i="1" dirty="0">
                <a:latin typeface="Times New Roman" panose="02020603050405020304" pitchFamily="18" charset="0"/>
                <a:cs typeface="Times New Roman" panose="02020603050405020304" pitchFamily="18" charset="0"/>
              </a:rPr>
              <a:t>(Калина)</a:t>
            </a:r>
            <a:endParaRPr lang="uk-UA" sz="2400" dirty="0">
              <a:latin typeface="Times New Roman" panose="02020603050405020304" pitchFamily="18" charset="0"/>
              <a:cs typeface="Times New Roman" panose="02020603050405020304" pitchFamily="18" charset="0"/>
            </a:endParaRPr>
          </a:p>
          <a:p>
            <a:endParaRPr lang="uk-UA" dirty="0"/>
          </a:p>
        </p:txBody>
      </p:sp>
      <p:pic>
        <p:nvPicPr>
          <p:cNvPr id="7170" name="Picture 2" descr="Плакат «Все буде Україна!» - Книжный интернет-магазин Ранок">
            <a:extLst>
              <a:ext uri="{FF2B5EF4-FFF2-40B4-BE49-F238E27FC236}">
                <a16:creationId xmlns:a16="http://schemas.microsoft.com/office/drawing/2014/main" id="{EA49BF22-754E-406F-A89F-6F610035F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33363"/>
            <a:ext cx="10696575" cy="31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92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E8F7A3-41CC-4BB0-83D0-C782C01099F7}"/>
              </a:ext>
            </a:extLst>
          </p:cNvPr>
          <p:cNvSpPr>
            <a:spLocks noGrp="1"/>
          </p:cNvSpPr>
          <p:nvPr>
            <p:ph type="title"/>
          </p:nvPr>
        </p:nvSpPr>
        <p:spPr>
          <a:solidFill>
            <a:srgbClr val="00B0F0"/>
          </a:solidFill>
        </p:spPr>
        <p:txBody>
          <a:bodyPr>
            <a:normAutofit/>
          </a:bodyPr>
          <a:lstStyle/>
          <a:p>
            <a:pPr algn="ctr"/>
            <a:r>
              <a:rPr lang="uk-UA" sz="3200" dirty="0">
                <a:latin typeface="Times New Roman" panose="02020603050405020304" pitchFamily="18" charset="0"/>
                <a:cs typeface="Times New Roman" panose="02020603050405020304" pitchFamily="18" charset="0"/>
              </a:rPr>
              <a:t>Що означає слово «козак»? </a:t>
            </a:r>
            <a:r>
              <a:rPr lang="uk-UA" sz="3200" i="1" dirty="0">
                <a:latin typeface="Times New Roman" panose="02020603050405020304" pitchFamily="18" charset="0"/>
                <a:cs typeface="Times New Roman" panose="02020603050405020304" pitchFamily="18" charset="0"/>
              </a:rPr>
              <a:t>(Вільна ,незалежна людина)</a:t>
            </a: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endParaRPr lang="uk-UA" sz="3200" dirty="0"/>
          </a:p>
        </p:txBody>
      </p:sp>
      <p:sp>
        <p:nvSpPr>
          <p:cNvPr id="3" name="Місце для вмісту 2">
            <a:extLst>
              <a:ext uri="{FF2B5EF4-FFF2-40B4-BE49-F238E27FC236}">
                <a16:creationId xmlns:a16="http://schemas.microsoft.com/office/drawing/2014/main" id="{E5E398D5-7997-4C98-B627-120ABC3BB90D}"/>
              </a:ext>
            </a:extLst>
          </p:cNvPr>
          <p:cNvSpPr>
            <a:spLocks noGrp="1"/>
          </p:cNvSpPr>
          <p:nvPr>
            <p:ph idx="1"/>
          </p:nvPr>
        </p:nvSpPr>
        <p:spPr>
          <a:xfrm>
            <a:off x="457200" y="1825625"/>
            <a:ext cx="7586663" cy="4832350"/>
          </a:xfrm>
        </p:spPr>
        <p:txBody>
          <a:bodyPr>
            <a:normAutofit fontScale="62500" lnSpcReduction="20000"/>
          </a:bodyPr>
          <a:lstStyle/>
          <a:p>
            <a:r>
              <a:rPr lang="uk-UA" b="1" dirty="0" err="1">
                <a:latin typeface="Times New Roman" panose="02020603050405020304" pitchFamily="18" charset="0"/>
                <a:cs typeface="Times New Roman" panose="02020603050405020304" pitchFamily="18" charset="0"/>
              </a:rPr>
              <a:t>Учитель.</a:t>
            </a:r>
            <a:r>
              <a:rPr lang="uk-UA" dirty="0" err="1">
                <a:latin typeface="Times New Roman" panose="02020603050405020304" pitchFamily="18" charset="0"/>
                <a:cs typeface="Times New Roman" panose="02020603050405020304" pitchFamily="18" charset="0"/>
              </a:rPr>
              <a:t>Без</a:t>
            </a:r>
            <a:r>
              <a:rPr lang="uk-UA" dirty="0">
                <a:latin typeface="Times New Roman" panose="02020603050405020304" pitchFamily="18" charset="0"/>
                <a:cs typeface="Times New Roman" panose="02020603050405020304" pitchFamily="18" charset="0"/>
              </a:rPr>
              <a:t> сумніву, ми любимо нашу Батьківщину. А чи знаємо ми її куточки? Чим ми можемо пишатися? Діти, а в яких куточках України були ви?</a:t>
            </a:r>
          </a:p>
          <a:p>
            <a:r>
              <a:rPr lang="uk-UA" i="1" dirty="0">
                <a:latin typeface="Times New Roman" panose="02020603050405020304" pitchFamily="18" charset="0"/>
                <a:cs typeface="Times New Roman" panose="02020603050405020304" pitchFamily="18" charset="0"/>
              </a:rPr>
              <a:t>( Діти називають місця України, які вони відвідували)</a:t>
            </a:r>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Учитель.</a:t>
            </a:r>
            <a:r>
              <a:rPr lang="uk-UA" dirty="0">
                <a:latin typeface="Times New Roman" panose="02020603050405020304" pitchFamily="18" charset="0"/>
                <a:cs typeface="Times New Roman" panose="02020603050405020304" pitchFamily="18" charset="0"/>
              </a:rPr>
              <a:t> А чим вразили вас ці місця? Чим запам’яталися?</a:t>
            </a:r>
          </a:p>
          <a:p>
            <a:r>
              <a:rPr lang="uk-UA" i="1" dirty="0">
                <a:latin typeface="Times New Roman" panose="02020603050405020304" pitchFamily="18" charset="0"/>
                <a:cs typeface="Times New Roman" panose="02020603050405020304" pitchFamily="18" charset="0"/>
              </a:rPr>
              <a:t>( Учні відповідають)</a:t>
            </a:r>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Учитель.</a:t>
            </a:r>
            <a:r>
              <a:rPr lang="uk-UA" dirty="0">
                <a:latin typeface="Times New Roman" panose="02020603050405020304" pitchFamily="18" charset="0"/>
                <a:cs typeface="Times New Roman" panose="02020603050405020304" pitchFamily="18" charset="0"/>
              </a:rPr>
              <a:t> Як бачимо, Україні є чим пишатися. Кожного року ми зустрічаємо на теренах нашої держави велику кількість туристів, які знають і люблять Україну. Поважають нас як націю і  ставляться до неї шанобливо.</a:t>
            </a:r>
          </a:p>
          <a:p>
            <a:r>
              <a:rPr lang="uk-UA"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Учитель.</a:t>
            </a:r>
            <a:r>
              <a:rPr lang="uk-UA" dirty="0">
                <a:latin typeface="Times New Roman" panose="02020603050405020304" pitchFamily="18" charset="0"/>
                <a:cs typeface="Times New Roman" panose="02020603050405020304" pitchFamily="18" charset="0"/>
              </a:rPr>
              <a:t> А на якому материку ми з вами живемо? </a:t>
            </a:r>
            <a:r>
              <a:rPr lang="uk-UA" b="1" i="1" dirty="0">
                <a:latin typeface="Times New Roman" panose="02020603050405020304" pitchFamily="18" charset="0"/>
                <a:cs typeface="Times New Roman" panose="02020603050405020304" pitchFamily="18" charset="0"/>
              </a:rPr>
              <a:t>(Євразія)</a:t>
            </a:r>
            <a:endParaRPr lang="uk-UA" dirty="0">
              <a:latin typeface="Times New Roman" panose="02020603050405020304" pitchFamily="18" charset="0"/>
              <a:cs typeface="Times New Roman" panose="02020603050405020304" pitchFamily="18" charset="0"/>
            </a:endParaRPr>
          </a:p>
          <a:p>
            <a:r>
              <a:rPr lang="uk-UA" b="1" dirty="0" err="1">
                <a:latin typeface="Times New Roman" panose="02020603050405020304" pitchFamily="18" charset="0"/>
                <a:cs typeface="Times New Roman" panose="02020603050405020304" pitchFamily="18" charset="0"/>
              </a:rPr>
              <a:t>Учитель.</a:t>
            </a:r>
            <a:r>
              <a:rPr lang="uk-UA" dirty="0" err="1">
                <a:latin typeface="Times New Roman" panose="02020603050405020304" pitchFamily="18" charset="0"/>
                <a:cs typeface="Times New Roman" panose="02020603050405020304" pitchFamily="18" charset="0"/>
              </a:rPr>
              <a:t>А</a:t>
            </a:r>
            <a:r>
              <a:rPr lang="uk-UA" dirty="0">
                <a:latin typeface="Times New Roman" panose="02020603050405020304" pitchFamily="18" charset="0"/>
                <a:cs typeface="Times New Roman" panose="02020603050405020304" pitchFamily="18" charset="0"/>
              </a:rPr>
              <a:t> в якій частині Євразії ми з вами знаходимося? </a:t>
            </a:r>
            <a:r>
              <a:rPr lang="uk-UA" b="1" dirty="0">
                <a:latin typeface="Times New Roman" panose="02020603050405020304" pitchFamily="18" charset="0"/>
                <a:cs typeface="Times New Roman" panose="02020603050405020304" pitchFamily="18" charset="0"/>
              </a:rPr>
              <a:t>(В Європі)</a:t>
            </a:r>
            <a:endParaRPr lang="uk-UA" dirty="0">
              <a:latin typeface="Times New Roman" panose="02020603050405020304" pitchFamily="18" charset="0"/>
              <a:cs typeface="Times New Roman" panose="02020603050405020304" pitchFamily="18" charset="0"/>
            </a:endParaRPr>
          </a:p>
          <a:p>
            <a:r>
              <a:rPr lang="uk-UA" b="1" dirty="0" err="1">
                <a:latin typeface="Times New Roman" panose="02020603050405020304" pitchFamily="18" charset="0"/>
                <a:cs typeface="Times New Roman" panose="02020603050405020304" pitchFamily="18" charset="0"/>
              </a:rPr>
              <a:t>Учитель.</a:t>
            </a:r>
            <a:r>
              <a:rPr lang="uk-UA" dirty="0" err="1">
                <a:latin typeface="Times New Roman" panose="02020603050405020304" pitchFamily="18" charset="0"/>
                <a:cs typeface="Times New Roman" panose="02020603050405020304" pitchFamily="18" charset="0"/>
              </a:rPr>
              <a:t>Як</a:t>
            </a:r>
            <a:r>
              <a:rPr lang="uk-UA" dirty="0">
                <a:latin typeface="Times New Roman" panose="02020603050405020304" pitchFamily="18" charset="0"/>
                <a:cs typeface="Times New Roman" panose="02020603050405020304" pitchFamily="18" charset="0"/>
              </a:rPr>
              <a:t> бачимо, ми з вами європейці. Хочу зазначити, діти, що саме на території нашої держави знаходиться географічний центр Європи. А розташований він у селі Ділове (Рахівський район Закарпатської області).</a:t>
            </a:r>
          </a:p>
          <a:p>
            <a:r>
              <a:rPr lang="uk-UA"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endParaRPr lang="uk-UA" dirty="0"/>
          </a:p>
        </p:txBody>
      </p:sp>
      <p:pic>
        <p:nvPicPr>
          <p:cNvPr id="9218" name="Picture 2" descr="ПроСвіт — Історія походження назви «Україна»">
            <a:extLst>
              <a:ext uri="{FF2B5EF4-FFF2-40B4-BE49-F238E27FC236}">
                <a16:creationId xmlns:a16="http://schemas.microsoft.com/office/drawing/2014/main" id="{427B7A52-B975-4497-9C3B-6A1E66C6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825625"/>
            <a:ext cx="4186237" cy="466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424A3-5C5A-4263-80A3-A1F85F8D6F13}"/>
              </a:ext>
            </a:extLst>
          </p:cNvPr>
          <p:cNvSpPr>
            <a:spLocks noGrp="1"/>
          </p:cNvSpPr>
          <p:nvPr>
            <p:ph type="title"/>
          </p:nvPr>
        </p:nvSpPr>
        <p:spPr>
          <a:xfrm>
            <a:off x="995363" y="565150"/>
            <a:ext cx="10515600" cy="1325563"/>
          </a:xfrm>
        </p:spPr>
        <p:txBody>
          <a:bodyPr/>
          <a:lstStyle/>
          <a:p>
            <a:endParaRPr lang="uk-UA" dirty="0"/>
          </a:p>
        </p:txBody>
      </p:sp>
      <p:sp>
        <p:nvSpPr>
          <p:cNvPr id="3" name="Місце для вмісту 2">
            <a:extLst>
              <a:ext uri="{FF2B5EF4-FFF2-40B4-BE49-F238E27FC236}">
                <a16:creationId xmlns:a16="http://schemas.microsoft.com/office/drawing/2014/main" id="{F418A4A6-FF65-4668-A3E2-8053D141384F}"/>
              </a:ext>
            </a:extLst>
          </p:cNvPr>
          <p:cNvSpPr>
            <a:spLocks noGrp="1"/>
          </p:cNvSpPr>
          <p:nvPr>
            <p:ph idx="1"/>
          </p:nvPr>
        </p:nvSpPr>
        <p:spPr>
          <a:xfrm>
            <a:off x="385763" y="1825624"/>
            <a:ext cx="5191125" cy="4803775"/>
          </a:xfrm>
        </p:spPr>
        <p:txBody>
          <a:bodyPr>
            <a:normAutofit lnSpcReduction="10000"/>
          </a:bodyPr>
          <a:lstStyle/>
          <a:p>
            <a:pPr lvl="0"/>
            <a:endParaRPr lang="uk-UA" sz="2000" dirty="0">
              <a:latin typeface="Times New Roman" panose="02020603050405020304" pitchFamily="18" charset="0"/>
              <a:cs typeface="Times New Roman" panose="02020603050405020304" pitchFamily="18" charset="0"/>
            </a:endParaRPr>
          </a:p>
          <a:p>
            <a:pPr lvl="0"/>
            <a:r>
              <a:rPr lang="uk-UA" sz="2000" dirty="0">
                <a:latin typeface="Times New Roman" panose="02020603050405020304" pitchFamily="18" charset="0"/>
                <a:cs typeface="Times New Roman" panose="02020603050405020304" pitchFamily="18" charset="0"/>
              </a:rPr>
              <a:t>Поширене в Україні дерево, з яким в українських народних піснях і переказах порівнюють струнких дівчат.</a:t>
            </a:r>
            <a:r>
              <a:rPr lang="uk-UA" sz="2000" i="1" dirty="0">
                <a:latin typeface="Times New Roman" panose="02020603050405020304" pitchFamily="18" charset="0"/>
                <a:cs typeface="Times New Roman" panose="02020603050405020304" pitchFamily="18" charset="0"/>
              </a:rPr>
              <a:t>(Тополя)</a:t>
            </a:r>
            <a:endParaRPr lang="uk-UA" sz="2000" dirty="0">
              <a:latin typeface="Times New Roman" panose="02020603050405020304" pitchFamily="18" charset="0"/>
              <a:cs typeface="Times New Roman" panose="02020603050405020304" pitchFamily="18" charset="0"/>
            </a:endParaRPr>
          </a:p>
          <a:p>
            <a:pPr lvl="0"/>
            <a:r>
              <a:rPr lang="uk-UA" sz="2000" dirty="0">
                <a:latin typeface="Times New Roman" panose="02020603050405020304" pitchFamily="18" charset="0"/>
                <a:cs typeface="Times New Roman" panose="02020603050405020304" pitchFamily="18" charset="0"/>
              </a:rPr>
              <a:t>Чим прикрашають голову українські дівчата? </a:t>
            </a:r>
            <a:r>
              <a:rPr lang="uk-UA" sz="2000" i="1" dirty="0">
                <a:latin typeface="Times New Roman" panose="02020603050405020304" pitchFamily="18" charset="0"/>
                <a:cs typeface="Times New Roman" panose="02020603050405020304" pitchFamily="18" charset="0"/>
              </a:rPr>
              <a:t>(Вінок)</a:t>
            </a:r>
            <a:endParaRPr lang="uk-UA" sz="2000" dirty="0">
              <a:latin typeface="Times New Roman" panose="02020603050405020304" pitchFamily="18" charset="0"/>
              <a:cs typeface="Times New Roman" panose="02020603050405020304" pitchFamily="18" charset="0"/>
            </a:endParaRPr>
          </a:p>
          <a:p>
            <a:pPr lvl="0"/>
            <a:r>
              <a:rPr lang="uk-UA" sz="2000" dirty="0">
                <a:latin typeface="Times New Roman" panose="02020603050405020304" pitchFamily="18" charset="0"/>
                <a:cs typeface="Times New Roman" panose="02020603050405020304" pitchFamily="18" charset="0"/>
              </a:rPr>
              <a:t>Національний символ України. Матері дарують його своїм дітям на щастя, на долю, відряджаючи у далеку дорогу. </a:t>
            </a:r>
            <a:r>
              <a:rPr lang="uk-UA" sz="2000" i="1" dirty="0">
                <a:latin typeface="Times New Roman" panose="02020603050405020304" pitchFamily="18" charset="0"/>
                <a:cs typeface="Times New Roman" panose="02020603050405020304" pitchFamily="18" charset="0"/>
              </a:rPr>
              <a:t>(Рушник)</a:t>
            </a:r>
            <a:endParaRPr lang="uk-UA" sz="2000" dirty="0">
              <a:latin typeface="Times New Roman" panose="02020603050405020304" pitchFamily="18" charset="0"/>
              <a:cs typeface="Times New Roman" panose="02020603050405020304" pitchFamily="18" charset="0"/>
            </a:endParaRPr>
          </a:p>
          <a:p>
            <a:pPr lvl="0"/>
            <a:r>
              <a:rPr lang="uk-UA" sz="2000" dirty="0">
                <a:latin typeface="Times New Roman" panose="02020603050405020304" pitchFamily="18" charset="0"/>
                <a:cs typeface="Times New Roman" panose="02020603050405020304" pitchFamily="18" charset="0"/>
              </a:rPr>
              <a:t>Яку назву мала козацька держава, створена за дніпровськими порогами? </a:t>
            </a:r>
            <a:r>
              <a:rPr lang="uk-UA" sz="2000" i="1" dirty="0">
                <a:latin typeface="Times New Roman" panose="02020603050405020304" pitchFamily="18" charset="0"/>
                <a:cs typeface="Times New Roman" panose="02020603050405020304" pitchFamily="18" charset="0"/>
              </a:rPr>
              <a:t>(Запорозька Січ)</a:t>
            </a:r>
            <a:endParaRPr lang="uk-UA" sz="2000" dirty="0">
              <a:latin typeface="Times New Roman" panose="02020603050405020304" pitchFamily="18" charset="0"/>
              <a:cs typeface="Times New Roman" panose="02020603050405020304" pitchFamily="18" charset="0"/>
            </a:endParaRPr>
          </a:p>
          <a:p>
            <a:pPr lvl="0"/>
            <a:r>
              <a:rPr lang="uk-UA" sz="2000" dirty="0">
                <a:latin typeface="Times New Roman" panose="02020603050405020304" pitchFamily="18" charset="0"/>
                <a:cs typeface="Times New Roman" panose="02020603050405020304" pitchFamily="18" charset="0"/>
              </a:rPr>
              <a:t>Який із найдревніших знаків є Малим Державним Гербом України? </a:t>
            </a:r>
            <a:r>
              <a:rPr lang="uk-UA" sz="2000" i="1" dirty="0">
                <a:latin typeface="Times New Roman" panose="02020603050405020304" pitchFamily="18" charset="0"/>
                <a:cs typeface="Times New Roman" panose="02020603050405020304" pitchFamily="18" charset="0"/>
              </a:rPr>
              <a:t>(Тризуб)</a:t>
            </a:r>
            <a:endParaRPr lang="uk-UA" sz="2000" dirty="0">
              <a:latin typeface="Times New Roman" panose="02020603050405020304" pitchFamily="18" charset="0"/>
              <a:cs typeface="Times New Roman" panose="02020603050405020304" pitchFamily="18" charset="0"/>
            </a:endParaRPr>
          </a:p>
          <a:p>
            <a:pPr lvl="0"/>
            <a:r>
              <a:rPr lang="uk-UA" sz="2000" dirty="0">
                <a:latin typeface="Times New Roman" panose="02020603050405020304" pitchFamily="18" charset="0"/>
                <a:cs typeface="Times New Roman" panose="02020603050405020304" pitchFamily="18" charset="0"/>
              </a:rPr>
              <a:t>Автор слів Гімну України. </a:t>
            </a:r>
            <a:r>
              <a:rPr lang="uk-UA" sz="2000" i="1" dirty="0">
                <a:latin typeface="Times New Roman" panose="02020603050405020304" pitchFamily="18" charset="0"/>
                <a:cs typeface="Times New Roman" panose="02020603050405020304" pitchFamily="18" charset="0"/>
              </a:rPr>
              <a:t>(П. Чубинський)</a:t>
            </a:r>
            <a:endParaRPr lang="uk-UA" sz="2000"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BD6CCC9-8CEA-4A71-85BE-35C00BDB783F}"/>
              </a:ext>
            </a:extLst>
          </p:cNvPr>
          <p:cNvPicPr>
            <a:picLocks noChangeAspect="1"/>
          </p:cNvPicPr>
          <p:nvPr/>
        </p:nvPicPr>
        <p:blipFill rotWithShape="1">
          <a:blip r:embed="rId2"/>
          <a:srcRect t="11207" r="5547" b="18713"/>
          <a:stretch/>
        </p:blipFill>
        <p:spPr>
          <a:xfrm>
            <a:off x="5576889" y="1825624"/>
            <a:ext cx="6453186" cy="4667250"/>
          </a:xfrm>
          <a:prstGeom prst="rect">
            <a:avLst/>
          </a:prstGeom>
        </p:spPr>
      </p:pic>
      <p:pic>
        <p:nvPicPr>
          <p:cNvPr id="11268" name="Picture 4" descr="Звідки походить слоган: &quot;Все буде Україна!&quot; - Порадниця">
            <a:extLst>
              <a:ext uri="{FF2B5EF4-FFF2-40B4-BE49-F238E27FC236}">
                <a16:creationId xmlns:a16="http://schemas.microsoft.com/office/drawing/2014/main" id="{4F068F76-C6F5-4EA4-A173-D47298395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00038"/>
            <a:ext cx="645318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Я - Україна - song and lyrics by NK | Spotify">
            <a:extLst>
              <a:ext uri="{FF2B5EF4-FFF2-40B4-BE49-F238E27FC236}">
                <a16:creationId xmlns:a16="http://schemas.microsoft.com/office/drawing/2014/main" id="{E247E378-F6E9-450E-A14F-B4AC286FE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650" y="145256"/>
            <a:ext cx="5191125" cy="185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6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F6CF92-71D0-43FA-AFAD-BC3BAC9CE458}"/>
              </a:ext>
            </a:extLst>
          </p:cNvPr>
          <p:cNvSpPr>
            <a:spLocks noGrp="1"/>
          </p:cNvSpPr>
          <p:nvPr>
            <p:ph type="title"/>
          </p:nvPr>
        </p:nvSpPr>
        <p:spPr>
          <a:xfrm>
            <a:off x="342901" y="157163"/>
            <a:ext cx="11587162" cy="1533525"/>
          </a:xfrm>
          <a:solidFill>
            <a:srgbClr val="00B0F0"/>
          </a:solidFill>
        </p:spPr>
        <p:txBody>
          <a:bodyPr/>
          <a:lstStyle/>
          <a:p>
            <a:endParaRPr lang="uk-UA" dirty="0"/>
          </a:p>
        </p:txBody>
      </p:sp>
      <p:sp>
        <p:nvSpPr>
          <p:cNvPr id="3" name="Місце для вмісту 2">
            <a:extLst>
              <a:ext uri="{FF2B5EF4-FFF2-40B4-BE49-F238E27FC236}">
                <a16:creationId xmlns:a16="http://schemas.microsoft.com/office/drawing/2014/main" id="{F501F0B2-3A19-478F-A37A-C1127ACE794F}"/>
              </a:ext>
            </a:extLst>
          </p:cNvPr>
          <p:cNvSpPr>
            <a:spLocks noGrp="1"/>
          </p:cNvSpPr>
          <p:nvPr>
            <p:ph idx="1"/>
          </p:nvPr>
        </p:nvSpPr>
        <p:spPr>
          <a:xfrm>
            <a:off x="442913" y="2228849"/>
            <a:ext cx="7858125" cy="4471987"/>
          </a:xfrm>
          <a:solidFill>
            <a:srgbClr val="FFFF00"/>
          </a:solidFill>
        </p:spPr>
        <p:txBody>
          <a:bodyPr>
            <a:normAutofit fontScale="77500" lnSpcReduction="20000"/>
          </a:bodyPr>
          <a:lstStyle/>
          <a:p>
            <a:pPr lvl="0"/>
            <a:r>
              <a:rPr lang="uk-UA" dirty="0"/>
              <a:t> </a:t>
            </a:r>
            <a:r>
              <a:rPr lang="uk-UA" dirty="0">
                <a:latin typeface="Times New Roman" panose="02020603050405020304" pitchFamily="18" charset="0"/>
                <a:cs typeface="Times New Roman" panose="02020603050405020304" pitchFamily="18" charset="0"/>
              </a:rPr>
              <a:t>Яка назва Гімну України? </a:t>
            </a:r>
            <a:r>
              <a:rPr lang="uk-UA" i="1" dirty="0">
                <a:latin typeface="Times New Roman" panose="02020603050405020304" pitchFamily="18" charset="0"/>
                <a:cs typeface="Times New Roman" panose="02020603050405020304" pitchFamily="18" charset="0"/>
              </a:rPr>
              <a:t>(«Ще не вмерла України»)</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Як називалась перша слов’янська держава? </a:t>
            </a:r>
            <a:r>
              <a:rPr lang="uk-UA" i="1" dirty="0">
                <a:latin typeface="Times New Roman" panose="02020603050405020304" pitchFamily="18" charset="0"/>
                <a:cs typeface="Times New Roman" panose="02020603050405020304" pitchFamily="18" charset="0"/>
              </a:rPr>
              <a:t>(Київська Русь)</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 Як називається Основний Закон України? </a:t>
            </a:r>
            <a:r>
              <a:rPr lang="uk-UA" i="1" dirty="0">
                <a:latin typeface="Times New Roman" panose="02020603050405020304" pitchFamily="18" charset="0"/>
                <a:cs typeface="Times New Roman" panose="02020603050405020304" pitchFamily="18" charset="0"/>
              </a:rPr>
              <a:t>(Конституція)</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Як звали сестру </a:t>
            </a:r>
            <a:r>
              <a:rPr lang="uk-UA" dirty="0" err="1">
                <a:latin typeface="Times New Roman" panose="02020603050405020304" pitchFamily="18" charset="0"/>
                <a:cs typeface="Times New Roman" panose="02020603050405020304" pitchFamily="18" charset="0"/>
              </a:rPr>
              <a:t>Кия</a:t>
            </a:r>
            <a:r>
              <a:rPr lang="uk-UA" dirty="0">
                <a:latin typeface="Times New Roman" panose="02020603050405020304" pitchFamily="18" charset="0"/>
                <a:cs typeface="Times New Roman" panose="02020603050405020304" pitchFamily="18" charset="0"/>
              </a:rPr>
              <a:t>, Щека, Хорива? </a:t>
            </a:r>
            <a:r>
              <a:rPr lang="uk-UA" i="1" dirty="0">
                <a:latin typeface="Times New Roman" panose="02020603050405020304" pitchFamily="18" charset="0"/>
                <a:cs typeface="Times New Roman" panose="02020603050405020304" pitchFamily="18" charset="0"/>
              </a:rPr>
              <a:t>(Либідь)</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 Які кольори Державного прапора України? </a:t>
            </a:r>
            <a:r>
              <a:rPr lang="uk-UA" i="1" dirty="0">
                <a:latin typeface="Times New Roman" panose="02020603050405020304" pitchFamily="18" charset="0"/>
                <a:cs typeface="Times New Roman" panose="02020603050405020304" pitchFamily="18" charset="0"/>
              </a:rPr>
              <a:t>(Синій, жовтий)</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Назвіть найбільшу святиню українського народу в музичній символіці. </a:t>
            </a:r>
            <a:r>
              <a:rPr lang="uk-UA" i="1" dirty="0">
                <a:latin typeface="Times New Roman" panose="02020603050405020304" pitchFamily="18" charset="0"/>
                <a:cs typeface="Times New Roman" panose="02020603050405020304" pitchFamily="18" charset="0"/>
              </a:rPr>
              <a:t>(Гімн)</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Назвіть велике зібрання творів Т. Шевченка. </a:t>
            </a:r>
            <a:r>
              <a:rPr lang="uk-UA" i="1" dirty="0">
                <a:latin typeface="Times New Roman" panose="02020603050405020304" pitchFamily="18" charset="0"/>
                <a:cs typeface="Times New Roman" panose="02020603050405020304" pitchFamily="18" charset="0"/>
              </a:rPr>
              <a:t>(«Кобзар»)</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Назвіть композитора, який поклав вірші Павла Чубинського, що стали гімном, на музику? </a:t>
            </a:r>
            <a:r>
              <a:rPr lang="uk-UA" i="1" dirty="0">
                <a:latin typeface="Times New Roman" panose="02020603050405020304" pitchFamily="18" charset="0"/>
                <a:cs typeface="Times New Roman" panose="02020603050405020304" pitchFamily="18" charset="0"/>
              </a:rPr>
              <a:t>(</a:t>
            </a:r>
            <a:r>
              <a:rPr lang="uk-UA" i="1" dirty="0" err="1">
                <a:latin typeface="Times New Roman" panose="02020603050405020304" pitchFamily="18" charset="0"/>
                <a:cs typeface="Times New Roman" panose="02020603050405020304" pitchFamily="18" charset="0"/>
              </a:rPr>
              <a:t>МихайлоВербицький</a:t>
            </a:r>
            <a:r>
              <a:rPr lang="uk-UA" i="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Що означає слово «козак»? </a:t>
            </a:r>
            <a:r>
              <a:rPr lang="uk-UA" i="1" dirty="0">
                <a:latin typeface="Times New Roman" panose="02020603050405020304" pitchFamily="18" charset="0"/>
                <a:cs typeface="Times New Roman" panose="02020603050405020304" pitchFamily="18" charset="0"/>
              </a:rPr>
              <a:t>(Вільна ,незалежна людина)</a:t>
            </a:r>
            <a:endParaRPr lang="uk-UA" dirty="0">
              <a:latin typeface="Times New Roman" panose="02020603050405020304" pitchFamily="18" charset="0"/>
              <a:cs typeface="Times New Roman" panose="02020603050405020304" pitchFamily="18" charset="0"/>
            </a:endParaRPr>
          </a:p>
          <a:p>
            <a:endParaRPr lang="uk-UA" dirty="0"/>
          </a:p>
        </p:txBody>
      </p:sp>
      <p:pic>
        <p:nvPicPr>
          <p:cNvPr id="5" name="Рисунок 4">
            <a:extLst>
              <a:ext uri="{FF2B5EF4-FFF2-40B4-BE49-F238E27FC236}">
                <a16:creationId xmlns:a16="http://schemas.microsoft.com/office/drawing/2014/main" id="{5775FF1D-F141-4577-8100-F0573BB9034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1042"/>
          <a:stretch/>
        </p:blipFill>
        <p:spPr>
          <a:xfrm>
            <a:off x="8472488" y="3757613"/>
            <a:ext cx="3457575" cy="2943223"/>
          </a:xfrm>
          <a:prstGeom prst="rect">
            <a:avLst/>
          </a:prstGeom>
        </p:spPr>
      </p:pic>
      <p:pic>
        <p:nvPicPr>
          <p:cNvPr id="7" name="Рисунок 6">
            <a:extLst>
              <a:ext uri="{FF2B5EF4-FFF2-40B4-BE49-F238E27FC236}">
                <a16:creationId xmlns:a16="http://schemas.microsoft.com/office/drawing/2014/main" id="{FE5F4E49-915B-4C0B-B01D-BC72C2903F38}"/>
              </a:ext>
            </a:extLst>
          </p:cNvPr>
          <p:cNvPicPr>
            <a:picLocks noChangeAspect="1"/>
          </p:cNvPicPr>
          <p:nvPr/>
        </p:nvPicPr>
        <p:blipFill rotWithShape="1">
          <a:blip r:embed="rId3">
            <a:extLst>
              <a:ext uri="{28A0092B-C50C-407E-A947-70E740481C1C}">
                <a14:useLocalDpi xmlns:a14="http://schemas.microsoft.com/office/drawing/2010/main" val="0"/>
              </a:ext>
            </a:extLst>
          </a:blip>
          <a:srcRect l="9074" t="13750" r="11759" b="2291"/>
          <a:stretch/>
        </p:blipFill>
        <p:spPr>
          <a:xfrm>
            <a:off x="8301037" y="157163"/>
            <a:ext cx="3629023" cy="3845719"/>
          </a:xfrm>
          <a:prstGeom prst="rect">
            <a:avLst/>
          </a:prstGeom>
        </p:spPr>
      </p:pic>
      <p:pic>
        <p:nvPicPr>
          <p:cNvPr id="9" name="Рисунок 8">
            <a:extLst>
              <a:ext uri="{FF2B5EF4-FFF2-40B4-BE49-F238E27FC236}">
                <a16:creationId xmlns:a16="http://schemas.microsoft.com/office/drawing/2014/main" id="{779E99D5-16A1-4434-BD69-AFBFED5C1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37" y="157163"/>
            <a:ext cx="3629027" cy="1914525"/>
          </a:xfrm>
          <a:prstGeom prst="rect">
            <a:avLst/>
          </a:prstGeom>
        </p:spPr>
      </p:pic>
      <p:pic>
        <p:nvPicPr>
          <p:cNvPr id="11" name="Picture 2" descr="Україна починається з тебе!&quot;">
            <a:extLst>
              <a:ext uri="{FF2B5EF4-FFF2-40B4-BE49-F238E27FC236}">
                <a16:creationId xmlns:a16="http://schemas.microsoft.com/office/drawing/2014/main" id="{0662C8FD-3CAE-4AF6-80C4-F1BE34396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964" y="216695"/>
            <a:ext cx="4410071"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0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BF3B36-131A-44C0-9CDF-1C242342B59A}"/>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0CE4856F-B1A5-4DCB-B2ED-A471BF259734}"/>
              </a:ext>
            </a:extLst>
          </p:cNvPr>
          <p:cNvSpPr>
            <a:spLocks noGrp="1"/>
          </p:cNvSpPr>
          <p:nvPr>
            <p:ph idx="1"/>
          </p:nvPr>
        </p:nvSpPr>
        <p:spPr>
          <a:xfrm>
            <a:off x="838200" y="3865561"/>
            <a:ext cx="10515600" cy="2792413"/>
          </a:xfrm>
        </p:spPr>
        <p:txBody>
          <a:bodyPr>
            <a:normAutofit lnSpcReduction="10000"/>
          </a:bodyPr>
          <a:lstStyle/>
          <a:p>
            <a:r>
              <a:rPr lang="uk-UA" sz="2400" dirty="0">
                <a:solidFill>
                  <a:srgbClr val="002060"/>
                </a:solidFill>
                <a:latin typeface="Times New Roman" panose="02020603050405020304" pitchFamily="18" charset="0"/>
                <a:cs typeface="Times New Roman" panose="02020603050405020304" pitchFamily="18" charset="0"/>
              </a:rPr>
              <a:t>29 серпня указом Президента України від 23 серпня 2019 року № 621/2019 визначено як День пам’яті захисників України, які загинули в боротьбі за незалежність, суверенітет і територіальну цілісність України. Не вмирає пам’ять про загиблих захисників, яку ми маємо плекати із вдячністю за можливість жити під мирним небом. Своїми грудьми вони закрили країну від ворожих «градів», від ворожих «куль», і наш обов’язок перед ними — зробити все, щоб ці тисячні жертви не були марними.</a:t>
            </a:r>
          </a:p>
          <a:p>
            <a:pPr algn="ctr"/>
            <a:r>
              <a:rPr lang="uk-UA" sz="2400" dirty="0">
                <a:solidFill>
                  <a:srgbClr val="C00000"/>
                </a:solidFill>
                <a:latin typeface="Times New Roman" panose="02020603050405020304" pitchFamily="18" charset="0"/>
                <a:cs typeface="Times New Roman" panose="02020603050405020304" pitchFamily="18" charset="0"/>
              </a:rPr>
              <a:t>Підготувала класний керівник 8-А класу Алла Бєлова. 01.09.2025р.</a:t>
            </a:r>
          </a:p>
        </p:txBody>
      </p:sp>
      <p:pic>
        <p:nvPicPr>
          <p:cNvPr id="5122" name="Picture 2" descr="Герої не вмирають! День пам'яті загиблих захисників України – Національна  рада України з питань телебачення і радіомовлення">
            <a:extLst>
              <a:ext uri="{FF2B5EF4-FFF2-40B4-BE49-F238E27FC236}">
                <a16:creationId xmlns:a16="http://schemas.microsoft.com/office/drawing/2014/main" id="{80DFE053-2805-45DC-97F4-F73325113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 y="379411"/>
            <a:ext cx="11215687"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9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A5624-0A49-47E7-8B54-DC689BE45F4B}"/>
              </a:ext>
            </a:extLst>
          </p:cNvPr>
          <p:cNvSpPr>
            <a:spLocks noGrp="1"/>
          </p:cNvSpPr>
          <p:nvPr>
            <p:ph type="title"/>
          </p:nvPr>
        </p:nvSpPr>
        <p:spPr>
          <a:xfrm>
            <a:off x="838200" y="156369"/>
            <a:ext cx="11163300" cy="1743074"/>
          </a:xfrm>
          <a:solidFill>
            <a:schemeClr val="accent4">
              <a:lumMod val="60000"/>
              <a:lumOff val="40000"/>
            </a:schemeClr>
          </a:solidFill>
        </p:spPr>
        <p:txBody>
          <a:bodyPr>
            <a:noAutofit/>
          </a:bodyPr>
          <a:lstStyle/>
          <a:p>
            <a:pPr algn="r"/>
            <a:r>
              <a:rPr lang="uk-UA" sz="2800" b="1" i="1" dirty="0">
                <a:latin typeface="Times New Roman" panose="02020603050405020304" pitchFamily="18" charset="0"/>
                <a:cs typeface="Times New Roman" panose="02020603050405020304" pitchFamily="18" charset="0"/>
              </a:rPr>
              <a:t/>
            </a:r>
            <a:br>
              <a:rPr lang="uk-UA" sz="2800" b="1" i="1" dirty="0">
                <a:latin typeface="Times New Roman" panose="02020603050405020304" pitchFamily="18" charset="0"/>
                <a:cs typeface="Times New Roman" panose="02020603050405020304" pitchFamily="18" charset="0"/>
              </a:rPr>
            </a:br>
            <a:r>
              <a:rPr lang="uk-UA" sz="2800" b="1" i="1" dirty="0">
                <a:solidFill>
                  <a:srgbClr val="00B050"/>
                </a:solidFill>
                <a:latin typeface="Times New Roman" panose="02020603050405020304" pitchFamily="18" charset="0"/>
                <a:cs typeface="Times New Roman" panose="02020603050405020304" pitchFamily="18" charset="0"/>
              </a:rPr>
              <a:t>Нема на світі України,             </a:t>
            </a:r>
            <a:r>
              <a:rPr lang="uk-UA" sz="2800" dirty="0">
                <a:solidFill>
                  <a:srgbClr val="00B050"/>
                </a:solidFill>
                <a:latin typeface="Times New Roman" panose="02020603050405020304" pitchFamily="18" charset="0"/>
                <a:cs typeface="Times New Roman" panose="02020603050405020304" pitchFamily="18" charset="0"/>
              </a:rPr>
              <a:t/>
            </a:r>
            <a:br>
              <a:rPr lang="uk-UA" sz="2800" dirty="0">
                <a:solidFill>
                  <a:srgbClr val="00B050"/>
                </a:solidFill>
                <a:latin typeface="Times New Roman" panose="02020603050405020304" pitchFamily="18" charset="0"/>
                <a:cs typeface="Times New Roman" panose="02020603050405020304" pitchFamily="18" charset="0"/>
              </a:rPr>
            </a:br>
            <a:r>
              <a:rPr lang="uk-UA" sz="2800" b="1" i="1" dirty="0">
                <a:solidFill>
                  <a:srgbClr val="00B050"/>
                </a:solidFill>
                <a:latin typeface="Times New Roman" panose="02020603050405020304" pitchFamily="18" charset="0"/>
                <a:cs typeface="Times New Roman" panose="02020603050405020304" pitchFamily="18" charset="0"/>
              </a:rPr>
              <a:t>             Немає другого Дніпра.</a:t>
            </a:r>
            <a:r>
              <a:rPr lang="uk-UA" sz="2800" dirty="0">
                <a:solidFill>
                  <a:srgbClr val="00B050"/>
                </a:solidFill>
                <a:latin typeface="Times New Roman" panose="02020603050405020304" pitchFamily="18" charset="0"/>
                <a:cs typeface="Times New Roman" panose="02020603050405020304" pitchFamily="18" charset="0"/>
              </a:rPr>
              <a:t/>
            </a:r>
            <a:br>
              <a:rPr lang="uk-UA" sz="2800" dirty="0">
                <a:solidFill>
                  <a:srgbClr val="00B050"/>
                </a:solidFill>
                <a:latin typeface="Times New Roman" panose="02020603050405020304" pitchFamily="18" charset="0"/>
                <a:cs typeface="Times New Roman" panose="02020603050405020304" pitchFamily="18" charset="0"/>
              </a:rPr>
            </a:br>
            <a:r>
              <a:rPr lang="uk-UA" sz="2800" b="1" i="1" dirty="0">
                <a:solidFill>
                  <a:srgbClr val="00B050"/>
                </a:solidFill>
                <a:latin typeface="Times New Roman" panose="02020603050405020304" pitchFamily="18" charset="0"/>
                <a:cs typeface="Times New Roman" panose="02020603050405020304" pitchFamily="18" charset="0"/>
              </a:rPr>
              <a:t>                    Т. Шевченко</a:t>
            </a: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6CD997AB-EEE9-4145-AC84-74630A5D2451}"/>
              </a:ext>
            </a:extLst>
          </p:cNvPr>
          <p:cNvSpPr>
            <a:spLocks noGrp="1"/>
          </p:cNvSpPr>
          <p:nvPr>
            <p:ph idx="1"/>
          </p:nvPr>
        </p:nvSpPr>
        <p:spPr>
          <a:xfrm>
            <a:off x="347662" y="2000251"/>
            <a:ext cx="5748338" cy="4176712"/>
          </a:xfrm>
          <a:solidFill>
            <a:schemeClr val="accent6">
              <a:lumMod val="60000"/>
              <a:lumOff val="40000"/>
            </a:schemeClr>
          </a:solidFill>
        </p:spPr>
        <p:txBody>
          <a:bodyPr/>
          <a:lstStyle/>
          <a:p>
            <a:r>
              <a:rPr lang="uk-UA" sz="2400" b="1" dirty="0">
                <a:latin typeface="Times New Roman" panose="02020603050405020304" pitchFamily="18" charset="0"/>
                <a:cs typeface="Times New Roman" panose="02020603050405020304" pitchFamily="18" charset="0"/>
              </a:rPr>
              <a:t>Мета: </a:t>
            </a:r>
            <a:r>
              <a:rPr lang="uk-UA" sz="2400" dirty="0">
                <a:latin typeface="Times New Roman" panose="02020603050405020304" pitchFamily="18" charset="0"/>
                <a:cs typeface="Times New Roman" panose="02020603050405020304" pitchFamily="18" charset="0"/>
              </a:rPr>
              <a:t>розширювати знання учнів про Батьківщину; виховувати любов до України; прищеплювати розуміння значимості Вітчизни для кожного громадянина; продовжувати сприяти формуванню патріотичних почуттів; виховувати повагу до державних символів України; вчити шанувати історичне надбання та здобутки своєї Батьківщини; розвивати пізнавальні інтереси школярів.</a:t>
            </a:r>
          </a:p>
          <a:p>
            <a:endParaRPr lang="uk-UA" dirty="0"/>
          </a:p>
        </p:txBody>
      </p:sp>
      <p:pic>
        <p:nvPicPr>
          <p:cNvPr id="12290" name="Picture 2" descr="Україна – єдина країна">
            <a:extLst>
              <a:ext uri="{FF2B5EF4-FFF2-40B4-BE49-F238E27FC236}">
                <a16:creationId xmlns:a16="http://schemas.microsoft.com/office/drawing/2014/main" id="{D43CCD37-B253-4996-AE54-49B1DA63D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6368"/>
            <a:ext cx="5748338"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DB9FB1AA-91A6-4AFD-928F-35F798AE9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2000251"/>
            <a:ext cx="5600700" cy="432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2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3942DD-7293-4E13-9342-1F331483F57F}"/>
              </a:ext>
            </a:extLst>
          </p:cNvPr>
          <p:cNvSpPr>
            <a:spLocks noGrp="1"/>
          </p:cNvSpPr>
          <p:nvPr>
            <p:ph type="title"/>
          </p:nvPr>
        </p:nvSpPr>
        <p:spPr>
          <a:solidFill>
            <a:srgbClr val="FFFF00"/>
          </a:solidFill>
        </p:spPr>
        <p:txBody>
          <a:bodyPr>
            <a:normAutofit/>
          </a:bodyPr>
          <a:lstStyle/>
          <a:p>
            <a:pPr algn="ctr"/>
            <a:r>
              <a:rPr lang="uk-UA" sz="2800" b="1" dirty="0">
                <a:solidFill>
                  <a:srgbClr val="0070C0"/>
                </a:solidFill>
                <a:latin typeface="Times New Roman" panose="02020603050405020304" pitchFamily="18" charset="0"/>
                <a:cs typeface="Times New Roman" panose="02020603050405020304" pitchFamily="18" charset="0"/>
              </a:rPr>
              <a:t>Мій краю рідний,  моя Україно!</a:t>
            </a:r>
            <a:r>
              <a:rPr lang="uk-UA" sz="2800" dirty="0">
                <a:solidFill>
                  <a:srgbClr val="0070C0"/>
                </a:solidFill>
                <a:latin typeface="Times New Roman" panose="02020603050405020304" pitchFamily="18" charset="0"/>
                <a:cs typeface="Times New Roman" panose="02020603050405020304" pitchFamily="18" charset="0"/>
              </a:rPr>
              <a:t/>
            </a:r>
            <a:br>
              <a:rPr lang="uk-UA" sz="2800" dirty="0">
                <a:solidFill>
                  <a:srgbClr val="0070C0"/>
                </a:solidFill>
                <a:latin typeface="Times New Roman" panose="02020603050405020304" pitchFamily="18" charset="0"/>
                <a:cs typeface="Times New Roman" panose="02020603050405020304" pitchFamily="18" charset="0"/>
              </a:rPr>
            </a:br>
            <a:endParaRPr lang="uk-UA" sz="2800" dirty="0">
              <a:solidFill>
                <a:srgbClr val="0070C0"/>
              </a:solidFill>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AD8FBE3A-3EB0-4892-B15C-C6EE84D9622D}"/>
              </a:ext>
            </a:extLst>
          </p:cNvPr>
          <p:cNvSpPr>
            <a:spLocks noGrp="1"/>
          </p:cNvSpPr>
          <p:nvPr>
            <p:ph idx="1"/>
          </p:nvPr>
        </p:nvSpPr>
        <p:spPr>
          <a:solidFill>
            <a:schemeClr val="accent3">
              <a:lumMod val="60000"/>
              <a:lumOff val="40000"/>
            </a:schemeClr>
          </a:solidFill>
        </p:spPr>
        <p:txBody>
          <a:bodyPr>
            <a:normAutofit fontScale="85000" lnSpcReduction="20000"/>
          </a:bodyPr>
          <a:lstStyle/>
          <a:p>
            <a:r>
              <a:rPr lang="uk-UA" sz="2600" b="1" dirty="0">
                <a:latin typeface="Times New Roman" panose="02020603050405020304" pitchFamily="18" charset="0"/>
                <a:cs typeface="Times New Roman" panose="02020603050405020304" pitchFamily="18" charset="0"/>
              </a:rPr>
              <a:t>Хід  уроку</a:t>
            </a:r>
            <a:endParaRPr lang="uk-UA" sz="2600" dirty="0">
              <a:latin typeface="Times New Roman" panose="02020603050405020304" pitchFamily="18" charset="0"/>
              <a:cs typeface="Times New Roman" panose="02020603050405020304" pitchFamily="18" charset="0"/>
            </a:endParaRPr>
          </a:p>
          <a:p>
            <a:r>
              <a:rPr lang="uk-UA" sz="2600" b="1" dirty="0">
                <a:latin typeface="Times New Roman" panose="02020603050405020304" pitchFamily="18" charset="0"/>
                <a:cs typeface="Times New Roman" panose="02020603050405020304" pitchFamily="18" charset="0"/>
              </a:rPr>
              <a:t>І. Організаційний момент. Емоційне налаштування.</a:t>
            </a:r>
            <a:endParaRPr lang="uk-UA" sz="2600" dirty="0">
              <a:latin typeface="Times New Roman" panose="02020603050405020304" pitchFamily="18" charset="0"/>
              <a:cs typeface="Times New Roman" panose="02020603050405020304" pitchFamily="18" charset="0"/>
            </a:endParaRPr>
          </a:p>
          <a:p>
            <a:r>
              <a:rPr lang="uk-UA" sz="2600" b="1" dirty="0">
                <a:latin typeface="Times New Roman" panose="02020603050405020304" pitchFamily="18" charset="0"/>
                <a:cs typeface="Times New Roman" panose="02020603050405020304" pitchFamily="18" charset="0"/>
              </a:rPr>
              <a:t>Учитель.</a:t>
            </a:r>
            <a:r>
              <a:rPr lang="uk-UA" sz="2600" dirty="0">
                <a:latin typeface="Times New Roman" panose="02020603050405020304" pitchFamily="18" charset="0"/>
                <a:cs typeface="Times New Roman" panose="02020603050405020304" pitchFamily="18" charset="0"/>
              </a:rPr>
              <a:t> Доброго дня, дорогі мої діти. Ось вкотре ви переступаєте поріг нашої школи, залишаючи позаду 3 веселі місяці літніх канікул. Сподіваюсь, що час відпочинку, мої учні, був проведений з користю. Я розраховую, що ви з новими силами, з радістю продовжите подорож у різнобарвний світ знань. Бажаю вам, діти, міцного здоров’я, витримки та палкого бажання навчатися і зростати розумними людьми. А зараз я хочу, щоб ми з вами привітали один одного, але незвичним для вас способом.</a:t>
            </a:r>
          </a:p>
          <a:p>
            <a:r>
              <a:rPr lang="uk-UA" sz="2600" b="1" i="1" dirty="0">
                <a:latin typeface="Times New Roman" panose="02020603050405020304" pitchFamily="18" charset="0"/>
                <a:cs typeface="Times New Roman" panose="02020603050405020304" pitchFamily="18" charset="0"/>
              </a:rPr>
              <a:t>(Вправа «Привітаймось»)</a:t>
            </a:r>
            <a:endParaRPr lang="uk-UA" sz="2600" dirty="0">
              <a:latin typeface="Times New Roman" panose="02020603050405020304" pitchFamily="18" charset="0"/>
              <a:cs typeface="Times New Roman" panose="02020603050405020304" pitchFamily="18" charset="0"/>
            </a:endParaRPr>
          </a:p>
          <a:p>
            <a:r>
              <a:rPr lang="uk-UA" sz="2600" b="1" dirty="0">
                <a:latin typeface="Times New Roman" panose="02020603050405020304" pitchFamily="18" charset="0"/>
                <a:cs typeface="Times New Roman" panose="02020603050405020304" pitchFamily="18" charset="0"/>
              </a:rPr>
              <a:t>Учитель. </a:t>
            </a:r>
            <a:r>
              <a:rPr lang="uk-UA" sz="2600" dirty="0">
                <a:latin typeface="Times New Roman" panose="02020603050405020304" pitchFamily="18" charset="0"/>
                <a:cs typeface="Times New Roman" panose="02020603050405020304" pitchFamily="18" charset="0"/>
              </a:rPr>
              <a:t>Діти, вам потрібно привітатись не звичним способом.</a:t>
            </a:r>
          </a:p>
          <a:p>
            <a:r>
              <a:rPr lang="uk-UA" sz="2600" dirty="0">
                <a:latin typeface="Times New Roman" panose="02020603050405020304" pitchFamily="18" charset="0"/>
                <a:cs typeface="Times New Roman" panose="02020603050405020304" pitchFamily="18" charset="0"/>
              </a:rPr>
              <a:t>1) у кожного є </a:t>
            </a:r>
            <a:r>
              <a:rPr lang="uk-UA" sz="2600" dirty="0" err="1">
                <a:latin typeface="Times New Roman" panose="02020603050405020304" pitchFamily="18" charset="0"/>
                <a:cs typeface="Times New Roman" panose="02020603050405020304" pitchFamily="18" charset="0"/>
              </a:rPr>
              <a:t>ім</a:t>
            </a:r>
            <a:r>
              <a:rPr lang="uk-UA" sz="2600" dirty="0">
                <a:latin typeface="Times New Roman" panose="02020603050405020304" pitchFamily="18" charset="0"/>
                <a:cs typeface="Times New Roman" panose="02020603050405020304" pitchFamily="18" charset="0"/>
              </a:rPr>
              <a:t> я.  </a:t>
            </a:r>
            <a:r>
              <a:rPr lang="uk-UA" sz="2600" dirty="0" err="1">
                <a:latin typeface="Times New Roman" panose="02020603050405020304" pitchFamily="18" charset="0"/>
                <a:cs typeface="Times New Roman" panose="02020603050405020304" pitchFamily="18" charset="0"/>
              </a:rPr>
              <a:t>Тж</a:t>
            </a:r>
            <a:r>
              <a:rPr lang="uk-UA" sz="2600" dirty="0">
                <a:latin typeface="Times New Roman" panose="02020603050405020304" pitchFamily="18" charset="0"/>
                <a:cs typeface="Times New Roman" panose="02020603050405020304" pitchFamily="18" charset="0"/>
              </a:rPr>
              <a:t> давайте привітаємо кожного по черзі одним приємним словом, тою літерою як звати дівчинку, чи хлопця. Наприклад я передаю привіт моєму – і на цю літеру ( Літера «Т» Вам потрібно на літеру Т придумати приємне слово і привітати. Т- тендітний, дарую тобі </a:t>
            </a:r>
          </a:p>
          <a:p>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73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AA92FE-E4D2-4338-A0B0-5F5AE01C4BDE}"/>
              </a:ext>
            </a:extLst>
          </p:cNvPr>
          <p:cNvSpPr>
            <a:spLocks noGrp="1"/>
          </p:cNvSpPr>
          <p:nvPr>
            <p:ph type="title"/>
          </p:nvPr>
        </p:nvSpPr>
        <p:spPr>
          <a:solidFill>
            <a:srgbClr val="00B0F0"/>
          </a:solidFill>
        </p:spPr>
        <p:txBody>
          <a:bodyPr/>
          <a:lstStyle/>
          <a:p>
            <a:endParaRPr lang="uk-UA" dirty="0"/>
          </a:p>
        </p:txBody>
      </p:sp>
      <p:sp>
        <p:nvSpPr>
          <p:cNvPr id="3" name="Місце для вмісту 2">
            <a:extLst>
              <a:ext uri="{FF2B5EF4-FFF2-40B4-BE49-F238E27FC236}">
                <a16:creationId xmlns:a16="http://schemas.microsoft.com/office/drawing/2014/main" id="{A9AAEC4F-7FF4-4D5B-8519-600B111FBA31}"/>
              </a:ext>
            </a:extLst>
          </p:cNvPr>
          <p:cNvSpPr>
            <a:spLocks noGrp="1"/>
          </p:cNvSpPr>
          <p:nvPr>
            <p:ph idx="1"/>
          </p:nvPr>
        </p:nvSpPr>
        <p:spPr>
          <a:xfrm>
            <a:off x="652462" y="1825625"/>
            <a:ext cx="10515600" cy="4351338"/>
          </a:xfrm>
          <a:solidFill>
            <a:srgbClr val="FFFF00"/>
          </a:solidFill>
        </p:spPr>
        <p:txBody>
          <a:bodyPr>
            <a:normAutofit/>
          </a:bodyPr>
          <a:lstStyle/>
          <a:p>
            <a:r>
              <a:rPr lang="ru-RU" sz="2000" dirty="0" err="1">
                <a:latin typeface="Times New Roman" panose="02020603050405020304" pitchFamily="18" charset="0"/>
                <a:cs typeface="Times New Roman" panose="02020603050405020304" pitchFamily="18" charset="0"/>
              </a:rPr>
              <a:t>гра</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схожий </a:t>
            </a:r>
            <a:r>
              <a:rPr lang="ru-RU" sz="2000" dirty="0" err="1">
                <a:latin typeface="Times New Roman" panose="02020603050405020304" pitchFamily="18" charset="0"/>
                <a:cs typeface="Times New Roman" panose="02020603050405020304" pitchFamily="18" charset="0"/>
              </a:rPr>
              <a:t>настрій</a:t>
            </a:r>
            <a:r>
              <a:rPr lang="ru-RU" sz="2000" dirty="0">
                <a:latin typeface="Times New Roman" panose="02020603050405020304" pitchFamily="18" charset="0"/>
                <a:cs typeface="Times New Roman" panose="02020603050405020304" pitchFamily="18" charset="0"/>
              </a:rPr>
              <a:t>» По </a:t>
            </a:r>
            <a:r>
              <a:rPr lang="ru-RU" sz="2000" dirty="0" err="1">
                <a:latin typeface="Times New Roman" panose="02020603050405020304" pitchFamily="18" charset="0"/>
                <a:cs typeface="Times New Roman" panose="02020603050405020304" pitchFamily="18" charset="0"/>
              </a:rPr>
              <a:t>черзі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потрібно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сказати</a:t>
            </a:r>
            <a:r>
              <a:rPr lang="ru-RU" sz="2000" dirty="0">
                <a:latin typeface="Times New Roman" panose="02020603050405020304" pitchFamily="18" charset="0"/>
                <a:cs typeface="Times New Roman" panose="02020603050405020304" pitchFamily="18" charset="0"/>
              </a:rPr>
              <a:t>, на яку пору року, погоду, </a:t>
            </a:r>
            <a:r>
              <a:rPr lang="ru-RU" sz="2000" dirty="0" err="1">
                <a:latin typeface="Times New Roman" panose="02020603050405020304" pitchFamily="18" charset="0"/>
                <a:cs typeface="Times New Roman" panose="02020603050405020304" pitchFamily="18" charset="0"/>
              </a:rPr>
              <a:t>природне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явище</a:t>
            </a:r>
            <a:r>
              <a:rPr lang="ru-RU" sz="2000" dirty="0">
                <a:latin typeface="Times New Roman" panose="02020603050405020304" pitchFamily="18" charset="0"/>
                <a:cs typeface="Times New Roman" panose="02020603050405020304" pitchFamily="18" charset="0"/>
              </a:rPr>
              <a:t>, схожий </a:t>
            </a:r>
            <a:r>
              <a:rPr lang="ru-RU" sz="2000" dirty="0" err="1">
                <a:latin typeface="Times New Roman" panose="02020603050405020304" pitchFamily="18" charset="0"/>
                <a:cs typeface="Times New Roman" panose="02020603050405020304" pitchFamily="18" charset="0"/>
              </a:rPr>
              <a:t>настрій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сьогодні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Наприклад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настрій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сьогодні</a:t>
            </a:r>
            <a:r>
              <a:rPr lang="ru-RU" sz="2000" dirty="0">
                <a:latin typeface="Times New Roman" panose="02020603050405020304" pitchFamily="18" charset="0"/>
                <a:cs typeface="Times New Roman" panose="02020603050405020304" pitchFamily="18" charset="0"/>
              </a:rPr>
              <a:t> схожий на </a:t>
            </a:r>
            <a:r>
              <a:rPr lang="ru-RU" sz="2000" dirty="0" err="1">
                <a:latin typeface="Times New Roman" panose="02020603050405020304" pitchFamily="18" charset="0"/>
                <a:cs typeface="Times New Roman" panose="02020603050405020304" pitchFamily="18" charset="0"/>
              </a:rPr>
              <a:t>яскраву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рожеву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квітку</a:t>
            </a:r>
            <a:r>
              <a:rPr lang="ru-RU" sz="2000" dirty="0">
                <a:latin typeface="Times New Roman" panose="02020603050405020304" pitchFamily="18" charset="0"/>
                <a:cs typeface="Times New Roman" panose="02020603050405020304" pitchFamily="18" charset="0"/>
              </a:rPr>
              <a:t> на зеленому </a:t>
            </a:r>
            <a:r>
              <a:rPr lang="ru-RU" sz="2000" dirty="0" err="1">
                <a:latin typeface="Times New Roman" panose="02020603050405020304" pitchFamily="18" charset="0"/>
                <a:cs typeface="Times New Roman" panose="02020603050405020304" pitchFamily="18" charset="0"/>
              </a:rPr>
              <a:t>лузі</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ваш?Гра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я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Пропоную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придумати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кінцівку</a:t>
            </a:r>
            <a:r>
              <a:rPr lang="ru-RU" sz="2000" dirty="0">
                <a:latin typeface="Times New Roman" panose="02020603050405020304" pitchFamily="18" charset="0"/>
                <a:cs typeface="Times New Roman" panose="02020603050405020304" pitchFamily="18" charset="0"/>
              </a:rPr>
              <a:t> невеликого </a:t>
            </a:r>
            <a:r>
              <a:rPr lang="ru-RU" sz="2000" dirty="0" err="1">
                <a:latin typeface="Times New Roman" panose="02020603050405020304" pitchFamily="18" charset="0"/>
                <a:cs typeface="Times New Roman" panose="02020603050405020304" pitchFamily="18" charset="0"/>
              </a:rPr>
              <a:t>твору</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я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 - а) </a:t>
            </a:r>
            <a:r>
              <a:rPr lang="ru-RU" sz="2000" dirty="0" err="1">
                <a:latin typeface="Times New Roman" panose="02020603050405020304" pitchFamily="18" charset="0"/>
                <a:cs typeface="Times New Roman" panose="02020603050405020304" pitchFamily="18" charset="0"/>
              </a:rPr>
              <a:t>лікарем</a:t>
            </a:r>
            <a:r>
              <a:rPr lang="ru-RU" sz="2000" dirty="0">
                <a:latin typeface="Times New Roman" panose="02020603050405020304" pitchFamily="18" charset="0"/>
                <a:cs typeface="Times New Roman" panose="02020603050405020304" pitchFamily="18" charset="0"/>
              </a:rPr>
              <a:t>, то…»«</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я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 - а) </a:t>
            </a:r>
            <a:r>
              <a:rPr lang="ru-RU" sz="2000" dirty="0" err="1">
                <a:latin typeface="Times New Roman" panose="02020603050405020304" pitchFamily="18" charset="0"/>
                <a:cs typeface="Times New Roman" panose="02020603050405020304" pitchFamily="18" charset="0"/>
              </a:rPr>
              <a:t>дорослим</a:t>
            </a:r>
            <a:r>
              <a:rPr lang="ru-RU" sz="2000" dirty="0">
                <a:latin typeface="Times New Roman" panose="02020603050405020304" pitchFamily="18" charset="0"/>
                <a:cs typeface="Times New Roman" panose="02020603050405020304" pitchFamily="18" charset="0"/>
              </a:rPr>
              <a:t>, то…» «</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я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 - а) </a:t>
            </a:r>
            <a:r>
              <a:rPr lang="ru-RU" sz="2000" dirty="0" err="1">
                <a:latin typeface="Times New Roman" panose="02020603050405020304" pitchFamily="18" charset="0"/>
                <a:cs typeface="Times New Roman" panose="02020603050405020304" pitchFamily="18" charset="0"/>
              </a:rPr>
              <a:t>чарівником</a:t>
            </a:r>
            <a:r>
              <a:rPr lang="ru-RU" sz="2000" dirty="0">
                <a:latin typeface="Times New Roman" panose="02020603050405020304" pitchFamily="18" charset="0"/>
                <a:cs typeface="Times New Roman" panose="02020603050405020304" pitchFamily="18" charset="0"/>
              </a:rPr>
              <a:t> , то …» «</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я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 - а) </a:t>
            </a:r>
            <a:r>
              <a:rPr lang="ru-RU" sz="2000" dirty="0" err="1">
                <a:latin typeface="Times New Roman" panose="02020603050405020304" pitchFamily="18" charset="0"/>
                <a:cs typeface="Times New Roman" panose="02020603050405020304" pitchFamily="18" charset="0"/>
              </a:rPr>
              <a:t>невидимим</a:t>
            </a:r>
            <a:r>
              <a:rPr lang="ru-RU" sz="2000" dirty="0">
                <a:latin typeface="Times New Roman" panose="02020603050405020304" pitchFamily="18" charset="0"/>
                <a:cs typeface="Times New Roman" panose="02020603050405020304" pitchFamily="18" charset="0"/>
              </a:rPr>
              <a:t> ( - </a:t>
            </a:r>
            <a:r>
              <a:rPr lang="ru-RU" sz="2000" dirty="0" err="1">
                <a:latin typeface="Times New Roman" panose="02020603050405020304" pitchFamily="18" charset="0"/>
                <a:cs typeface="Times New Roman" panose="02020603050405020304" pitchFamily="18" charset="0"/>
              </a:rPr>
              <a:t>ою</a:t>
            </a:r>
            <a:r>
              <a:rPr lang="ru-RU" sz="2000" dirty="0">
                <a:latin typeface="Times New Roman" panose="02020603050405020304" pitchFamily="18" charset="0"/>
                <a:cs typeface="Times New Roman" panose="02020603050405020304" pitchFamily="18" charset="0"/>
              </a:rPr>
              <a:t>), то …»«</a:t>
            </a:r>
            <a:r>
              <a:rPr lang="ru-RU" sz="2000" dirty="0" err="1">
                <a:latin typeface="Times New Roman" panose="02020603050405020304" pitchFamily="18" charset="0"/>
                <a:cs typeface="Times New Roman" panose="02020603050405020304" pitchFamily="18" charset="0"/>
              </a:rPr>
              <a:t>Якби</a:t>
            </a:r>
            <a:r>
              <a:rPr lang="ru-RU" sz="2000" dirty="0">
                <a:latin typeface="Times New Roman" panose="02020603050405020304" pitchFamily="18" charset="0"/>
                <a:cs typeface="Times New Roman" panose="02020603050405020304" pitchFamily="18" charset="0"/>
              </a:rPr>
              <a:t> я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найкращим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винахідником</a:t>
            </a:r>
            <a:r>
              <a:rPr lang="ru-RU" sz="2000" dirty="0">
                <a:latin typeface="Times New Roman" panose="02020603050405020304" pitchFamily="18" charset="0"/>
                <a:cs typeface="Times New Roman" panose="02020603050405020304" pitchFamily="18" charset="0"/>
              </a:rPr>
              <a:t>, то…»</a:t>
            </a:r>
            <a:endParaRPr lang="uk-UA" sz="20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DB473ED-8794-4890-A60F-329B3FED1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3714750"/>
            <a:ext cx="6286500" cy="2128837"/>
          </a:xfrm>
          <a:prstGeom prst="rect">
            <a:avLst/>
          </a:prstGeom>
        </p:spPr>
      </p:pic>
    </p:spTree>
    <p:extLst>
      <p:ext uri="{BB962C8B-B14F-4D97-AF65-F5344CB8AC3E}">
        <p14:creationId xmlns:p14="http://schemas.microsoft.com/office/powerpoint/2010/main" val="237266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5EF6E-E77F-4EF1-8E41-1046D4B8ECA5}"/>
              </a:ext>
            </a:extLst>
          </p:cNvPr>
          <p:cNvSpPr>
            <a:spLocks noGrp="1"/>
          </p:cNvSpPr>
          <p:nvPr>
            <p:ph type="title"/>
          </p:nvPr>
        </p:nvSpPr>
        <p:spPr>
          <a:xfrm>
            <a:off x="838200" y="1"/>
            <a:ext cx="10515600" cy="1690688"/>
          </a:xfrm>
          <a:solidFill>
            <a:srgbClr val="00B0F0"/>
          </a:solidFill>
        </p:spPr>
        <p:txBody>
          <a:bodyPr>
            <a:normAutofit fontScale="90000"/>
          </a:bodyPr>
          <a:lstStyle/>
          <a:p>
            <a:pPr algn="ct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
            </a:r>
            <a:br>
              <a:rPr lang="uk-UA" sz="18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ЛЮБІТЬ УКРАЇНУ</a:t>
            </a:r>
            <a:br>
              <a:rPr lang="uk-UA" sz="2000" dirty="0">
                <a:latin typeface="Times New Roman" panose="02020603050405020304" pitchFamily="18" charset="0"/>
                <a:cs typeface="Times New Roman" panose="02020603050405020304" pitchFamily="18" charset="0"/>
              </a:rPr>
            </a:br>
            <a:r>
              <a:rPr lang="uk-UA" sz="2000" dirty="0" err="1">
                <a:latin typeface="Times New Roman" panose="02020603050405020304" pitchFamily="18" charset="0"/>
                <a:cs typeface="Times New Roman" panose="02020603050405020304" pitchFamily="18" charset="0"/>
              </a:rPr>
              <a:t>ЛюбітьУкраїну</a:t>
            </a:r>
            <a:r>
              <a:rPr lang="uk-UA" sz="2000" dirty="0">
                <a:latin typeface="Times New Roman" panose="02020603050405020304" pitchFamily="18" charset="0"/>
                <a:cs typeface="Times New Roman" panose="02020603050405020304" pitchFamily="18" charset="0"/>
              </a:rPr>
              <a:t>, як сонце, любіть,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як вітер, і трави, і води…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В годину щасливу і в </a:t>
            </a:r>
            <a:r>
              <a:rPr lang="uk-UA" sz="2000" dirty="0" err="1">
                <a:latin typeface="Times New Roman" panose="02020603050405020304" pitchFamily="18" charset="0"/>
                <a:cs typeface="Times New Roman" panose="02020603050405020304" pitchFamily="18" charset="0"/>
              </a:rPr>
              <a:t>радостімить</a:t>
            </a:r>
            <a:r>
              <a:rPr lang="uk-UA" sz="2000" dirty="0">
                <a:latin typeface="Times New Roman" panose="02020603050405020304" pitchFamily="18" charset="0"/>
                <a:cs typeface="Times New Roman" panose="02020603050405020304" pitchFamily="18" charset="0"/>
              </a:rPr>
              <a:t>,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любіть у годину негоди….. </a:t>
            </a:r>
            <a:br>
              <a:rPr lang="uk-UA" sz="2000" dirty="0">
                <a:latin typeface="Times New Roman" panose="02020603050405020304" pitchFamily="18" charset="0"/>
                <a:cs typeface="Times New Roman" panose="02020603050405020304" pitchFamily="18" charset="0"/>
              </a:rPr>
            </a:br>
            <a:r>
              <a:rPr lang="uk-UA" sz="2000" dirty="0" err="1">
                <a:latin typeface="Times New Roman" panose="02020603050405020304" pitchFamily="18" charset="0"/>
                <a:cs typeface="Times New Roman" panose="02020603050405020304" pitchFamily="18" charset="0"/>
              </a:rPr>
              <a:t>В.Сосюра</a:t>
            </a:r>
            <a:r>
              <a:rPr lang="uk-UA" sz="2000" dirty="0">
                <a:latin typeface="Times New Roman" panose="02020603050405020304" pitchFamily="18" charset="0"/>
                <a:cs typeface="Times New Roman" panose="02020603050405020304" pitchFamily="18" charset="0"/>
              </a:rPr>
              <a:t/>
            </a:r>
            <a:br>
              <a:rPr lang="uk-UA" sz="2000" dirty="0">
                <a:latin typeface="Times New Roman" panose="02020603050405020304" pitchFamily="18" charset="0"/>
                <a:cs typeface="Times New Roman" panose="02020603050405020304" pitchFamily="18" charset="0"/>
              </a:rPr>
            </a:br>
            <a:r>
              <a:rPr lang="uk-UA" dirty="0"/>
              <a:t> </a:t>
            </a:r>
            <a:br>
              <a:rPr lang="uk-UA" dirty="0"/>
            </a:br>
            <a:endParaRPr lang="uk-UA" dirty="0"/>
          </a:p>
        </p:txBody>
      </p:sp>
      <p:sp>
        <p:nvSpPr>
          <p:cNvPr id="3" name="Місце для вмісту 2">
            <a:extLst>
              <a:ext uri="{FF2B5EF4-FFF2-40B4-BE49-F238E27FC236}">
                <a16:creationId xmlns:a16="http://schemas.microsoft.com/office/drawing/2014/main" id="{5A4A87EE-8E27-4D27-AE3A-EE2E11429135}"/>
              </a:ext>
            </a:extLst>
          </p:cNvPr>
          <p:cNvSpPr>
            <a:spLocks noGrp="1"/>
          </p:cNvSpPr>
          <p:nvPr>
            <p:ph idx="1"/>
          </p:nvPr>
        </p:nvSpPr>
        <p:spPr>
          <a:solidFill>
            <a:srgbClr val="FFFF00"/>
          </a:solidFill>
        </p:spPr>
        <p:txBody>
          <a:bodyPr>
            <a:normAutofit fontScale="70000" lnSpcReduction="20000"/>
          </a:bodyPr>
          <a:lstStyle/>
          <a:p>
            <a:r>
              <a:rPr lang="uk-UA" b="1" dirty="0"/>
              <a:t>ІІ. Основна частина уроку.</a:t>
            </a:r>
            <a:endParaRPr lang="uk-UA" dirty="0"/>
          </a:p>
          <a:p>
            <a:r>
              <a:rPr lang="uk-UA" b="1" dirty="0"/>
              <a:t>Учитель. </a:t>
            </a:r>
            <a:r>
              <a:rPr lang="uk-UA" dirty="0"/>
              <a:t>Кожного року ми з вами проводимо перший урок. Цей урок завжди незвичайний, тому що йдеться на ньому про найдорогоцінніше, найсвятіше, що є на Землі в кожного народу. Ми говоримо про нашу Батьківщину, адже Батьківщина – це рідні степи, лани, озера, це рідні куточки, рідна домівка та родина. Тому і не дивно, що мова піде саме про нашу славну, прекрасну, неповторну Україну.</a:t>
            </a:r>
            <a:r>
              <a:rPr lang="uk-UA" b="1" dirty="0"/>
              <a:t>( Слайд 1)</a:t>
            </a:r>
            <a:endParaRPr lang="uk-UA" dirty="0"/>
          </a:p>
          <a:p>
            <a:r>
              <a:rPr lang="uk-UA" b="1" dirty="0" err="1"/>
              <a:t>Учитель.</a:t>
            </a:r>
            <a:r>
              <a:rPr lang="uk-UA" dirty="0" err="1"/>
              <a:t>З</a:t>
            </a:r>
            <a:r>
              <a:rPr lang="uk-UA" dirty="0"/>
              <a:t> чим асоціюється у нас наша Батьківщина? Які образи виникають у нашій уяві, коли ми чуємо слово «Україна»? </a:t>
            </a:r>
          </a:p>
          <a:p>
            <a:r>
              <a:rPr lang="uk-UA" b="1" dirty="0"/>
              <a:t>Учитель. </a:t>
            </a:r>
            <a:r>
              <a:rPr lang="uk-UA" dirty="0"/>
              <a:t>Як бачимо, діти, Україна – це яскравий, неповторний і такий рідний та близький нам усім світ. Шануймо її, бережімо її, тому що тільки на своїй землі ми можемо відчувати себе захищеними.</a:t>
            </a:r>
          </a:p>
          <a:p>
            <a:r>
              <a:rPr lang="uk-UA" b="1" dirty="0"/>
              <a:t>Учитель. </a:t>
            </a:r>
            <a:r>
              <a:rPr lang="uk-UA" dirty="0"/>
              <a:t>Діти, а чи знаєте ви, як за легендою українці отримали свою рідну землю?! Я пропоную вам переглянути відео і дізнатися про це.</a:t>
            </a:r>
          </a:p>
          <a:p>
            <a:r>
              <a:rPr lang="uk-UA" b="1" i="1" dirty="0"/>
              <a:t>( Перегляд  відео «Легенда про Україну)</a:t>
            </a:r>
            <a:endParaRPr lang="uk-UA" dirty="0"/>
          </a:p>
          <a:p>
            <a:r>
              <a:rPr lang="uk-UA" b="1" i="1" u="sng" dirty="0">
                <a:hlinkClick r:id="rId2"/>
              </a:rPr>
              <a:t>https://youtu.be/D692Z4tJ8rg</a:t>
            </a:r>
            <a:endParaRPr lang="uk-UA" dirty="0"/>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03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4F72F-3559-4793-9144-76DFC5940FE2}"/>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0B5F04B2-B47F-49F1-9124-F437CC841FFB}"/>
              </a:ext>
            </a:extLst>
          </p:cNvPr>
          <p:cNvSpPr>
            <a:spLocks noGrp="1"/>
          </p:cNvSpPr>
          <p:nvPr>
            <p:ph idx="1"/>
          </p:nvPr>
        </p:nvSpPr>
        <p:spPr>
          <a:xfrm>
            <a:off x="242888" y="2771775"/>
            <a:ext cx="11601450" cy="3721099"/>
          </a:xfrm>
          <a:solidFill>
            <a:srgbClr val="00B0F0"/>
          </a:solidFill>
        </p:spPr>
        <p:txBody>
          <a:bodyPr>
            <a:normAutofit fontScale="85000" lnSpcReduction="20000"/>
          </a:bodyPr>
          <a:lstStyle/>
          <a:p>
            <a:r>
              <a:rPr lang="uk-UA" b="1" dirty="0"/>
              <a:t> </a:t>
            </a:r>
            <a:r>
              <a:rPr lang="uk-UA" dirty="0"/>
              <a:t>Ось бачите, діти, яким скарбом ми з вами володіємо. Нам потрібно берегти, примножувати те, що маємо, аби не втратити. І сьогодні наша справа – відвойовувати і боронити власні куточки. Ми знаємо з вами, що нелегкі часи панують і зараз на Україні. Знову ворог хоче собі ласий шматок від нашої Батьківщини, але вірою і правдою боронять наші землі на сході України мужні та сміливі вояки, які прагнуть, щоб ми з вами  мали мирне небо над головою. На жаль, діти, війна – це не тільки радість від перемоги, але й великий біль від втрат. З початку оборони нашої Вітчизни багато  воїнів окропили рідну землю власною кров’ю. Ціна оборони рідної сторони – це життя. В душах тисяч матерів залишаються відкриті рани та біль від втрат. Тому нам, людям, що живуть на мирних територіях України, потрібно шанувати і берегти пам’ять про захисників, що ціною власного життя відвойовували кожен сантиметр нашої землі. Вшануймо їхню пам’ять хвилиною мовчання.</a:t>
            </a:r>
            <a:r>
              <a:rPr lang="uk-UA" b="1" dirty="0"/>
              <a:t>(Слайд 3)</a:t>
            </a:r>
            <a:endParaRPr lang="uk-UA" dirty="0"/>
          </a:p>
          <a:p>
            <a:r>
              <a:rPr lang="uk-UA" b="1" i="1" dirty="0"/>
              <a:t>( Хвилина мовчання)</a:t>
            </a:r>
            <a:endParaRPr lang="uk-UA" dirty="0"/>
          </a:p>
          <a:p>
            <a:endParaRPr lang="uk-UA" dirty="0"/>
          </a:p>
        </p:txBody>
      </p:sp>
      <p:pic>
        <p:nvPicPr>
          <p:cNvPr id="3074" name="Picture 2" descr="Україна - це країна героїв. Ролик до Дня пам'яті захисників України">
            <a:extLst>
              <a:ext uri="{FF2B5EF4-FFF2-40B4-BE49-F238E27FC236}">
                <a16:creationId xmlns:a16="http://schemas.microsoft.com/office/drawing/2014/main" id="{F73FEC9E-4BB9-4C77-935D-51A0BD119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365125"/>
            <a:ext cx="11430000" cy="229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06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AA56BFE-A4CE-4EE9-92BC-79D04C91C08F}"/>
              </a:ext>
            </a:extLst>
          </p:cNvPr>
          <p:cNvSpPr>
            <a:spLocks noGrp="1"/>
          </p:cNvSpPr>
          <p:nvPr>
            <p:ph type="ctrTitle"/>
          </p:nvPr>
        </p:nvSpPr>
        <p:spPr>
          <a:xfrm>
            <a:off x="28576" y="212936"/>
            <a:ext cx="11949110" cy="2844588"/>
          </a:xfrm>
          <a:solidFill>
            <a:srgbClr val="00B0F0"/>
          </a:solidFill>
        </p:spPr>
        <p:txBody>
          <a:bodyPr/>
          <a:lstStyle/>
          <a:p>
            <a:endParaRPr lang="uk-UA" dirty="0"/>
          </a:p>
        </p:txBody>
      </p:sp>
      <p:sp>
        <p:nvSpPr>
          <p:cNvPr id="7" name="Підзаголовок 6">
            <a:extLst>
              <a:ext uri="{FF2B5EF4-FFF2-40B4-BE49-F238E27FC236}">
                <a16:creationId xmlns:a16="http://schemas.microsoft.com/office/drawing/2014/main" id="{5C1FF10D-9249-429A-A84C-ADD64A0E6FAE}"/>
              </a:ext>
            </a:extLst>
          </p:cNvPr>
          <p:cNvSpPr>
            <a:spLocks noGrp="1"/>
          </p:cNvSpPr>
          <p:nvPr>
            <p:ph type="subTitle" idx="1"/>
          </p:nvPr>
        </p:nvSpPr>
        <p:spPr>
          <a:xfrm>
            <a:off x="28576" y="3117428"/>
            <a:ext cx="11949110" cy="3399048"/>
          </a:xfrm>
          <a:solidFill>
            <a:srgbClr val="FFFF00"/>
          </a:solidFill>
        </p:spPr>
        <p:txBody>
          <a:bodyPr/>
          <a:lstStyle/>
          <a:p>
            <a:endParaRPr lang="uk-UA" dirty="0"/>
          </a:p>
        </p:txBody>
      </p:sp>
      <p:pic>
        <p:nvPicPr>
          <p:cNvPr id="2052" name="Picture 4" descr="Сторінка пам'яті загиблих Героїв - Національний юридичний університет імені  Ярослава Мудрого.">
            <a:extLst>
              <a:ext uri="{FF2B5EF4-FFF2-40B4-BE49-F238E27FC236}">
                <a16:creationId xmlns:a16="http://schemas.microsoft.com/office/drawing/2014/main" id="{6FA0F14C-3976-4A8D-ACB8-F989421D4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186" y="4893520"/>
            <a:ext cx="2857500" cy="14887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Пам'яті загиблих воїнів земляків | Новини | Баштанська міська територіальна  громада">
            <a:extLst>
              <a:ext uri="{FF2B5EF4-FFF2-40B4-BE49-F238E27FC236}">
                <a16:creationId xmlns:a16="http://schemas.microsoft.com/office/drawing/2014/main" id="{E0C01ABC-EE66-49CB-ACF9-32A70B248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186" y="3515677"/>
            <a:ext cx="28575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Сторінка пам'яті загиблих Героїв - Національний юридичний університет імені  Ярослава Мудрого.">
            <a:extLst>
              <a:ext uri="{FF2B5EF4-FFF2-40B4-BE49-F238E27FC236}">
                <a16:creationId xmlns:a16="http://schemas.microsoft.com/office/drawing/2014/main" id="{F78F9386-50CB-48F5-8CBA-6A43D9FA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561" y="1964480"/>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Вічна пам'ять загиблим Героям, які віддали своє життя за Україну! | Новини  | Баштанська міська територіальна громада">
            <a:extLst>
              <a:ext uri="{FF2B5EF4-FFF2-40B4-BE49-F238E27FC236}">
                <a16:creationId xmlns:a16="http://schemas.microsoft.com/office/drawing/2014/main" id="{E95738D2-D210-412E-8A31-BD0D2EB54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186" y="485880"/>
            <a:ext cx="28575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Сторінка пам'яті загиблих Героїв - Національний юридичний університет імені  Ярослава Мудрого.">
            <a:extLst>
              <a:ext uri="{FF2B5EF4-FFF2-40B4-BE49-F238E27FC236}">
                <a16:creationId xmlns:a16="http://schemas.microsoft.com/office/drawing/2014/main" id="{70585BCF-5426-42ED-AD95-A3D9552F3B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131" y="4877752"/>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Загальнонаціональна хвилина мовчання | Донецька Обласна Державна  адміністрація">
            <a:extLst>
              <a:ext uri="{FF2B5EF4-FFF2-40B4-BE49-F238E27FC236}">
                <a16:creationId xmlns:a16="http://schemas.microsoft.com/office/drawing/2014/main" id="{FB870297-AEEB-4588-ABF9-574D8664F9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656" y="3057524"/>
            <a:ext cx="2181225" cy="179027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Пам'яті загиблих воїнів земляків | Новини | Баштанська міська територіальна  громада">
            <a:extLst>
              <a:ext uri="{FF2B5EF4-FFF2-40B4-BE49-F238E27FC236}">
                <a16:creationId xmlns:a16="http://schemas.microsoft.com/office/drawing/2014/main" id="{48717462-7CAE-4D2C-A61A-0F306EA32C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689" y="221937"/>
            <a:ext cx="4725351" cy="277468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Сторінка пам'яті загиблих Героїв - Національний юридичний університет імені  Ярослава Мудрого.">
            <a:extLst>
              <a:ext uri="{FF2B5EF4-FFF2-40B4-BE49-F238E27FC236}">
                <a16:creationId xmlns:a16="http://schemas.microsoft.com/office/drawing/2014/main" id="{0EF6F88A-F3F1-4894-A1BC-A7E6AB9C3C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0381" y="4865371"/>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Пам'яті загиблих воїнів земляків | Новини | Баштанська міська територіальна  громада">
            <a:extLst>
              <a:ext uri="{FF2B5EF4-FFF2-40B4-BE49-F238E27FC236}">
                <a16:creationId xmlns:a16="http://schemas.microsoft.com/office/drawing/2014/main" id="{D82CB256-29EC-49FF-928D-7B39FD9440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0595" t="-1393" r="3860" b="1393"/>
          <a:stretch/>
        </p:blipFill>
        <p:spPr bwMode="auto">
          <a:xfrm>
            <a:off x="2112169" y="3052757"/>
            <a:ext cx="2203847" cy="175271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Герої живуть у віках»: до Дня пам'яті захисників України, які загинули в  боротьбі за незалежність, суверенітет і територіальну цілісність України">
            <a:extLst>
              <a:ext uri="{FF2B5EF4-FFF2-40B4-BE49-F238E27FC236}">
                <a16:creationId xmlns:a16="http://schemas.microsoft.com/office/drawing/2014/main" id="{BD21D22F-B969-44C6-B9C7-B74B2BCA0E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0153" y="341524"/>
            <a:ext cx="3994783" cy="2675317"/>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Загиблі Герої – Міністерство захисту довкілля та природних ресурсів України">
            <a:extLst>
              <a:ext uri="{FF2B5EF4-FFF2-40B4-BE49-F238E27FC236}">
                <a16:creationId xmlns:a16="http://schemas.microsoft.com/office/drawing/2014/main" id="{5060D458-A854-41D1-99B0-2B251054C3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689" y="4601000"/>
            <a:ext cx="2814637" cy="179027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Як українці вшановують памʼять про полеглих військових • Ukraїner">
            <a:extLst>
              <a:ext uri="{FF2B5EF4-FFF2-40B4-BE49-F238E27FC236}">
                <a16:creationId xmlns:a16="http://schemas.microsoft.com/office/drawing/2014/main" id="{0F74B451-87B5-45A7-8E56-21461EFA477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7705" r="13824"/>
          <a:stretch/>
        </p:blipFill>
        <p:spPr bwMode="auto">
          <a:xfrm>
            <a:off x="28576" y="3014663"/>
            <a:ext cx="2109788"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Герої України та їх історії, які отримали відзнаку посмертно та при житті |  Календарик">
            <a:extLst>
              <a:ext uri="{FF2B5EF4-FFF2-40B4-BE49-F238E27FC236}">
                <a16:creationId xmlns:a16="http://schemas.microsoft.com/office/drawing/2014/main" id="{384E31DF-3A06-4787-AB23-BF7C266829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3640" y="3125211"/>
            <a:ext cx="2505075" cy="173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5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4BB099-3BA2-4A34-9AF8-2C6D4D095980}"/>
              </a:ext>
            </a:extLst>
          </p:cNvPr>
          <p:cNvSpPr>
            <a:spLocks noGrp="1"/>
          </p:cNvSpPr>
          <p:nvPr>
            <p:ph type="title"/>
          </p:nvPr>
        </p:nvSpPr>
        <p:spPr>
          <a:solidFill>
            <a:schemeClr val="accent5">
              <a:lumMod val="40000"/>
              <a:lumOff val="60000"/>
            </a:schemeClr>
          </a:solidFill>
        </p:spPr>
        <p:txBody>
          <a:bodyPr/>
          <a:lstStyle/>
          <a:p>
            <a:endParaRPr lang="uk-UA" dirty="0"/>
          </a:p>
        </p:txBody>
      </p:sp>
      <p:pic>
        <p:nvPicPr>
          <p:cNvPr id="4098" name="Picture 2" descr="Презентація до Дня вшанування пам'яті дітей, які загинули внаслідок війни.  4 червня – День вшанування пам'яті дітей, які загинули внаслідок збройної агресії  російської федерації проти України.(4 червня 2025 року). Війна в Україні.">
            <a:extLst>
              <a:ext uri="{FF2B5EF4-FFF2-40B4-BE49-F238E27FC236}">
                <a16:creationId xmlns:a16="http://schemas.microsoft.com/office/drawing/2014/main" id="{E18A2644-D110-4719-96A7-9BDF55E49E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8" y="256379"/>
            <a:ext cx="5795962" cy="23868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 червня - День вшанування пам'яті дітей, які загинули внаслідок збройної агресії  російської федерації проти України, та Міжнародний день безневинних дітей –  жертв агресії | Донецька Обласна Державна адміністрація">
            <a:extLst>
              <a:ext uri="{FF2B5EF4-FFF2-40B4-BE49-F238E27FC236}">
                <a16:creationId xmlns:a16="http://schemas.microsoft.com/office/drawing/2014/main" id="{CA021841-C66C-48EF-B3AE-B6B233BF7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40" y="256380"/>
            <a:ext cx="5394960" cy="23868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 червня – День вшанування пам'яті дітей, які загинули внаслідок збройної агресії  російської федерації проти України | Донецька Обласна Державна адміністрація">
            <a:extLst>
              <a:ext uri="{FF2B5EF4-FFF2-40B4-BE49-F238E27FC236}">
                <a16:creationId xmlns:a16="http://schemas.microsoft.com/office/drawing/2014/main" id="{E3E102F4-C7C6-4F7C-966C-4099D3D40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2815433"/>
            <a:ext cx="6106477" cy="378618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4 червня в Україні вшановують пам'ять дітей, які загинули внаслідок російської  агресії | Рівненська обласна державна адміністрація">
            <a:extLst>
              <a:ext uri="{FF2B5EF4-FFF2-40B4-BE49-F238E27FC236}">
                <a16:creationId xmlns:a16="http://schemas.microsoft.com/office/drawing/2014/main" id="{7DE82126-156F-458C-BA88-36F8B26EC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2815433"/>
            <a:ext cx="5272087"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1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F616D-4C16-42EE-916C-1E1C6129F06F}"/>
              </a:ext>
            </a:extLst>
          </p:cNvPr>
          <p:cNvSpPr>
            <a:spLocks noGrp="1"/>
          </p:cNvSpPr>
          <p:nvPr>
            <p:ph type="title"/>
          </p:nvPr>
        </p:nvSpPr>
        <p:spPr>
          <a:solidFill>
            <a:srgbClr val="00B0F0"/>
          </a:solidFill>
        </p:spPr>
        <p:txBody>
          <a:bodyPr/>
          <a:lstStyle/>
          <a:p>
            <a:endParaRPr lang="uk-UA" dirty="0"/>
          </a:p>
        </p:txBody>
      </p:sp>
      <p:sp>
        <p:nvSpPr>
          <p:cNvPr id="3" name="Місце для вмісту 2">
            <a:extLst>
              <a:ext uri="{FF2B5EF4-FFF2-40B4-BE49-F238E27FC236}">
                <a16:creationId xmlns:a16="http://schemas.microsoft.com/office/drawing/2014/main" id="{03D2CD76-4785-494F-B500-2D02BCD83554}"/>
              </a:ext>
            </a:extLst>
          </p:cNvPr>
          <p:cNvSpPr>
            <a:spLocks noGrp="1"/>
          </p:cNvSpPr>
          <p:nvPr>
            <p:ph idx="1"/>
          </p:nvPr>
        </p:nvSpPr>
        <p:spPr>
          <a:xfrm>
            <a:off x="528637" y="3200399"/>
            <a:ext cx="11244261" cy="3514725"/>
          </a:xfrm>
          <a:solidFill>
            <a:srgbClr val="FFFF00"/>
          </a:solidFill>
        </p:spPr>
        <p:txBody>
          <a:bodyPr>
            <a:normAutofit lnSpcReduction="10000"/>
          </a:bodyPr>
          <a:lstStyle/>
          <a:p>
            <a:r>
              <a:rPr lang="uk-UA" sz="2400" dirty="0">
                <a:solidFill>
                  <a:srgbClr val="C00000"/>
                </a:solidFill>
                <a:latin typeface="Times New Roman" panose="02020603050405020304" pitchFamily="18" charset="0"/>
                <a:cs typeface="Times New Roman" panose="02020603050405020304" pitchFamily="18" charset="0"/>
              </a:rPr>
              <a:t>24 лютого у більшості українців життя зупинилося. Ми тепер живемо у зовсім іншій реальності, де молитва за Україну лине щоденно. Ми все ще закриваємо двері на ключ, хоча розуміємо, що безпеки немає ніде і ні в кого і фраза « Мій дім – моя фортеця» більше не спрацьовує. Ми забули, що таке безпека, ми забули, що таке прокидатися вранці і не читати новини, не слухати радіо, не шукати поганих звісток. Ми потроху адаптуємось, живемо в умовах воєнного стану і вчимося виживати. Нажаль, триває війна в Україні, яка забрала тисячі життів і ще більше людських доль зруйнувала. Пам’ятати усіх, хто поклав своє життя за волю й незалежність нашої країни, кого ворожі обстріли навіки вирвали з обіймів рідних, — це обов’язок кожного українця! Сьогодні ми згадуємо наших воїнів, що загинули в російсько-українській війні.</a:t>
            </a:r>
          </a:p>
        </p:txBody>
      </p:sp>
      <p:pic>
        <p:nvPicPr>
          <p:cNvPr id="4" name="Picture 2" descr="Новини – Військові медики України">
            <a:extLst>
              <a:ext uri="{FF2B5EF4-FFF2-40B4-BE49-F238E27FC236}">
                <a16:creationId xmlns:a16="http://schemas.microsoft.com/office/drawing/2014/main" id="{38EC5A4B-2007-4E1D-ABBB-64EDF60F8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65124"/>
            <a:ext cx="10515600" cy="28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2959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490</Words>
  <Application>Microsoft Office PowerPoint</Application>
  <PresentationFormat>Широкоэкранный</PresentationFormat>
  <Paragraphs>59</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Єдиний урок у 8-А класі. ГЕРОЇ НЕ ВМИРАЮТЬ! ПАМЯТІ ЗАГИБЛИХ ВОЇНІВ.  Підготувала Алла Бєлова, класний керівник 8-А класу.  01.09.2025р.     </vt:lpstr>
      <vt:lpstr> Нема на світі України,                           Немає другого Дніпра.                     Т. Шевченко </vt:lpstr>
      <vt:lpstr>Мій краю рідний,  моя Україно! </vt:lpstr>
      <vt:lpstr>Презентация PowerPoint</vt:lpstr>
      <vt:lpstr>    ЛЮБІТЬ УКРАЇНУ ЛюбітьУкраїну, як сонце, любіть,       як вітер, і трави, і води…  В годину щасливу і в радостімить,  любіть у годину негоди…..  В.Сосюра   </vt:lpstr>
      <vt:lpstr>Презентация PowerPoint</vt:lpstr>
      <vt:lpstr>Презентация PowerPoint</vt:lpstr>
      <vt:lpstr>Презентация PowerPoint</vt:lpstr>
      <vt:lpstr>Презентация PowerPoint</vt:lpstr>
      <vt:lpstr>Презентация PowerPoint</vt:lpstr>
      <vt:lpstr>Що означає слово «козак»? (Вільна ,незалежна людина)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Єдиний урок у 8-А класі. ГЕРОЇ НЕ ВМИРАЮТЬ! ПАМЯТІ ЗАГИБЛИХ ВОЇНІВ.  Підготувала Алла Бєлова, класний керівник 8-А класу.  01.09.2025р.</dc:title>
  <dc:creator>Administrator</dc:creator>
  <cp:lastModifiedBy>Вікторія</cp:lastModifiedBy>
  <cp:revision>2</cp:revision>
  <dcterms:created xsi:type="dcterms:W3CDTF">2025-09-11T11:36:23Z</dcterms:created>
  <dcterms:modified xsi:type="dcterms:W3CDTF">2025-09-14T12:32:22Z</dcterms:modified>
</cp:coreProperties>
</file>