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61" r:id="rId6"/>
    <p:sldId id="260" r:id="rId7"/>
    <p:sldId id="262" r:id="rId8"/>
    <p:sldId id="263" r:id="rId9"/>
    <p:sldId id="264"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8B7F97A-2281-467E-B8BC-045BC9A4A26D}" type="datetimeFigureOut">
              <a:rPr lang="ru-RU" smtClean="0"/>
              <a:t>14.09.2025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6AF1A05-1C6A-4669-A485-3AFE4CABCD71}" type="slidenum">
              <a:rPr lang="ru-RU" smtClean="0"/>
              <a:t>‹#›</a:t>
            </a:fld>
            <a:endParaRPr lang="ru-RU" dirty="0"/>
          </a:p>
        </p:txBody>
      </p:sp>
    </p:spTree>
    <p:extLst>
      <p:ext uri="{BB962C8B-B14F-4D97-AF65-F5344CB8AC3E}">
        <p14:creationId xmlns:p14="http://schemas.microsoft.com/office/powerpoint/2010/main" val="349316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B7F97A-2281-467E-B8BC-045BC9A4A26D}" type="datetimeFigureOut">
              <a:rPr lang="ru-RU" smtClean="0"/>
              <a:t>14.09.2025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6AF1A05-1C6A-4669-A485-3AFE4CABCD71}" type="slidenum">
              <a:rPr lang="ru-RU" smtClean="0"/>
              <a:t>‹#›</a:t>
            </a:fld>
            <a:endParaRPr lang="ru-RU" dirty="0"/>
          </a:p>
        </p:txBody>
      </p:sp>
    </p:spTree>
    <p:extLst>
      <p:ext uri="{BB962C8B-B14F-4D97-AF65-F5344CB8AC3E}">
        <p14:creationId xmlns:p14="http://schemas.microsoft.com/office/powerpoint/2010/main" val="357348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B7F97A-2281-467E-B8BC-045BC9A4A26D}" type="datetimeFigureOut">
              <a:rPr lang="ru-RU" smtClean="0"/>
              <a:t>14.09.2025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6AF1A05-1C6A-4669-A485-3AFE4CABCD71}" type="slidenum">
              <a:rPr lang="ru-RU" smtClean="0"/>
              <a:t>‹#›</a:t>
            </a:fld>
            <a:endParaRPr lang="ru-RU" dirty="0"/>
          </a:p>
        </p:txBody>
      </p:sp>
    </p:spTree>
    <p:extLst>
      <p:ext uri="{BB962C8B-B14F-4D97-AF65-F5344CB8AC3E}">
        <p14:creationId xmlns:p14="http://schemas.microsoft.com/office/powerpoint/2010/main" val="120851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8B7F97A-2281-467E-B8BC-045BC9A4A26D}" type="datetimeFigureOut">
              <a:rPr lang="ru-RU" smtClean="0"/>
              <a:t>14.09.2025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6AF1A05-1C6A-4669-A485-3AFE4CABCD71}" type="slidenum">
              <a:rPr lang="ru-RU" smtClean="0"/>
              <a:t>‹#›</a:t>
            </a:fld>
            <a:endParaRPr lang="ru-RU" dirty="0"/>
          </a:p>
        </p:txBody>
      </p:sp>
    </p:spTree>
    <p:extLst>
      <p:ext uri="{BB962C8B-B14F-4D97-AF65-F5344CB8AC3E}">
        <p14:creationId xmlns:p14="http://schemas.microsoft.com/office/powerpoint/2010/main" val="427231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8B7F97A-2281-467E-B8BC-045BC9A4A26D}" type="datetimeFigureOut">
              <a:rPr lang="ru-RU" smtClean="0"/>
              <a:t>14.09.2025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6AF1A05-1C6A-4669-A485-3AFE4CABCD71}" type="slidenum">
              <a:rPr lang="ru-RU" smtClean="0"/>
              <a:t>‹#›</a:t>
            </a:fld>
            <a:endParaRPr lang="ru-RU" dirty="0"/>
          </a:p>
        </p:txBody>
      </p:sp>
    </p:spTree>
    <p:extLst>
      <p:ext uri="{BB962C8B-B14F-4D97-AF65-F5344CB8AC3E}">
        <p14:creationId xmlns:p14="http://schemas.microsoft.com/office/powerpoint/2010/main" val="89952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8B7F97A-2281-467E-B8BC-045BC9A4A26D}" type="datetimeFigureOut">
              <a:rPr lang="ru-RU" smtClean="0"/>
              <a:t>14.09.2025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6AF1A05-1C6A-4669-A485-3AFE4CABCD71}" type="slidenum">
              <a:rPr lang="ru-RU" smtClean="0"/>
              <a:t>‹#›</a:t>
            </a:fld>
            <a:endParaRPr lang="ru-RU" dirty="0"/>
          </a:p>
        </p:txBody>
      </p:sp>
    </p:spTree>
    <p:extLst>
      <p:ext uri="{BB962C8B-B14F-4D97-AF65-F5344CB8AC3E}">
        <p14:creationId xmlns:p14="http://schemas.microsoft.com/office/powerpoint/2010/main" val="362439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8B7F97A-2281-467E-B8BC-045BC9A4A26D}" type="datetimeFigureOut">
              <a:rPr lang="ru-RU" smtClean="0"/>
              <a:t>14.09.2025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6AF1A05-1C6A-4669-A485-3AFE4CABCD71}" type="slidenum">
              <a:rPr lang="ru-RU" smtClean="0"/>
              <a:t>‹#›</a:t>
            </a:fld>
            <a:endParaRPr lang="ru-RU" dirty="0"/>
          </a:p>
        </p:txBody>
      </p:sp>
    </p:spTree>
    <p:extLst>
      <p:ext uri="{BB962C8B-B14F-4D97-AF65-F5344CB8AC3E}">
        <p14:creationId xmlns:p14="http://schemas.microsoft.com/office/powerpoint/2010/main" val="268189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8B7F97A-2281-467E-B8BC-045BC9A4A26D}" type="datetimeFigureOut">
              <a:rPr lang="ru-RU" smtClean="0"/>
              <a:t>14.09.2025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6AF1A05-1C6A-4669-A485-3AFE4CABCD71}" type="slidenum">
              <a:rPr lang="ru-RU" smtClean="0"/>
              <a:t>‹#›</a:t>
            </a:fld>
            <a:endParaRPr lang="ru-RU" dirty="0"/>
          </a:p>
        </p:txBody>
      </p:sp>
    </p:spTree>
    <p:extLst>
      <p:ext uri="{BB962C8B-B14F-4D97-AF65-F5344CB8AC3E}">
        <p14:creationId xmlns:p14="http://schemas.microsoft.com/office/powerpoint/2010/main" val="228764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B7F97A-2281-467E-B8BC-045BC9A4A26D}" type="datetimeFigureOut">
              <a:rPr lang="ru-RU" smtClean="0"/>
              <a:t>14.09.2025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6AF1A05-1C6A-4669-A485-3AFE4CABCD71}" type="slidenum">
              <a:rPr lang="ru-RU" smtClean="0"/>
              <a:t>‹#›</a:t>
            </a:fld>
            <a:endParaRPr lang="ru-RU" dirty="0"/>
          </a:p>
        </p:txBody>
      </p:sp>
    </p:spTree>
    <p:extLst>
      <p:ext uri="{BB962C8B-B14F-4D97-AF65-F5344CB8AC3E}">
        <p14:creationId xmlns:p14="http://schemas.microsoft.com/office/powerpoint/2010/main" val="254105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8B7F97A-2281-467E-B8BC-045BC9A4A26D}" type="datetimeFigureOut">
              <a:rPr lang="ru-RU" smtClean="0"/>
              <a:t>14.09.2025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6AF1A05-1C6A-4669-A485-3AFE4CABCD71}" type="slidenum">
              <a:rPr lang="ru-RU" smtClean="0"/>
              <a:t>‹#›</a:t>
            </a:fld>
            <a:endParaRPr lang="ru-RU" dirty="0"/>
          </a:p>
        </p:txBody>
      </p:sp>
    </p:spTree>
    <p:extLst>
      <p:ext uri="{BB962C8B-B14F-4D97-AF65-F5344CB8AC3E}">
        <p14:creationId xmlns:p14="http://schemas.microsoft.com/office/powerpoint/2010/main" val="273288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8B7F97A-2281-467E-B8BC-045BC9A4A26D}" type="datetimeFigureOut">
              <a:rPr lang="ru-RU" smtClean="0"/>
              <a:t>14.09.2025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6AF1A05-1C6A-4669-A485-3AFE4CABCD71}" type="slidenum">
              <a:rPr lang="ru-RU" smtClean="0"/>
              <a:t>‹#›</a:t>
            </a:fld>
            <a:endParaRPr lang="ru-RU" dirty="0"/>
          </a:p>
        </p:txBody>
      </p:sp>
    </p:spTree>
    <p:extLst>
      <p:ext uri="{BB962C8B-B14F-4D97-AF65-F5344CB8AC3E}">
        <p14:creationId xmlns:p14="http://schemas.microsoft.com/office/powerpoint/2010/main" val="365593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7F97A-2281-467E-B8BC-045BC9A4A26D}" type="datetimeFigureOut">
              <a:rPr lang="ru-RU" smtClean="0"/>
              <a:t>14.09.2025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F1A05-1C6A-4669-A485-3AFE4CABCD71}" type="slidenum">
              <a:rPr lang="ru-RU" smtClean="0"/>
              <a:t>‹#›</a:t>
            </a:fld>
            <a:endParaRPr lang="ru-RU" dirty="0"/>
          </a:p>
        </p:txBody>
      </p:sp>
    </p:spTree>
    <p:extLst>
      <p:ext uri="{BB962C8B-B14F-4D97-AF65-F5344CB8AC3E}">
        <p14:creationId xmlns:p14="http://schemas.microsoft.com/office/powerpoint/2010/main" val="2844862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Перший урок у 4-Б класі.</a:t>
            </a:r>
            <a:br>
              <a:rPr lang="ru-RU"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br>
            <a:r>
              <a:rPr lang="ru-RU"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r>
            <a:br>
              <a:rPr lang="ru-RU"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br>
            <a:r>
              <a:rPr lang="ru-RU" b="1" dirty="0">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День пам’яті захисників і захисниць, які загинули в сучасній війні за незалежність України</a:t>
            </a:r>
            <a:r>
              <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84515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5C8216-7882-D2E6-EC67-A70CFDED97BA}"/>
              </a:ext>
            </a:extLst>
          </p:cNvPr>
          <p:cNvSpPr txBox="1"/>
          <p:nvPr/>
        </p:nvSpPr>
        <p:spPr>
          <a:xfrm>
            <a:off x="395536" y="116633"/>
            <a:ext cx="8352928" cy="4401205"/>
          </a:xfrm>
          <a:prstGeom prst="rect">
            <a:avLst/>
          </a:prstGeom>
          <a:noFill/>
        </p:spPr>
        <p:txBody>
          <a:bodyPr wrap="square">
            <a:spAutoFit/>
          </a:bodyPr>
          <a:lstStyle/>
          <a:p>
            <a:pPr algn="just"/>
            <a:r>
              <a:rPr lang="uk-UA" sz="2800" dirty="0">
                <a:solidFill>
                  <a:srgbClr val="FFFF00"/>
                </a:solidFill>
                <a:highlight>
                  <a:srgbClr val="008000"/>
                </a:highlight>
                <a:latin typeface="Times New Roman" panose="02020603050405020304" pitchFamily="18" charset="0"/>
                <a:cs typeface="Times New Roman" panose="02020603050405020304" pitchFamily="18" charset="0"/>
              </a:rPr>
              <a:t>Бажаю всім віри і впевненості у завтрашньому дні, міцного здоров’я, успіхів і злагоди у новому 202</a:t>
            </a:r>
            <a:r>
              <a:rPr lang="en-US" sz="2800" dirty="0">
                <a:solidFill>
                  <a:srgbClr val="FFFF00"/>
                </a:solidFill>
                <a:highlight>
                  <a:srgbClr val="008000"/>
                </a:highlight>
                <a:latin typeface="Times New Roman" panose="02020603050405020304" pitchFamily="18" charset="0"/>
                <a:cs typeface="Times New Roman" panose="02020603050405020304" pitchFamily="18" charset="0"/>
              </a:rPr>
              <a:t>5</a:t>
            </a:r>
            <a:r>
              <a:rPr lang="uk-UA" sz="2800" dirty="0">
                <a:solidFill>
                  <a:srgbClr val="FFFF00"/>
                </a:solidFill>
                <a:highlight>
                  <a:srgbClr val="008000"/>
                </a:highlight>
                <a:latin typeface="Times New Roman" panose="02020603050405020304" pitchFamily="18" charset="0"/>
                <a:cs typeface="Times New Roman" panose="02020603050405020304" pitchFamily="18" charset="0"/>
              </a:rPr>
              <a:t>/202</a:t>
            </a:r>
            <a:r>
              <a:rPr lang="en-US" sz="2800" dirty="0">
                <a:solidFill>
                  <a:srgbClr val="FFFF00"/>
                </a:solidFill>
                <a:highlight>
                  <a:srgbClr val="008000"/>
                </a:highlight>
                <a:latin typeface="Times New Roman" panose="02020603050405020304" pitchFamily="18" charset="0"/>
                <a:cs typeface="Times New Roman" panose="02020603050405020304" pitchFamily="18" charset="0"/>
              </a:rPr>
              <a:t>6</a:t>
            </a:r>
            <a:r>
              <a:rPr lang="uk-UA" sz="2800" dirty="0">
                <a:solidFill>
                  <a:srgbClr val="FFFF00"/>
                </a:solidFill>
                <a:highlight>
                  <a:srgbClr val="008000"/>
                </a:highlight>
                <a:latin typeface="Times New Roman" panose="02020603050405020304" pitchFamily="18" charset="0"/>
                <a:cs typeface="Times New Roman" panose="02020603050405020304" pitchFamily="18" charset="0"/>
              </a:rPr>
              <a:t> навчальному році!</a:t>
            </a:r>
          </a:p>
          <a:p>
            <a:pPr algn="just"/>
            <a:r>
              <a:rPr lang="uk-UA" sz="2800" dirty="0">
                <a:solidFill>
                  <a:srgbClr val="FFFF00"/>
                </a:solidFill>
                <a:highlight>
                  <a:srgbClr val="008000"/>
                </a:highlight>
                <a:latin typeface="Times New Roman" panose="02020603050405020304" pitchFamily="18" charset="0"/>
                <a:cs typeface="Times New Roman" panose="02020603050405020304" pitchFamily="18" charset="0"/>
              </a:rPr>
              <a:t>Нехай цей день не буде причиною печалі, а запам'ятається довгоочікуваними веселими зустрічами, пробудженням спраги до знань.</a:t>
            </a:r>
          </a:p>
          <a:p>
            <a:pPr algn="just"/>
            <a:r>
              <a:rPr lang="uk-UA" sz="2800" dirty="0">
                <a:solidFill>
                  <a:srgbClr val="FFFF00"/>
                </a:solidFill>
                <a:highlight>
                  <a:srgbClr val="008000"/>
                </a:highlight>
                <a:latin typeface="Times New Roman" panose="02020603050405020304" pitchFamily="18" charset="0"/>
                <a:cs typeface="Times New Roman" panose="02020603050405020304" pitchFamily="18" charset="0"/>
              </a:rPr>
              <a:t>Щоб сил і терпіння вистачило на весь прийдешній рік! Високих оцінок, легких контрольних, цікавих  уроків і вірних друзів, з якими все легко здійсниться!</a:t>
            </a:r>
          </a:p>
          <a:p>
            <a:pPr algn="just"/>
            <a:r>
              <a:rPr lang="uk-UA" sz="2800" dirty="0">
                <a:solidFill>
                  <a:srgbClr val="FFFF00"/>
                </a:solidFill>
                <a:highlight>
                  <a:srgbClr val="008000"/>
                </a:highlight>
                <a:latin typeface="Times New Roman" panose="02020603050405020304" pitchFamily="18" charset="0"/>
                <a:cs typeface="Times New Roman" panose="02020603050405020304" pitchFamily="18" charset="0"/>
              </a:rPr>
              <a:t>ЗІ СВЯТОМ!</a:t>
            </a:r>
          </a:p>
        </p:txBody>
      </p:sp>
      <p:pic>
        <p:nvPicPr>
          <p:cNvPr id="7" name="Picture 3">
            <a:extLst>
              <a:ext uri="{FF2B5EF4-FFF2-40B4-BE49-F238E27FC236}">
                <a16:creationId xmlns:a16="http://schemas.microsoft.com/office/drawing/2014/main" id="{EA148690-DA77-DD0A-708D-FE97B16CBC7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85" b="89786" l="0" r="100000"/>
                    </a14:imgEffect>
                  </a14:imgLayer>
                </a14:imgProps>
              </a:ext>
              <a:ext uri="{28A0092B-C50C-407E-A947-70E740481C1C}">
                <a14:useLocalDpi xmlns:a14="http://schemas.microsoft.com/office/drawing/2010/main" val="0"/>
              </a:ext>
            </a:extLst>
          </a:blip>
          <a:srcRect/>
          <a:stretch>
            <a:fillRect/>
          </a:stretch>
        </p:blipFill>
        <p:spPr bwMode="auto">
          <a:xfrm>
            <a:off x="467544" y="4797152"/>
            <a:ext cx="5904656" cy="252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2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88DCE9-71D6-1D27-5002-88398D14D996}"/>
              </a:ext>
            </a:extLst>
          </p:cNvPr>
          <p:cNvSpPr>
            <a:spLocks noGrp="1"/>
          </p:cNvSpPr>
          <p:nvPr>
            <p:ph type="title"/>
          </p:nvPr>
        </p:nvSpPr>
        <p:spPr>
          <a:xfrm>
            <a:off x="457200" y="274638"/>
            <a:ext cx="8291264" cy="2218258"/>
          </a:xfrm>
        </p:spPr>
        <p:txBody>
          <a:bodyPr>
            <a:normAutofit fontScale="90000"/>
          </a:bodyPr>
          <a:lstStyle/>
          <a:p>
            <a:r>
              <a:rPr lang="uk-UA" sz="4000" b="1" dirty="0">
                <a:solidFill>
                  <a:srgbClr val="FFFF00"/>
                </a:solidFill>
                <a:highlight>
                  <a:srgbClr val="008000"/>
                </a:highlight>
                <a:latin typeface="Times New Roman" panose="02020603050405020304" pitchFamily="18" charset="0"/>
                <a:ea typeface="Times New Roman" panose="02020603050405020304" pitchFamily="18" charset="0"/>
                <a:cs typeface="Times New Roman" panose="02020603050405020304" pitchFamily="18" charset="0"/>
              </a:rPr>
              <a:t>Вже минуло літо променисте,</a:t>
            </a:r>
            <a:br>
              <a:rPr lang="uk-UA" sz="4000" b="1" dirty="0">
                <a:solidFill>
                  <a:srgbClr val="FFFF00"/>
                </a:solidFill>
                <a:highlight>
                  <a:srgbClr val="008000"/>
                </a:highlight>
                <a:latin typeface="Times New Roman" panose="02020603050405020304" pitchFamily="18" charset="0"/>
                <a:ea typeface="Times New Roman" panose="02020603050405020304" pitchFamily="18" charset="0"/>
                <a:cs typeface="Times New Roman" panose="02020603050405020304" pitchFamily="18" charset="0"/>
              </a:rPr>
            </a:br>
            <a:r>
              <a:rPr lang="uk-UA" sz="4000" b="1" dirty="0">
                <a:solidFill>
                  <a:srgbClr val="FFFF00"/>
                </a:solidFill>
                <a:highlight>
                  <a:srgbClr val="008000"/>
                </a:highlight>
                <a:latin typeface="Times New Roman" panose="02020603050405020304" pitchFamily="18" charset="0"/>
                <a:ea typeface="Times New Roman" panose="02020603050405020304" pitchFamily="18" charset="0"/>
                <a:cs typeface="Times New Roman" panose="02020603050405020304" pitchFamily="18" charset="0"/>
              </a:rPr>
              <a:t>Й дзвоник знов до школи кличе нас...</a:t>
            </a:r>
            <a:r>
              <a:rPr lang="uk-UA" b="1" dirty="0">
                <a:solidFill>
                  <a:srgbClr val="FFFF00"/>
                </a:solidFill>
                <a:latin typeface="Bookman Old Style" pitchFamily="18" charset="0"/>
                <a:ea typeface="Times New Roman" pitchFamily="18" charset="0"/>
                <a:cs typeface="Times New Roman" pitchFamily="18" charset="0"/>
              </a:rPr>
              <a:t/>
            </a:r>
            <a:br>
              <a:rPr lang="uk-UA" b="1" dirty="0">
                <a:solidFill>
                  <a:srgbClr val="FFFF00"/>
                </a:solidFill>
                <a:latin typeface="Bookman Old Style" pitchFamily="18" charset="0"/>
                <a:ea typeface="Times New Roman" pitchFamily="18" charset="0"/>
                <a:cs typeface="Times New Roman" pitchFamily="18" charset="0"/>
              </a:rPr>
            </a:br>
            <a:r>
              <a:rPr lang="uk-UA" b="1" dirty="0">
                <a:solidFill>
                  <a:srgbClr val="FFFF00"/>
                </a:solidFill>
                <a:latin typeface="Bookman Old Style" pitchFamily="18" charset="0"/>
                <a:cs typeface="Arial" pitchFamily="34" charset="0"/>
              </a:rPr>
              <a:t/>
            </a:r>
            <a:br>
              <a:rPr lang="uk-UA" b="1" dirty="0">
                <a:solidFill>
                  <a:srgbClr val="FFFF00"/>
                </a:solidFill>
                <a:latin typeface="Bookman Old Style" pitchFamily="18" charset="0"/>
                <a:cs typeface="Arial" pitchFamily="34" charset="0"/>
              </a:rPr>
            </a:br>
            <a:endParaRPr lang="uk-UA" dirty="0"/>
          </a:p>
        </p:txBody>
      </p:sp>
      <p:sp>
        <p:nvSpPr>
          <p:cNvPr id="3" name="Місце для вмісту 2">
            <a:extLst>
              <a:ext uri="{FF2B5EF4-FFF2-40B4-BE49-F238E27FC236}">
                <a16:creationId xmlns:a16="http://schemas.microsoft.com/office/drawing/2014/main" id="{8CADA96C-961C-61F2-333A-3DE5DBBE200C}"/>
              </a:ext>
            </a:extLst>
          </p:cNvPr>
          <p:cNvSpPr>
            <a:spLocks noGrp="1"/>
          </p:cNvSpPr>
          <p:nvPr>
            <p:ph idx="1"/>
          </p:nvPr>
        </p:nvSpPr>
        <p:spPr/>
        <p:txBody>
          <a:bodyPr/>
          <a:lstStyle/>
          <a:p>
            <a:pPr algn="just"/>
            <a:r>
              <a:rPr lang="uk-UA" b="1" dirty="0">
                <a:solidFill>
                  <a:schemeClr val="bg1"/>
                </a:solidFill>
                <a:highlight>
                  <a:srgbClr val="008000"/>
                </a:highlight>
                <a:latin typeface="Times New Roman" panose="02020603050405020304" pitchFamily="18" charset="0"/>
                <a:ea typeface="Times New Roman" panose="02020603050405020304" pitchFamily="18" charset="0"/>
                <a:cs typeface="Times New Roman" panose="02020603050405020304" pitchFamily="18" charset="0"/>
              </a:rPr>
              <a:t>Сьогодні, як і кожного року, наша школа гостинно відчиняє свої двері перед шкільною родиною. Незважаючи на надскладні виклики часу: війну, біль, страждання -  перший дзвоник  лунає  в  усіх  куточках України.</a:t>
            </a:r>
            <a:endParaRPr lang="ru-RU" dirty="0">
              <a:solidFill>
                <a:schemeClr val="bg1"/>
              </a:solidFill>
              <a:highlight>
                <a:srgbClr val="008000"/>
              </a:highlight>
              <a:latin typeface="Times New Roman" panose="02020603050405020304" pitchFamily="18" charset="0"/>
              <a:cs typeface="Times New Roman" panose="02020603050405020304" pitchFamily="18" charset="0"/>
            </a:endParaRPr>
          </a:p>
          <a:p>
            <a:endParaRPr lang="uk-UA" dirty="0"/>
          </a:p>
        </p:txBody>
      </p:sp>
      <p:pic>
        <p:nvPicPr>
          <p:cNvPr id="4" name="Picture 6">
            <a:extLst>
              <a:ext uri="{FF2B5EF4-FFF2-40B4-BE49-F238E27FC236}">
                <a16:creationId xmlns:a16="http://schemas.microsoft.com/office/drawing/2014/main" id="{B8AA4638-66FC-BCD0-68DA-BA1A72FFD4F8}"/>
              </a:ext>
            </a:extLst>
          </p:cNvPr>
          <p:cNvPicPr>
            <a:picLocks noChangeAspect="1" noChangeArrowheads="1" noCrop="1"/>
          </p:cNvPicPr>
          <p:nvPr/>
        </p:nvPicPr>
        <p:blipFill>
          <a:blip r:embed="rId2" cstate="print"/>
          <a:srcRect/>
          <a:stretch>
            <a:fillRect/>
          </a:stretch>
        </p:blipFill>
        <p:spPr bwMode="auto">
          <a:xfrm rot="1652530">
            <a:off x="5952213" y="4198692"/>
            <a:ext cx="2060687" cy="2425934"/>
          </a:xfrm>
          <a:prstGeom prst="rect">
            <a:avLst/>
          </a:prstGeom>
          <a:noFill/>
        </p:spPr>
      </p:pic>
    </p:spTree>
    <p:extLst>
      <p:ext uri="{BB962C8B-B14F-4D97-AF65-F5344CB8AC3E}">
        <p14:creationId xmlns:p14="http://schemas.microsoft.com/office/powerpoint/2010/main" val="1664192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29 серпня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8229600" cy="4525963"/>
          </a:xfrm>
        </p:spPr>
        <p:txBody>
          <a:bodyPr/>
          <a:lstStyle/>
          <a:p>
            <a:pPr marL="0" indent="0" algn="just">
              <a:buNone/>
            </a:pP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Це не єдиний день у році, коли ми згадуємо, віддаємо шану, розповідаємо про тих, хто віддав життя, щоб відстояти Україну, її державність, незалежність і соборність. Але це особливий день, нагода для всіх у суспільстві разом зосередитися на пам’яті, шані і вдячності.</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90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2288" y="4437112"/>
            <a:ext cx="5486400" cy="498445"/>
          </a:xfrm>
        </p:spPr>
        <p:txBody>
          <a:bodyPr>
            <a:normAutofit fontScale="90000"/>
          </a:bodyPr>
          <a:lstStyle/>
          <a:p>
            <a:r>
              <a:rPr lang="ru-RU" b="0" dirty="0">
                <a:latin typeface="Times New Roman" panose="02020603050405020304" pitchFamily="18" charset="0"/>
                <a:cs typeface="Times New Roman" panose="02020603050405020304" pitchFamily="18" charset="0"/>
              </a:rPr>
              <a:t>Цей День пам’яті держава започаткувала в 2019 році. </a:t>
            </a:r>
            <a:endParaRPr lang="ru-RU" dirty="0">
              <a:latin typeface="Times New Roman" panose="02020603050405020304" pitchFamily="18" charset="0"/>
              <a:cs typeface="Times New Roman" panose="02020603050405020304" pitchFamily="18" charset="0"/>
            </a:endParaRPr>
          </a:p>
        </p:txBody>
      </p:sp>
      <p:sp>
        <p:nvSpPr>
          <p:cNvPr id="5" name="Рисунок 4"/>
          <p:cNvSpPr>
            <a:spLocks noGrp="1"/>
          </p:cNvSpPr>
          <p:nvPr>
            <p:ph type="pic" idx="1"/>
          </p:nvPr>
        </p:nvSpPr>
        <p:spPr>
          <a:xfrm>
            <a:off x="1792288" y="612775"/>
            <a:ext cx="5486400" cy="3680321"/>
          </a:xfrm>
        </p:spPr>
        <p:txBody>
          <a:bodyPr/>
          <a:lstStyle/>
          <a:p>
            <a:endParaRPr lang="uk-UA" dirty="0"/>
          </a:p>
        </p:txBody>
      </p:sp>
      <p:pic>
        <p:nvPicPr>
          <p:cNvPr id="1028" name="Picture 4" descr="C:\Users\User\Desktop\576f7f0d9d5b256667223feef56f2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48681"/>
            <a:ext cx="6236295" cy="3762970"/>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тексту 2">
            <a:extLst>
              <a:ext uri="{FF2B5EF4-FFF2-40B4-BE49-F238E27FC236}">
                <a16:creationId xmlns:a16="http://schemas.microsoft.com/office/drawing/2014/main" id="{36E9CBAA-EB26-2D8B-BC1C-AFD6256CAD34}"/>
              </a:ext>
            </a:extLst>
          </p:cNvPr>
          <p:cNvSpPr>
            <a:spLocks noGrp="1"/>
          </p:cNvSpPr>
          <p:nvPr>
            <p:ph type="body" sz="half" idx="2"/>
          </p:nvPr>
        </p:nvSpPr>
        <p:spPr>
          <a:xfrm>
            <a:off x="539552" y="4935557"/>
            <a:ext cx="7992888" cy="1805811"/>
          </a:xfrm>
        </p:spPr>
        <p:txBody>
          <a:bodyPr>
            <a:normAutofit fontScale="77500" lnSpcReduction="20000"/>
          </a:bodyPr>
          <a:lstStyle/>
          <a:p>
            <a:pPr algn="just"/>
            <a:r>
              <a:rPr lang="ru-RU" sz="2200" dirty="0">
                <a:latin typeface="Times New Roman" panose="02020603050405020304" pitchFamily="18" charset="0"/>
                <a:cs typeface="Times New Roman" panose="02020603050405020304" pitchFamily="18" charset="0"/>
              </a:rPr>
              <a:t>Саме 29 серпня, бо з цією датою пов’язаний один із найтрагічніших епізодів російсько-української війни до повномасштабного вторгнення – вихід українських воїнів з оточення під Іловайськом у 2014 році. Тоді російське керівництво – традиційно для себе – порушило домовленості: українських військових розстріляли, коли вони колонами проходили тим, що мало бути «зеленим коридором». Їхній шлях пролягав через соняшникові поля. Тому традиційним символом пам’ятного дня 29 серпня став соняшник.</a:t>
            </a:r>
            <a:endParaRPr lang="uk-UA" sz="22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4978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496" y="2060848"/>
            <a:ext cx="9108504"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ru-RU" sz="3200" dirty="0">
                <a:latin typeface="Times New Roman" panose="02020603050405020304" pitchFamily="18" charset="0"/>
                <a:cs typeface="Times New Roman" panose="02020603050405020304" pitchFamily="18" charset="0"/>
              </a:rPr>
              <a:t>Цього року, поки триває війна до перемоги, ми не можемо ані знати точну кількість, ані назвати всіх поіменно, ані розповісти всі історії. Але ми впевнені, що українське суспільство докладе всіх зусиль, щоб наші загиблі герої були в нашій пам’яті не абстрактною цифрою. Щоб вони отримали максимальну шану, якої тільки заслуговують ті, хто віддав життя за свою країну. Щоб наша пам’ять про них була живою.</a:t>
            </a:r>
          </a:p>
        </p:txBody>
      </p:sp>
    </p:spTree>
    <p:extLst>
      <p:ext uri="{BB962C8B-B14F-4D97-AF65-F5344CB8AC3E}">
        <p14:creationId xmlns:p14="http://schemas.microsoft.com/office/powerpoint/2010/main" val="209624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Місце для зображення 1" descr="Зображення, що містить зброя, вигадка, картина, Вигаданий герой&#10;&#10;Вміст на основі ШІ може бути неправильним.">
            <a:extLst>
              <a:ext uri="{FF2B5EF4-FFF2-40B4-BE49-F238E27FC236}">
                <a16:creationId xmlns:a16="http://schemas.microsoft.com/office/drawing/2014/main" id="{94897010-A342-A1B0-CEBF-88430CE62191}"/>
              </a:ext>
            </a:extLst>
          </p:cNvPr>
          <p:cNvPicPr>
            <a:picLocks noGrp="1" noChangeAspect="1"/>
          </p:cNvPicPr>
          <p:nvPr>
            <p:ph sz="half" idx="1"/>
          </p:nvPr>
        </p:nvPicPr>
        <p:blipFill>
          <a:blip r:embed="rId2"/>
          <a:stretch>
            <a:fillRect/>
          </a:stretch>
        </p:blipFill>
        <p:spPr>
          <a:xfrm>
            <a:off x="457200" y="2520346"/>
            <a:ext cx="4038600" cy="2685670"/>
          </a:xfrm>
          <a:prstGeom prst="rect">
            <a:avLst/>
          </a:prstGeom>
          <a:noFill/>
        </p:spPr>
      </p:pic>
      <p:sp>
        <p:nvSpPr>
          <p:cNvPr id="4" name="Текст 3"/>
          <p:cNvSpPr>
            <a:spLocks noGrp="1"/>
          </p:cNvSpPr>
          <p:nvPr>
            <p:ph sz="half" idx="2"/>
          </p:nvPr>
        </p:nvSpPr>
        <p:spPr>
          <a:xfrm>
            <a:off x="4648200" y="1600200"/>
            <a:ext cx="4038600" cy="4525963"/>
          </a:xfrm>
        </p:spPr>
        <p:style>
          <a:lnRef idx="2">
            <a:schemeClr val="dk1"/>
          </a:lnRef>
          <a:fillRef idx="1">
            <a:schemeClr val="lt1"/>
          </a:fillRef>
          <a:effectRef idx="0">
            <a:schemeClr val="dk1"/>
          </a:effectRef>
          <a:fontRef idx="minor">
            <a:schemeClr val="dk1"/>
          </a:fontRef>
        </p:style>
        <p:txBody>
          <a:bodyPr>
            <a:normAutofit/>
          </a:bodyPr>
          <a:lstStyle/>
          <a:p>
            <a:pPr algn="just">
              <a:lnSpc>
                <a:spcPct val="90000"/>
              </a:lnSpc>
            </a:pPr>
            <a:r>
              <a:rPr lang="ru-RU" sz="2200" dirty="0">
                <a:solidFill>
                  <a:schemeClr val="tx1"/>
                </a:solidFill>
                <a:latin typeface="Times New Roman" panose="02020603050405020304" pitchFamily="18" charset="0"/>
                <a:cs typeface="Times New Roman" panose="02020603050405020304" pitchFamily="18" charset="0"/>
              </a:rPr>
              <a:t>Повномасштабне вторгнення Росії 24 лютого 2022-го відкрило нову сторінку героїзму, стійкості та, на жаль, втрат. Головнокомандувач Збройних сил України Валерій Залужний повідомив, що з моменту повномасштабного нападу на серпень 2022 року «у війні проти російських загарбників загинули майже 9 тисяч українських героїв».</a:t>
            </a:r>
          </a:p>
        </p:txBody>
      </p:sp>
    </p:spTree>
    <p:extLst>
      <p:ext uri="{BB962C8B-B14F-4D97-AF65-F5344CB8AC3E}">
        <p14:creationId xmlns:p14="http://schemas.microsoft.com/office/powerpoint/2010/main" val="109490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idx="1"/>
          </p:nvPr>
        </p:nvSpPr>
        <p:spPr/>
        <p:txBody>
          <a:bodyPr/>
          <a:lstStyle/>
          <a:p>
            <a:endParaRPr lang="uk-UA" dirty="0"/>
          </a:p>
        </p:txBody>
      </p:sp>
      <p:sp>
        <p:nvSpPr>
          <p:cNvPr id="4" name="Текст 3"/>
          <p:cNvSpPr>
            <a:spLocks noGrp="1"/>
          </p:cNvSpPr>
          <p:nvPr>
            <p:ph type="body" sz="half" idx="2"/>
          </p:nvPr>
        </p:nvSpPr>
        <p:spPr>
          <a:xfrm>
            <a:off x="179512" y="4869160"/>
            <a:ext cx="8856984" cy="1800200"/>
          </a:xfrm>
        </p:spPr>
        <p:style>
          <a:lnRef idx="2">
            <a:schemeClr val="dk1"/>
          </a:lnRef>
          <a:fillRef idx="1">
            <a:schemeClr val="lt1"/>
          </a:fillRef>
          <a:effectRef idx="0">
            <a:schemeClr val="dk1"/>
          </a:effectRef>
          <a:fontRef idx="minor">
            <a:schemeClr val="dk1"/>
          </a:fontRef>
        </p:style>
        <p:txBody>
          <a:bodyPr>
            <a:normAutofit/>
          </a:bodyPr>
          <a:lstStyle/>
          <a:p>
            <a:pPr algn="just"/>
            <a:r>
              <a:rPr lang="ru-RU" sz="2800" dirty="0">
                <a:latin typeface="Times New Roman" panose="02020603050405020304" pitchFamily="18" charset="0"/>
                <a:cs typeface="Times New Roman" panose="02020603050405020304" pitchFamily="18" charset="0"/>
              </a:rPr>
              <a:t>Після перемоги ми віднайдемо свої традиції пам’яті про загиблих воїнів. Ми вже називаємо і продовжимо називати на їхню честь вулиці. У нас уже є місця пам’яті та меморіальні дошки у публічному просторі.</a:t>
            </a:r>
          </a:p>
        </p:txBody>
      </p:sp>
      <p:pic>
        <p:nvPicPr>
          <p:cNvPr id="3074" name="Picture 2" descr="C:\Users\User\Desktop\642613349d70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13" y="304800"/>
            <a:ext cx="6858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4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idx="1"/>
          </p:nvPr>
        </p:nvSpPr>
        <p:spPr/>
        <p:txBody>
          <a:bodyPr/>
          <a:lstStyle/>
          <a:p>
            <a:endParaRPr lang="uk-UA" dirty="0"/>
          </a:p>
        </p:txBody>
      </p:sp>
      <p:sp>
        <p:nvSpPr>
          <p:cNvPr id="4" name="Текст 3"/>
          <p:cNvSpPr>
            <a:spLocks noGrp="1"/>
          </p:cNvSpPr>
          <p:nvPr>
            <p:ph type="body" sz="half" idx="2"/>
          </p:nvPr>
        </p:nvSpPr>
        <p:spPr>
          <a:xfrm>
            <a:off x="467544" y="4869160"/>
            <a:ext cx="8568952" cy="1800200"/>
          </a:xfrm>
        </p:spPr>
        <p:style>
          <a:lnRef idx="2">
            <a:schemeClr val="dk1"/>
          </a:lnRef>
          <a:fillRef idx="1">
            <a:schemeClr val="lt1"/>
          </a:fillRef>
          <a:effectRef idx="0">
            <a:schemeClr val="dk1"/>
          </a:effectRef>
          <a:fontRef idx="minor">
            <a:schemeClr val="dk1"/>
          </a:fontRef>
        </p:style>
        <p:txBody>
          <a:bodyPr>
            <a:noAutofit/>
          </a:bodyPr>
          <a:lstStyle/>
          <a:p>
            <a:pPr algn="just"/>
            <a:r>
              <a:rPr lang="ru-RU" sz="2800" dirty="0">
                <a:latin typeface="Times New Roman" panose="02020603050405020304" pitchFamily="18" charset="0"/>
                <a:cs typeface="Times New Roman" panose="02020603050405020304" pitchFamily="18" charset="0"/>
              </a:rPr>
              <a:t>Але після остаточної перемоги в країні повинні постати особливі місця, з проникливою архітектурою і людяними меморіальними практиками, які свідчитимуть, що ми шануємо і дякуємо.</a:t>
            </a:r>
          </a:p>
        </p:txBody>
      </p:sp>
      <p:pic>
        <p:nvPicPr>
          <p:cNvPr id="4098" name="Picture 2" descr="C:\Users\User\Desktop\memor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340128"/>
            <a:ext cx="756084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766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idx="1"/>
          </p:nvPr>
        </p:nvSpPr>
        <p:spPr/>
        <p:txBody>
          <a:bodyPr/>
          <a:lstStyle/>
          <a:p>
            <a:endParaRPr lang="uk-UA" dirty="0"/>
          </a:p>
        </p:txBody>
      </p:sp>
      <p:sp>
        <p:nvSpPr>
          <p:cNvPr id="4" name="Текст 3"/>
          <p:cNvSpPr>
            <a:spLocks noGrp="1"/>
          </p:cNvSpPr>
          <p:nvPr>
            <p:ph type="body" sz="half" idx="2"/>
          </p:nvPr>
        </p:nvSpPr>
        <p:spPr>
          <a:xfrm>
            <a:off x="611560" y="5157192"/>
            <a:ext cx="8424936" cy="1152128"/>
          </a:xfrm>
        </p:spPr>
        <p:style>
          <a:lnRef idx="2">
            <a:schemeClr val="dk1"/>
          </a:lnRef>
          <a:fillRef idx="1">
            <a:schemeClr val="lt1"/>
          </a:fillRef>
          <a:effectRef idx="0">
            <a:schemeClr val="dk1"/>
          </a:effectRef>
          <a:fontRef idx="minor">
            <a:schemeClr val="dk1"/>
          </a:fontRef>
        </p:style>
        <p:txBody>
          <a:bodyPr>
            <a:normAutofit/>
          </a:bodyPr>
          <a:lstStyle/>
          <a:p>
            <a:pPr algn="ctr"/>
            <a:r>
              <a:rPr lang="ru-RU" sz="4400" dirty="0">
                <a:latin typeface="Times New Roman" panose="02020603050405020304" pitchFamily="18" charset="0"/>
                <a:cs typeface="Times New Roman" panose="02020603050405020304" pitchFamily="18" charset="0"/>
              </a:rPr>
              <a:t>Пам’ятаємо і будемо пам’ятати!</a:t>
            </a:r>
          </a:p>
        </p:txBody>
      </p:sp>
      <p:pic>
        <p:nvPicPr>
          <p:cNvPr id="5123" name="Picture 3" descr="C:\Users\User\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698477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70062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453</Words>
  <Application>Microsoft Office PowerPoint</Application>
  <PresentationFormat>Экран (4:3)</PresentationFormat>
  <Paragraphs>16</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Bookman Old Style</vt:lpstr>
      <vt:lpstr>Calibri</vt:lpstr>
      <vt:lpstr>Times New Roman</vt:lpstr>
      <vt:lpstr>Тема Office</vt:lpstr>
      <vt:lpstr>Перший урок у 4-Б класі.  День пам’яті захисників і захисниць, які загинули в сучасній війні за незалежність України </vt:lpstr>
      <vt:lpstr>Вже минуло літо променисте, Й дзвоник знов до школи кличе нас...  </vt:lpstr>
      <vt:lpstr>29 серпня</vt:lpstr>
      <vt:lpstr>Цей День пам’яті держава започаткувала в 2019 році.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пам’яті загиблих захисників України</dc:title>
  <dc:creator>User</dc:creator>
  <cp:lastModifiedBy>Вікторія</cp:lastModifiedBy>
  <cp:revision>7</cp:revision>
  <dcterms:created xsi:type="dcterms:W3CDTF">2023-08-29T09:30:15Z</dcterms:created>
  <dcterms:modified xsi:type="dcterms:W3CDTF">2025-09-14T12:32:48Z</dcterms:modified>
</cp:coreProperties>
</file>