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1" r:id="rId8"/>
    <p:sldMasterId id="2147483733" r:id="rId9"/>
    <p:sldMasterId id="2147483746" r:id="rId10"/>
    <p:sldMasterId id="2147483759" r:id="rId11"/>
    <p:sldMasterId id="2147483772" r:id="rId12"/>
    <p:sldMasterId id="2147483785" r:id="rId13"/>
    <p:sldMasterId id="2147483798" r:id="rId14"/>
    <p:sldMasterId id="2147483810" r:id="rId15"/>
    <p:sldMasterId id="2147483822" r:id="rId16"/>
  </p:sldMasterIdLst>
  <p:sldIdLst>
    <p:sldId id="278" r:id="rId17"/>
    <p:sldId id="259" r:id="rId18"/>
    <p:sldId id="260" r:id="rId19"/>
    <p:sldId id="261" r:id="rId20"/>
    <p:sldId id="262" r:id="rId21"/>
    <p:sldId id="263" r:id="rId22"/>
    <p:sldId id="265" r:id="rId23"/>
    <p:sldId id="264" r:id="rId24"/>
    <p:sldId id="266" r:id="rId25"/>
    <p:sldId id="267" r:id="rId26"/>
    <p:sldId id="268" r:id="rId27"/>
    <p:sldId id="269" r:id="rId28"/>
    <p:sldId id="270" r:id="rId29"/>
    <p:sldId id="272" r:id="rId30"/>
    <p:sldId id="274" r:id="rId31"/>
    <p:sldId id="273" r:id="rId32"/>
    <p:sldId id="271" r:id="rId33"/>
    <p:sldId id="299" r:id="rId34"/>
    <p:sldId id="279" r:id="rId35"/>
  </p:sldIdLst>
  <p:sldSz cx="9144000" cy="6858000" type="screen4x3"/>
  <p:notesSz cx="6858000" cy="9144000"/>
  <p:defaultTextStyle>
    <a:defPPr>
      <a:defRPr lang="uk-UA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7"/>
    <p:restoredTop sz="94660"/>
  </p:normalViewPr>
  <p:slideViewPr>
    <p:cSldViewPr showGuides="1">
      <p:cViewPr varScale="1">
        <p:scale>
          <a:sx n="92" d="100"/>
          <a:sy n="92" d="100"/>
        </p:scale>
        <p:origin x="750" y="66"/>
      </p:cViewPr>
      <p:guideLst>
        <p:guide orient="horz" pos="2160"/>
        <p:guide pos="2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3" Type="http://schemas.openxmlformats.org/officeDocument/2006/relationships/slide" Target="slides/slide17.xml"/><Relationship Id="rId32" Type="http://schemas.openxmlformats.org/officeDocument/2006/relationships/slide" Target="slides/slide16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0" Type="http://schemas.openxmlformats.org/officeDocument/2006/relationships/slide" Target="slides/slide4.xml"/><Relationship Id="rId2" Type="http://schemas.openxmlformats.org/officeDocument/2006/relationships/theme" Target="theme/theme1.xml"/><Relationship Id="rId19" Type="http://schemas.openxmlformats.org/officeDocument/2006/relationships/slide" Target="slides/slide3.xml"/><Relationship Id="rId18" Type="http://schemas.openxmlformats.org/officeDocument/2006/relationships/slide" Target="slides/slide2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528F27-B4CB-4A42-9BA4-59E6373BCA8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69E5E-A1B0-4CC9-9123-5335BA630BEF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9B3A84A-5A5B-48C9-B093-1D9BF09D7DE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5E1303-39DF-45FF-87A1-AB197BCD21B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E30007-0462-42D1-8B9C-FE2B80C68209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67AA91-F865-4F2F-9DEA-3B84A7D71BE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9CB23F1-BCD7-48C5-83BB-CF64512AB8A2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5F78C3-E6ED-422C-9667-B7E32725837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F15A56-60A1-473C-9229-B40D21811662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23FD45-3255-43F3-B2F4-C15B9BD700C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74A8FA4-0335-47EF-B797-C9331AA647FA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EB388F-B6DF-49E9-9738-3EC2672DBBEC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0C80BF-EC10-45EF-B03F-9BF53F860A0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FE3FE48-FF78-4325-AC3F-775FA1E3D202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751EBD-ECE7-4218-94B8-E7A24002576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5699A5-52AD-4966-B4D4-AAF8823AAD6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23BED7-E472-4C71-939F-745F37AE3C7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BA7FDE-F43A-45D1-AD00-6A074864387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6C4737-4289-46FD-A275-F3EBFD7D359A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CD6290-9DD9-47D0-BA1B-8AF244E8A7B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604F54-B504-4FF9-8D8B-D65D12D968CB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21087B-77A1-4B62-9B89-3DDA7DF0C9E9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734E74-77DD-45E1-BC4F-82ABC11A0C1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00CD46-7340-4939-ADB4-FA78077C1A4F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9F2AB9-1F57-4575-A3FD-B89A42D3B17B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7AD25E-0F83-46E7-A691-AF708F28E14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D20518-8B49-4C24-9917-A69DEF1DA0F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4B0CB4-99B9-4471-80C1-219440CADBF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535C7-20D8-4912-A6CD-85E5C8784737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D944FA-8262-40CC-867A-3C8687D59203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3CA36F-29D6-4590-A67D-5883A532694A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6DB014-AE25-41AD-89C0-6F02E57E081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0E3E35-5721-49F9-A1EC-AE78B96CBFF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1721A2-711C-4758-99F8-191462FBFA3A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DCD733-CBC6-433F-9050-5B260673BF2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1AA8C5-8CC4-4251-A894-6733B0771417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664AAB-BBD2-4ADC-BD30-5D39FE77959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1D70B8-96D9-41C4-9789-3FD3D7BF5782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FE7345-F6C2-4830-98D7-7F2CD4E4AD7C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C7C243-D1DA-4AB5-800A-D88642637E3C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7A3C55-4EF7-43C4-B099-B0DDA2380C8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14E641-F048-4B35-A682-7E31E74E165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D3F7C0-7019-4210-8953-4E27A0BB04D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1E7CDD-9A9C-4BFD-B3D4-A1325FEC270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BE6934-95B4-42D4-8850-75469F11106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3A6364-3C43-4627-BE76-70AB8DCA81B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A5543B-6421-49F6-828B-91C99DD3850D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2C17B-2B7F-4A0E-AF54-34A67A993ED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ADA001-1BBC-4B02-A8C2-839761B16DC6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A59A8B-5560-4F9C-8E7C-64A95DF994E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A2D379-D479-472B-9233-9FDB25BD9B8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549EFC-8FE7-404E-AF18-D636FE2EE23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DB89AD-01D4-4AB1-9810-46FC13A42BC3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356F9D-A041-4DA8-9C3F-46A2EEB58A0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12F8BC-8DC8-4C4D-9762-E28F2E716A78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297599-3EAD-4801-97C3-4013F30AED73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B63CF7-08C0-4C19-9272-E0780F04C45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CD8BCF-19A4-431E-B673-83114724DE09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E99ABD-10C9-4196-91BD-57211C9CB48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8C61BE-78F8-493F-B7FA-1B59F13A57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C39CBF-0D39-46A1-88B6-A60C6AFF0AF9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E73EB1-D45D-4E9A-B1F7-83B4908BBFE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1D830AD-2FC0-4E35-A7BF-99661939AD1D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D6A099A-7E61-4A0F-B035-8B3AB34F31A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BD5221-DD3B-43FE-82E1-4BB6D387F51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422E1D-B0EB-47A1-8CD2-4AEC816E012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52625A-A7FE-4777-B299-DF79D378B0C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38D952-E7EE-4AE9-BA3D-E569B0240E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CCEDAF-1148-46CD-A2CC-CAFD32F04EF7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6153CA-51DB-4C7D-9C37-EC1D565BA8EF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E3CABD-5717-43E2-B7E3-75A7F3D6782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10FC2D-0082-4A4A-B090-EFBD61C899C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1A0B32-FC18-4C3A-A24E-653F1BC92FD7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0665D9-0926-4A39-9D3D-D664D4AF408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8A575E7-C4E0-4102-9F25-CD59E76D0A93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853636-ADAA-459C-AE8C-B39F97E29F4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D870CD-4B56-4F24-ADD0-BFBAEC9B82D7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92EC47-413A-48B1-979C-78319E988763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36AA2D-70EF-4972-8F09-5410EC971B3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5F8C9B-583C-4354-8C37-646E6D0A4B2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A9FF04-0C2C-4F3E-9A79-2284584BA0C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EED702-4C28-4571-A293-02C635234D1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9BE097-199B-4BF9-A060-715E5700B937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27B6965-A6C8-4347-9539-46E19262C20D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E1753-F5B8-4279-B447-26F44D6642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38D265-6152-4947-8265-434180A3A958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D3B40D-5242-4C4D-8E58-CFB163D6A1C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0417EB0-8CE8-4D6A-97AF-E1B256526353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6B2EF4-8996-40D5-914C-B67AC7A963DB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AD9E0E-4945-47AE-A6C1-0A86220FFAE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D3AD2A-2A2A-4730-8193-73AA6C1FE5DA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A9DAAD-ED3E-4962-9AA7-AF42AAB9C2B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791D04-7F3E-42BC-BEBB-7EDE17C9582F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A55963-4B53-4148-982A-18422383B9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92707C-0022-4834-91FA-61C3F8CDE8B9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146018-03A0-4222-BD80-C3849A7073A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7AE475-D897-4F68-BA44-8E1C8F60054A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B1AE2-F396-42A4-BD7E-A96CDF2769B7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E6DF84-9D21-4C13-BEB6-40549C8374AC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8"/>
          <p:cNvSpPr/>
          <p:nvPr/>
        </p:nvSpPr>
        <p:spPr>
          <a:xfrm>
            <a:off x="4540250" y="3525838"/>
            <a:ext cx="46038" cy="4603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14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83A0E9-FFD1-4634-9020-F7B526EA350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188E2F-B3F5-4D20-B961-1A3F95E98AE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834B53-5268-4F13-A25C-3E4B4EE8268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148383-CEB8-4739-A7A8-A0A6DF99969D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8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A916C9-5456-4709-B764-417F6321324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DFFD59-E5C4-4800-BBD2-0EA54D59A48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FE4D29-71D0-475F-9363-70A1243B588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3F2D9B-4670-490A-AABD-64CF1BA88CD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00AF03-3102-4CE2-940B-9CAA9955EFA3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C1D8B05-E8E6-4B03-8969-03FC7CB2DE0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092DBB-8C17-4214-B00A-EA1273C763C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726F22-3247-4E8C-824F-230C08483FC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FB8377-561A-46C3-A853-2C1D81DD67B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89EA5E-8751-4CE3-87BE-BE8E5379DE45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827FD9-00C9-412E-B9A5-55D1915F6E61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37AF84-CE5B-4E97-9C6B-E5291D0433AB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44A5C4-B357-4013-8623-E3E7A566E52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A3DB6E-88D0-4992-80FE-8045F74337B7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B1BBFF4-0C93-4665-A544-2B646EB83195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0D5A76-FDB7-470C-BC36-37569A09DA12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229DFD-FE65-4A73-9C96-616FB5AAA7FF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9638AC-4E29-4416-8AE0-7EF9401D8A3D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ACCAEF-6BD2-44DE-8C64-EB245BE2A0CB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F2A20-83BD-4BA9-A61A-159CEC3067A9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F20075-A0A3-4DA1-8805-698D33CBA402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E62DFA-0426-4EB8-B1DE-90AEC9F95E3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3DF7EF-599E-4BC4-983F-C9D23B30454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8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3" Type="http://schemas.openxmlformats.org/officeDocument/2006/relationships/theme" Target="../theme/theme1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38E67-C341-47B2-9A82-75108E71058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1ED0E-F737-465F-A05E-2854D8B4523C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E3A91C-6975-404B-A3FA-339DEC83B30D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AA4106-9530-4331-9B24-A940F4EF2DC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593C84-4D4D-434B-AC16-9BFE69DB110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51B3B-27E1-4DB4-8897-6AA3F74B27F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411220-88AB-48C7-9214-9117B65AD9FA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8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4BBDF-775A-47AA-8F2C-DFAA83FEE94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44A57-1DA7-4311-9FA3-17AA19CD7A01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2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FAF028-E75D-4A6E-9930-0F08D5083BA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23352E-417B-46C9-91FE-0B0F2343370E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4F80A-0BDD-4D69-8CE1-D87B7933288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F92567-DD51-4911-90FD-5D761D96BC84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72C3DB-2E1C-4B80-BEEE-CF6C8D56B51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FC3910-270D-4386-A48A-4AC2B2E10A95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EF4C7-E8C4-4D8C-8292-7CE7C6735CE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79401-E6C8-403F-80FB-1C9B3723413B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59A65-F52A-42CD-AE85-3C25CC4C7A8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3FFABE-A509-47C7-877F-45CDDBC9090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EF138F-6102-4810-B84D-13CE731A2BBF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en-US" altLang="uk-UA" dirty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FF9AE-83BF-4FE4-9A91-3A243B25C96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noAutofit/>
          </a:bodyPr>
          <a:lstStyle>
            <a:lvl1pPr algn="ctr">
              <a:defRPr sz="1600">
                <a:solidFill>
                  <a:srgbClr val="FEFAC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2D3BA0-3848-43DD-AF78-E67505CE79E2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F5D1DF-80DA-4DC9-AE4E-E8C9D02ABBDF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CFED011-0D55-424C-A7FA-D39A0E553CC0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image" Target="../media/image23.jpe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image" Target="../media/image24.jpe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2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0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microsoft.com/office/2007/relationships/media" Target="file:///C:\Users\Dmitry\Documents\&#1053;&#1072;&#1090;&#1072;\&#1052;&#1086;&#1081;%20&#1086;&#1087;&#1099;&#1090;%20&#1088;&#1072;&#1073;&#1086;&#1090;&#1099;\&#1054;&#1087;&#1099;&#1090;%20&#1088;&#1072;&#1073;&#1086;&#1090;&#1099;\&#1055;&#1088;&#1077;&#1079;&#1077;&#1085;&#1090;&#1072;&#1094;&#1080;&#1080;\&#1063;&#1086;&#1088;&#1085;&#1086;&#1073;&#1080;&#1083;&#1100;\&#1059;&#1088;&#1086;&#1082;&#1080;%20&#1063;&#1086;&#1088;&#1085;&#1086;&#1073;&#1080;&#1083;&#1103;\&#1063;3.wmv" TargetMode="External"/><Relationship Id="rId2" Type="http://schemas.openxmlformats.org/officeDocument/2006/relationships/video" Target="file:///C:\Users\Dmitry\Documents\&#1053;&#1072;&#1090;&#1072;\&#1052;&#1086;&#1081;%20&#1086;&#1087;&#1099;&#1090;%20&#1088;&#1072;&#1073;&#1086;&#1090;&#1099;\&#1054;&#1087;&#1099;&#1090;%20&#1088;&#1072;&#1073;&#1086;&#1090;&#1099;\&#1055;&#1088;&#1077;&#1079;&#1077;&#1085;&#1090;&#1072;&#1094;&#1080;&#1080;\&#1063;&#1086;&#1088;&#1085;&#1086;&#1073;&#1080;&#1083;&#1100;\&#1059;&#1088;&#1086;&#1082;&#1080;%20&#1063;&#1086;&#1088;&#1085;&#1086;&#1073;&#1080;&#1083;&#1103;\&#1063;3.wmv" TargetMode="Externa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0.xml"/><Relationship Id="rId5" Type="http://schemas.openxmlformats.org/officeDocument/2006/relationships/image" Target="../media/image20.png"/><Relationship Id="rId4" Type="http://schemas.microsoft.com/office/2007/relationships/media" Target="file:///C:\Users\Dmitry\Documents\IriS-ka\&#1052;&#1086;&#1094;&#1072;&#1088;&#1090;-&#1056;&#1077;&#1082;&#1074;&#1080;&#1077;&#1084;-&#1088;&#1077;-&#1084;&#1080;&#1085;&#1086;&#1088;.mp3.mp3" TargetMode="External"/><Relationship Id="rId3" Type="http://schemas.openxmlformats.org/officeDocument/2006/relationships/audio" Target="file:///C:\Users\Dmitry\Documents\IriS-ka\&#1052;&#1086;&#1094;&#1072;&#1088;&#1090;-&#1056;&#1077;&#1082;&#1074;&#1080;&#1077;&#1084;-&#1088;&#1077;-&#1084;&#1080;&#1085;&#1086;&#1088;.mp3.mp3" TargetMode="External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2"/>
          <p:cNvSpPr txBox="1"/>
          <p:nvPr/>
        </p:nvSpPr>
        <p:spPr>
          <a:xfrm>
            <a:off x="250825" y="333375"/>
            <a:ext cx="8642350" cy="2584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Эдиний урок</a:t>
            </a: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тему:</a:t>
            </a: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Чорнобиль - трагед</a:t>
            </a:r>
            <a:r>
              <a:rPr kumimoji="0" lang="uk-UA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ія, подвиг, пам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  <a:r>
              <a:rPr kumimoji="0" lang="uk-UA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ять...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uk-UA" sz="5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8150" y="5157470"/>
            <a:ext cx="6558280" cy="1478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Підготува</a:t>
            </a:r>
            <a:r>
              <a:rPr kumimoji="0" lang="ru-RU" altLang="uk-UA" sz="3600" b="0" i="0" u="none" strike="noStrike" kern="1200" cap="none" spc="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ла : </a:t>
            </a:r>
            <a:r>
              <a:rPr kumimoji="0" lang="uk-UA" altLang="uk-UA" sz="3600" b="0" i="0" u="none" strike="noStrike" kern="1200" cap="none" spc="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вчитель - дефектолог </a:t>
            </a:r>
            <a:r>
              <a:rPr kumimoji="0" lang="ru-RU" altLang="uk-UA" sz="3600" b="0" i="0" u="none" strike="noStrike" kern="1200" cap="none" spc="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Трегуб В. О. </a:t>
            </a:r>
            <a:r>
              <a:rPr kumimoji="0" lang="uk-UA" sz="3600" b="0" i="0" u="none" strike="noStrike" kern="1200" cap="none" spc="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600" b="0" i="0" u="none" strike="noStrike" kern="1200" cap="none" spc="0" normalizeH="0" baseline="0" noProof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1074" name="Picture 4" descr="Чернобыл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msoAAE3B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15938" y="188913"/>
            <a:ext cx="8064500" cy="5803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331913" y="6172200"/>
            <a:ext cx="6480175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  <a:buNone/>
            </a:pPr>
            <a:r>
              <a:rPr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Мирна професія дорожників стала воістину героїчною</a:t>
            </a:r>
            <a:r>
              <a:rPr lang="ru-RU" altLang="x-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2098" name="Picture 4" descr="Чернобыл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mso4FDA3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684213" y="188913"/>
            <a:ext cx="7993062" cy="5803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84213" y="6021388"/>
            <a:ext cx="7993063" cy="647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  <a:buNone/>
            </a:pPr>
            <a:r>
              <a:rPr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Поля під Чорнобилем після аварії перестали бути годувальниками. Усе, що зростало на них після квітня, «усмоктувало» смертоносну радіацію</a:t>
            </a:r>
            <a:r>
              <a:rPr lang="ru-RU" altLang="x-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22" name="Picture 4" descr="Чернобыл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mso32FA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74675" y="188913"/>
            <a:ext cx="7993063" cy="5805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79388" y="5480050"/>
            <a:ext cx="8785225" cy="12620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  <a:buNone/>
            </a:pPr>
            <a:r>
              <a:rPr sz="19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Яка була весна! Зі словами «небезпечна зона» у сотень тисяч людей довго ще буде асоціюватися цифра 30. Тому що радіусом у 30км окреслили фахівці коло, центром якого стала АЕС, звідки необхідно було терміново виселити мешканців. Села, поля, ліси – усе тут спорожніло...</a:t>
            </a:r>
            <a:r>
              <a:rPr lang="ru-RU" altLang="x-none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altLang="x-none" b="1" dirty="0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3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4146" name="Picture 4" descr="Чернобыл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5" descr="mso2CAFE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395288" y="115888"/>
            <a:ext cx="8361362" cy="6049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87338" y="6021388"/>
            <a:ext cx="8569325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ctr" eaLnBrk="1" hangingPunct="1">
              <a:buNone/>
            </a:pPr>
            <a:r>
              <a:rPr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Так, гірка справа – переселення. Нелегко кинути будинок. Залишити звичний уклад, порвати на невідомий термін з рідною землею...</a:t>
            </a:r>
            <a:endParaRPr lang="ru-RU" altLang="x-none" b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C:\Users\Admin\Desktop\Новая папка\cfb22_Chernobyl-Today-A-Creepy-Story-told-in-Pictures-school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5762625" cy="38481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2" name="Picture 4" descr="C:\Users\Admin\Desktop\Новая папка\c4e91_Chernobyl-Today-A-Creepy-Story-told-in-Pictures-toy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75" y="2533650"/>
            <a:ext cx="5762625" cy="43243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Прямокутник 3"/>
          <p:cNvSpPr/>
          <p:nvPr/>
        </p:nvSpPr>
        <p:spPr>
          <a:xfrm>
            <a:off x="5867400" y="44450"/>
            <a:ext cx="3168650" cy="255428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Міністерство охорони здоров'я у квітні 1995 року дало інформацію, що в Україні внаслідок вибуху померло 125 тисяч людей, зросли захворювання на рак, серцеві недуги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07950" y="4221163"/>
            <a:ext cx="3168650" cy="230822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Прип'ять і Чорнобиль стали мертвими містами. А Україну оголошено зоною екологічного лиха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кутник 3"/>
          <p:cNvSpPr/>
          <p:nvPr/>
        </p:nvSpPr>
        <p:spPr>
          <a:xfrm>
            <a:off x="3276600" y="115888"/>
            <a:ext cx="5688013" cy="2801938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Довкола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4-го блоку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зведено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бетонний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«саркофаг»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(так званий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об'єкт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Укриття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процесі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будівництва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«саркофагу»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укладено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понад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400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тисяч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м³ бетону та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змонтовано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7 000 тонн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металоконструкцій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9267" name="Пляма 2 1"/>
          <p:cNvSpPr/>
          <p:nvPr/>
        </p:nvSpPr>
        <p:spPr>
          <a:xfrm>
            <a:off x="-371475" y="0"/>
            <a:ext cx="3863975" cy="1176338"/>
          </a:xfrm>
          <a:prstGeom prst="irregularSeal2">
            <a:avLst/>
          </a:prstGeom>
          <a:solidFill>
            <a:srgbClr val="FFFF00"/>
          </a:solidFill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20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0" fontAlgn="base" hangingPunct="0">
              <a:spcBef>
                <a:spcPts val="34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sz="2800" b="1" dirty="0">
                <a:solidFill>
                  <a:srgbClr val="C00000"/>
                </a:solidFill>
              </a:rPr>
              <a:t>1986 р.</a:t>
            </a:r>
            <a:endParaRPr sz="2800" b="1" dirty="0">
              <a:solidFill>
                <a:srgbClr val="C00000"/>
              </a:solidFill>
            </a:endParaRPr>
          </a:p>
        </p:txBody>
      </p:sp>
      <p:pic>
        <p:nvPicPr>
          <p:cNvPr id="13926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3141663"/>
            <a:ext cx="8861425" cy="273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9269" name="Прямокутник 5"/>
          <p:cNvSpPr/>
          <p:nvPr/>
        </p:nvSpPr>
        <p:spPr>
          <a:xfrm>
            <a:off x="2484438" y="5949950"/>
            <a:ext cx="3867150" cy="3683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20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0" fontAlgn="base" hangingPunct="0">
              <a:spcBef>
                <a:spcPts val="34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sz="1800" b="1" dirty="0">
                <a:solidFill>
                  <a:schemeClr val="bg1"/>
                </a:solidFill>
              </a:rPr>
              <a:t>Саркофаг над четвертим блоком</a:t>
            </a:r>
            <a:endParaRPr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Admin\Desktop\Новая папка\z_8fc3e67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00232" y="0"/>
            <a:ext cx="5140364" cy="342899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Admin\Desktop\Новая папка\z_d6ef4df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426885"/>
            <a:ext cx="5143536" cy="343111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0292" name="Пляма 2 1"/>
          <p:cNvSpPr/>
          <p:nvPr/>
        </p:nvSpPr>
        <p:spPr>
          <a:xfrm>
            <a:off x="-371475" y="0"/>
            <a:ext cx="4743450" cy="2144713"/>
          </a:xfrm>
          <a:prstGeom prst="irregularSeal2">
            <a:avLst/>
          </a:prstGeom>
          <a:solidFill>
            <a:srgbClr val="FFFF00"/>
          </a:solidFill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20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0" fontAlgn="base" hangingPunct="0">
              <a:spcBef>
                <a:spcPts val="34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sz="2800" b="1" dirty="0">
                <a:solidFill>
                  <a:srgbClr val="C00000"/>
                </a:solidFill>
              </a:rPr>
              <a:t>15 грудня 2000 року</a:t>
            </a:r>
            <a:endParaRPr sz="2800" b="1" dirty="0">
              <a:solidFill>
                <a:srgbClr val="C00000"/>
              </a:solidFill>
            </a:endParaRPr>
          </a:p>
        </p:txBody>
      </p:sp>
      <p:sp>
        <p:nvSpPr>
          <p:cNvPr id="140293" name="TextBox 2"/>
          <p:cNvSpPr txBox="1"/>
          <p:nvPr/>
        </p:nvSpPr>
        <p:spPr>
          <a:xfrm>
            <a:off x="2000250" y="3455988"/>
            <a:ext cx="5143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20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0" fontAlgn="base" hangingPunct="0">
              <a:spcBef>
                <a:spcPts val="34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sz="2400" b="1" dirty="0">
                <a:solidFill>
                  <a:srgbClr val="C00000"/>
                </a:solidFill>
              </a:rPr>
              <a:t>Закриття Чорнобильської АЕС</a:t>
            </a:r>
            <a:endParaRPr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Admin\Desktop\Новая папка\z_71582b0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5932" y="91033"/>
            <a:ext cx="7810500" cy="521017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0825" y="3897313"/>
            <a:ext cx="8713788" cy="34766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Наше покоління розуміє, що не земна куля належить нам, а ми належимо їй. І нам треба передати майбутнім поколінням чисту планету. Тому зусилля всіх держав повинні бути зосереджені на знищенні ядерної зброї, на тому, щоб звести до мінімуму ризик від використання ядерної енергетики.</a:t>
            </a:r>
            <a:endParaRPr kumimoji="0" lang="uk-UA" sz="2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995" y="1196975"/>
            <a:ext cx="8371205" cy="500888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877695" y="313690"/>
            <a:ext cx="557403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uk-UA" altLang="ru-RU" sz="4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ФОТОЗВІТ</a:t>
            </a:r>
            <a:endParaRPr lang="uk-UA" altLang="ru-RU" sz="4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1835696" y="2996952"/>
            <a:ext cx="7056784" cy="31381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sz="6600" b="0" i="0" u="none" strike="noStrike" kern="1200" cap="none" spc="0" normalizeH="0" baseline="0" noProof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sz="6600" b="0" i="0" u="none" strike="noStrike" kern="1200" cap="none" spc="0" normalizeH="0" baseline="0" noProof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6600" b="0" i="0" u="none" strike="noStrike" kern="1200" cap="none" spc="0" normalizeH="0" baseline="0" noProof="0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Дякую за увагу !!!</a:t>
            </a:r>
            <a:endParaRPr kumimoji="0" lang="uk-UA" sz="6600" b="0" i="0" u="none" strike="noStrike" kern="1200" cap="none" spc="0" normalizeH="0" baseline="0" noProof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052830" y="440690"/>
            <a:ext cx="64547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uk-UA" altLang="ru-RU" sz="2400"/>
              <a:t>Відео презентація </a:t>
            </a:r>
            <a:r>
              <a:rPr lang="ru-RU" altLang="en-US" sz="2400"/>
              <a:t>https://youtu.be/UhgXiUf9vX8?si=i3cHGXFdBxm0GNpD</a:t>
            </a:r>
            <a:endParaRPr lang="ru-RU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 bwMode="auto">
          <a:xfrm>
            <a:off x="1890395" y="0"/>
            <a:ext cx="5421630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 w="38100" cap="flat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balanced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Героям Чорнобиля</a:t>
            </a:r>
            <a:endParaRPr kumimoji="0" lang="ru-RU" sz="1400" b="0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1400" b="0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Квітневою ніччю буяли сади.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Народ тихо спав, не </a:t>
            </a:r>
            <a:r>
              <a:rPr kumimoji="0" lang="uk-UA" sz="1400" b="1" i="0" u="none" strike="noStrike" kern="1200" cap="none" spc="10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чекавши</a:t>
            </a: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біди.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Лиш служба пожежна ніколи не спить,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варті безпеки людської стоїть.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ту ніч Бог, диявол, чи фактор людський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Зробили помилку, розбурхали біль.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 полум’я синє, здіймаючи пил,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Серпанком небесним здійнялось над ним.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Четвертим реактором, хто знав тоді,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 той "мирний атом" наробить біди.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 не уявити, в масштабах яких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Могла та біда нас поглинути всіх,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Якби не той подвиг, де долі свої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Пожежні Чорнобиля нам віддали.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Коли тисячі різномовних людей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Себе не жаліли заради дітей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Над блоком згорілим, над "Прірвою вогню"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Звели саркофаг, поховали біду.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 встанемо ж люди, вклонімося ми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r>
              <a:rPr kumimoji="0" lang="uk-UA" sz="14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Героям і жертвам тієї "війни".</a:t>
            </a:r>
            <a:endParaRPr kumimoji="0" lang="ru-RU" sz="1400" b="1" i="0" u="none" strike="noStrike" kern="120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anose="05020102010507070707"/>
              <a:buNone/>
              <a:defRPr/>
            </a:pPr>
            <a:endParaRPr kumimoji="0" lang="ru-RU" sz="105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Admin\Desktop\Новая папка\cfb22_Chernobyl-Today-A-Creepy-Story-told-in-Pictures-school2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642910" y="1700808"/>
            <a:ext cx="3643338" cy="48577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Admin\Desktop\Новая папка\cfb22_Chernobyl-Today-A-Creepy-Story-told-in-Pictures-brid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1700808"/>
            <a:ext cx="3894094" cy="48577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123908" name="Таблица 123907"/>
          <p:cNvGraphicFramePr/>
          <p:nvPr/>
        </p:nvGraphicFramePr>
        <p:xfrm>
          <a:off x="0" y="0"/>
          <a:ext cx="9144000" cy="2073275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400" dirty="0">
                          <a:solidFill>
                            <a:schemeClr val="bg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sz="2400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Жодна подія після Другої світової війни не</a:t>
                      </a:r>
                      <a:r>
                        <a:rPr lang="en-US" altLang="x-none" sz="2400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зачепила за живе стільки людей у Європі, як вибух 4-го реактора Чорнобильської АЕС.</a:t>
                      </a:r>
                      <a:endParaRPr lang="ru-RU" altLang="x-none" sz="2400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r">
                        <a:buNone/>
                      </a:pPr>
                      <a:endParaRPr lang="en-US" altLang="x-none" sz="1000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r">
                        <a:buNone/>
                      </a:pPr>
                      <a:r>
                        <a:rPr sz="2400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sz="2000" b="1" dirty="0"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Таймс”, квітень 1987 року</a:t>
                      </a:r>
                      <a:endParaRPr lang="ru-RU" altLang="en-US" sz="2000" b="1" dirty="0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T="45734" marB="457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 descr="C:\Users\Admin\Desktop\Новая папка\cfb22_Chernobyl-Today-A-Creepy-Story-told-in-Pictures-kindergarten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158" y="285728"/>
            <a:ext cx="4643470" cy="351522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Admin\Desktop\Новая папка\cfb22_Chernobyl-Today-A-Creepy-Story-told-in-Pictures-schoo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000372"/>
            <a:ext cx="5162106" cy="364333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Прямокутник 1"/>
          <p:cNvSpPr/>
          <p:nvPr/>
        </p:nvSpPr>
        <p:spPr>
          <a:xfrm>
            <a:off x="5148263" y="285750"/>
            <a:ext cx="3657600" cy="23380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квітня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1986 року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 год. 00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-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згідно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графіку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зупинки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реактора на планово-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попереджувальний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ремонт персонал приступив до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зниження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потужності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12738" y="4005263"/>
            <a:ext cx="3179763" cy="23380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квітня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1986 р.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 год. 00 хв. - відповідно до програми випробувань відключається система аварійного охолоджування реактора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 descr="C:\Users\Admin\Desktop\Новая папка\c4e91_Chernobyl-Today-A-Creepy-Story-told-in-Pictures-bumper-car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214290"/>
            <a:ext cx="5762625" cy="38481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Admin\Desktop\Новая папка\c4e91_Chernobyl-Today-A-Creepy-Story-told-in-Pictures-funfa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071678"/>
            <a:ext cx="3923497" cy="457200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Прямокутник 3"/>
          <p:cNvSpPr/>
          <p:nvPr/>
        </p:nvSpPr>
        <p:spPr>
          <a:xfrm>
            <a:off x="6084888" y="103188"/>
            <a:ext cx="2951163" cy="178593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квітня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1986 р.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23 год. 10 хв. - отриманий дозвіл на зупинку реактора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79388" y="4271963"/>
            <a:ext cx="4679950" cy="193992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 оператор не справився з управлінням, внаслідок чого потужність апарату впала майже до нуля. У таких випадках реактор повинен глушитися, але персонал не врахував цю вимогу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Содержимое 3" descr="a9e70_Chernobyl-Today-A-Creepy-Story-told-in-Pictures-hospital3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5762625" cy="383857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 descr="C:\Users\Admin\Desktop\Новая папка\cfb22_Chernobyl-Today-A-Creepy-Story-told-in-Pictures-schoo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75" y="3000375"/>
            <a:ext cx="5762625" cy="38576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кутник 4"/>
          <p:cNvSpPr/>
          <p:nvPr/>
        </p:nvSpPr>
        <p:spPr>
          <a:xfrm>
            <a:off x="5867400" y="103188"/>
            <a:ext cx="3168650" cy="3294063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квітня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1986 р.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год. 20 хв. - для утримання потужності реактора з нього були виведені стержні автоматичного регулювання, порушивши строгу заборону працювати на реакторі без певного запасу стержнів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4365625"/>
            <a:ext cx="3168650" cy="156845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квітня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1986 р.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год. 24 хв. – відбувся вибух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C:\Users\Admin\Desktop\Новая папка\7f446_Chernobyl-Today-A-Creepy-Story-told-in-Pictures-reactor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5762625" cy="357187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1" name="Picture 3" descr="C:\Users\Admin\Desktop\Новая папка\7f446_Chernobyl-Today-A-Creepy-Story-told-in-Pictures-rad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75" y="3009900"/>
            <a:ext cx="5762625" cy="38481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Прямокутник 3"/>
          <p:cNvSpPr/>
          <p:nvPr/>
        </p:nvSpPr>
        <p:spPr>
          <a:xfrm>
            <a:off x="5867400" y="103188"/>
            <a:ext cx="3168650" cy="2678113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alt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Вибух стався о 1 год. 24 хв. Ніхто не підозрював, що вибухнуло   і загорілося атомне паливо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07950" y="3213100"/>
            <a:ext cx="3130550" cy="3478213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Рятувальники згадували: «</a:t>
            </a:r>
            <a:r>
              <a:rPr kumimoji="0" lang="uk-UA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...зруйновано</a:t>
            </a:r>
            <a:r>
              <a:rPr kumimoji="0" lang="uk-UA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апаратне відділення. Горить покриття блоку на висоті від 12 до 71,5 метра. По зовнішній драбині я піднявся на дах машинного залу. Хлопці чаділи від їдкого диму, чоботи вгрузали в кип'ячий бітум»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9026" name="Picture 4" descr="Чернобыл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Text Box 5"/>
          <p:cNvSpPr txBox="1"/>
          <p:nvPr/>
        </p:nvSpPr>
        <p:spPr>
          <a:xfrm>
            <a:off x="395288" y="2708275"/>
            <a:ext cx="835342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uk-UA" altLang="uk-UA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Ми низько вклоняємося й віддаємо дань поваги журналістам і репортерам, які героїчно виконували свій професійний борг...</a:t>
            </a:r>
            <a:r>
              <a:rPr lang="ru-RU" altLang="uk-UA" sz="1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ru-RU" altLang="uk-UA" sz="18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21" name="Ч3.wmv">
            <a:hlinkClick r:id="" action="ppaction://media"/>
          </p:cNvPr>
          <p:cNvPicPr>
            <a:picLocks noGrp="1" noRot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403350" y="1052513"/>
            <a:ext cx="6481763" cy="4572000"/>
          </a:xfrm>
        </p:spPr>
      </p:pic>
      <p:pic>
        <p:nvPicPr>
          <p:cNvPr id="13324" name="Picture 12" descr="mso5C742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 rot="-215980">
            <a:off x="323850" y="188913"/>
            <a:ext cx="4387850" cy="638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14" descr="mso60A11"/>
          <p:cNvPicPr>
            <a:picLocks noChangeAspect="1"/>
          </p:cNvPicPr>
          <p:nvPr/>
        </p:nvPicPr>
        <p:blipFill>
          <a:blip r:embed="rId6">
            <a:lum contrast="24000"/>
          </a:blip>
          <a:stretch>
            <a:fillRect/>
          </a:stretch>
        </p:blipFill>
        <p:spPr>
          <a:xfrm>
            <a:off x="4427538" y="260350"/>
            <a:ext cx="4573587" cy="638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28588" y="5940425"/>
            <a:ext cx="4298950" cy="8016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  <a:buNone/>
            </a:pPr>
            <a:r>
              <a:rPr sz="1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Чорнобильська атомна. 26 квітня 1986р. Знімок четвертого реактора, що вибухнув, зроблений через кілька годин після трагедії</a:t>
            </a:r>
            <a:r>
              <a:rPr lang="ru-RU" altLang="x-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4356100" y="0"/>
            <a:ext cx="4787900" cy="792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  <a:buNone/>
            </a:pPr>
            <a:r>
              <a:rPr sz="1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Траплялося, відмовляла техніка. Вона виходили з ладу через високу іонізацію повітря, через поломки. І тільки у людей відмови не було. Іти туди – необхідно</a:t>
            </a:r>
            <a:r>
              <a:rPr lang="ru-RU" altLang="x-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860" fill="hold"/>
                                        <p:tgtEl>
                                          <p:spTgt spid="13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3000"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21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3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1"/>
                  </p:tgtEl>
                </p:cond>
              </p:nextCondLst>
            </p:seq>
          </p:childTnLst>
        </p:cTn>
      </p:par>
    </p:tnLst>
    <p:bldLst>
      <p:bldP spid="13317" grpId="0"/>
      <p:bldP spid="13317" grpId="1"/>
      <p:bldP spid="13325" grpId="0" animBg="1"/>
      <p:bldP spid="133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0050" name="Picture 4" descr="Чернобыл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msoC70D0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395288" y="404813"/>
            <a:ext cx="8280400" cy="598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55650" y="100013"/>
            <a:ext cx="7561263" cy="915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  <a:buNone/>
            </a:pPr>
            <a:r>
              <a:rPr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За п'ять хвилин потужний гелікоптер розсіює широкою смугою близько 12 тис. літрів рідини, яка  зв'язує радіоактивні частки. Дезактивації навколо станції піддавалося буквально все</a:t>
            </a:r>
            <a:r>
              <a:rPr lang="ru-RU" altLang="x-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4341" name="Моцарт-Реквием-ре-минор.mp3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4048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7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639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Чернобыль">
  <a:themeElements>
    <a:clrScheme name="Чернобыл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Чернобыл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Чернобыл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Чернобыль">
  <a:themeElements>
    <a:clrScheme name="Чернобыл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Чернобыл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Чернобыл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Чернобыль">
  <a:themeElements>
    <a:clrScheme name="Чернобыл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Чернобыл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Чернобыл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Чернобыль">
  <a:themeElements>
    <a:clrScheme name="Чернобыл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Чернобыл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Чернобыл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Чернобыль">
  <a:themeElements>
    <a:clrScheme name="Чернобыл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Чернобыл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Чернобыл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Чернобыль">
  <a:themeElements>
    <a:clrScheme name="Чернобыл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Чернобыл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Чернобыл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Чернобыль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Чернобыль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4090</Words>
  <Application>WPS Presentation</Application>
  <PresentationFormat>Экран (4:3)</PresentationFormat>
  <Paragraphs>100</Paragraphs>
  <Slides>19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19</vt:i4>
      </vt:variant>
    </vt:vector>
  </HeadingPairs>
  <TitlesOfParts>
    <vt:vector size="44" baseType="lpstr">
      <vt:lpstr>Arial</vt:lpstr>
      <vt:lpstr>SimSun</vt:lpstr>
      <vt:lpstr>Wingdings</vt:lpstr>
      <vt:lpstr>Constantia</vt:lpstr>
      <vt:lpstr>Wingdings 2</vt:lpstr>
      <vt:lpstr>Wingdings 2</vt:lpstr>
      <vt:lpstr>Times New Roman</vt:lpstr>
      <vt:lpstr>Microsoft YaHei</vt:lpstr>
      <vt:lpstr>Arial Unicode MS</vt:lpstr>
      <vt:lpstr>Calibri</vt:lpstr>
      <vt:lpstr>Бумажная</vt:lpstr>
      <vt:lpstr>1_Бумажная</vt:lpstr>
      <vt:lpstr>2_Бумажная</vt:lpstr>
      <vt:lpstr>3_Бумажная</vt:lpstr>
      <vt:lpstr>4_Бумажная</vt:lpstr>
      <vt:lpstr>Чернобыль</vt:lpstr>
      <vt:lpstr>5_Бумажная</vt:lpstr>
      <vt:lpstr>1_Чернобыль</vt:lpstr>
      <vt:lpstr>2_Чернобыль</vt:lpstr>
      <vt:lpstr>3_Чернобыль</vt:lpstr>
      <vt:lpstr>4_Чернобыль</vt:lpstr>
      <vt:lpstr>5_Чернобыль</vt:lpstr>
      <vt:lpstr>6_Бумажная</vt:lpstr>
      <vt:lpstr>7_Бумажная</vt:lpstr>
      <vt:lpstr>8_Бумажная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user</cp:lastModifiedBy>
  <cp:revision>12</cp:revision>
  <dcterms:created xsi:type="dcterms:W3CDTF">2014-02-05T08:51:00Z</dcterms:created>
  <dcterms:modified xsi:type="dcterms:W3CDTF">2024-04-30T05:55:37Z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D305E65942F24D75A7E317C3DF5B868B_13</vt:lpwstr>
  </property>
  <property fmtid="{D5CDD505-2E9C-101B-9397-08002B2CF9AE}" pid="3" name="KSOProductBuildVer">
    <vt:lpwstr>1049-12.2.0.13472</vt:lpwstr>
  </property>
</Properties>
</file>