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257" r:id="rId4"/>
    <p:sldId id="258" r:id="rId6"/>
    <p:sldId id="265" r:id="rId7"/>
    <p:sldId id="264" r:id="rId8"/>
    <p:sldId id="277" r:id="rId9"/>
    <p:sldId id="263" r:id="rId10"/>
    <p:sldId id="268" r:id="rId11"/>
    <p:sldId id="270" r:id="rId12"/>
    <p:sldId id="271" r:id="rId13"/>
    <p:sldId id="259" r:id="rId14"/>
    <p:sldId id="266" r:id="rId15"/>
    <p:sldId id="276" r:id="rId16"/>
    <p:sldId id="262" r:id="rId17"/>
    <p:sldId id="274" r:id="rId18"/>
    <p:sldId id="275" r:id="rId19"/>
    <p:sldId id="272" r:id="rId20"/>
    <p:sldId id="261" r:id="rId21"/>
    <p:sldId id="260" r:id="rId22"/>
    <p:sldId id="273" r:id="rId23"/>
    <p:sldId id="292" r:id="rId24"/>
    <p:sldId id="293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A33414-41BF-4F61-819D-517194968197}" type="datetimeFigureOut">
              <a:rPr lang="ru-RU" smtClean="0"/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AD711-3B34-485E-9798-4FDCDD18132B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AD711-3B34-485E-9798-4FDCDD18132B}" type="slidenum">
              <a:rPr lang="uk-UA" smtClean="0"/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</p:spTree>
  </p:cSld>
  <p:clrMapOvr>
    <a:masterClrMapping/>
  </p:clrMapOvr>
  <p:transition spd="slow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  <a:p>
            <a:pPr lvl="1" eaLnBrk="1" latinLnBrk="0" hangingPunct="1"/>
            <a:r>
              <a:rPr kumimoji="0" lang="ru-RU" smtClean="0"/>
              <a:t>Второй уровень</a:t>
            </a:r>
            <a:endParaRPr kumimoji="0" lang="ru-RU" smtClean="0"/>
          </a:p>
          <a:p>
            <a:pPr lvl="2" eaLnBrk="1" latinLnBrk="0" hangingPunct="1"/>
            <a:r>
              <a:rPr kumimoji="0" lang="ru-RU" smtClean="0"/>
              <a:t>Третий уровень</a:t>
            </a:r>
            <a:endParaRPr kumimoji="0" lang="ru-RU" smtClean="0"/>
          </a:p>
          <a:p>
            <a:pPr lvl="3" eaLnBrk="1" latinLnBrk="0" hangingPunct="1"/>
            <a:r>
              <a:rPr kumimoji="0" lang="ru-RU" smtClean="0"/>
              <a:t>Четвертый уровень</a:t>
            </a:r>
            <a:endParaRPr kumimoji="0" lang="ru-RU" smtClean="0"/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newsflash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5.pn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jpeg"/><Relationship Id="rId3" Type="http://schemas.openxmlformats.org/officeDocument/2006/relationships/image" Target="../media/image14.png"/><Relationship Id="rId2" Type="http://schemas.microsoft.com/office/2007/relationships/media" Target="file:///I:\&#1093;&#1091;&#1076;%20&#1083;&#1080;&#1090;\V&#1110;chn&#1110;st_-_Molitva_za_Ukrainu_(get-tune.net).mp3" TargetMode="External"/><Relationship Id="rId1" Type="http://schemas.openxmlformats.org/officeDocument/2006/relationships/audio" Target="file:///I:\&#1093;&#1091;&#1076;%20&#1083;&#1080;&#1090;\V&#1110;chn&#1110;st_-_Molitva_za_Ukrainu_(get-tune.net).mp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2500306"/>
            <a:ext cx="8458200" cy="1222375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3714752"/>
            <a:ext cx="8458200" cy="914400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1026" name="Picture 2" descr="I:\худ лит\O9YXjL-ZDOg.jpg"/>
          <p:cNvPicPr>
            <a:picLocks noChangeAspect="1" noChangeArrowheads="1"/>
          </p:cNvPicPr>
          <p:nvPr/>
        </p:nvPicPr>
        <p:blipFill>
          <a:blip r:embed="rId1" cstate="print"/>
          <a:srcRect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овое поле 3"/>
          <p:cNvSpPr txBox="1"/>
          <p:nvPr/>
        </p:nvSpPr>
        <p:spPr>
          <a:xfrm>
            <a:off x="170815" y="333375"/>
            <a:ext cx="56972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uk-UA" altLang="ru-RU" b="1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Виховний захід підготувала : Трегуб В. О</a:t>
            </a:r>
            <a:r>
              <a:rPr lang="uk-UA" altLang="ru-RU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</a:rPr>
              <a:t>.</a:t>
            </a:r>
            <a:endParaRPr lang="uk-UA" altLang="ru-RU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</p:spTree>
  </p:cSld>
  <p:clrMapOvr>
    <a:masterClrMapping/>
  </p:clrMapOvr>
  <p:transition spd="slow" advTm="5000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:\худ лит\964f5d135fd2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-1285908"/>
            <a:ext cx="21383626" cy="1511617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0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Проголошення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злуки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було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призначено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на 12:00 годину 22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січня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1919 року,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тобто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першу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річницю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проголошення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четвертого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універсалу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про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повну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незалежність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України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.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Monotype Corsiva" panose="03010101010201010101" pitchFamily="66" charset="0"/>
            </a:endParaRPr>
          </a:p>
          <a:p>
            <a:pPr algn="ctr"/>
            <a:endParaRPr lang="ru-RU" sz="2800" dirty="0" smtClean="0">
              <a:solidFill>
                <a:srgbClr val="7030A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7172" name="Picture 4" descr="I:\худ лит\Проголошення Акту Злуки українських земель на Софійській площі в Києві. 22 січня 1919 р. Знято з дзвіниці Софійського собору, на горизонті видно ще не зруйнований більшовиками Михайлівський Золотоверхий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1142984"/>
            <a:ext cx="9144000" cy="485778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593467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>
                <a:latin typeface="Monotype Corsiva" panose="03010101010201010101" pitchFamily="66" charset="0"/>
              </a:rPr>
              <a:t>Проголошення</a:t>
            </a:r>
            <a:r>
              <a:rPr lang="ru-RU" dirty="0" smtClean="0">
                <a:latin typeface="Monotype Corsiva" panose="03010101010201010101" pitchFamily="66" charset="0"/>
              </a:rPr>
              <a:t> Акту </a:t>
            </a:r>
            <a:r>
              <a:rPr lang="ru-RU" dirty="0" err="1" smtClean="0">
                <a:latin typeface="Monotype Corsiva" panose="03010101010201010101" pitchFamily="66" charset="0"/>
              </a:rPr>
              <a:t>Злуки</a:t>
            </a:r>
            <a:r>
              <a:rPr lang="ru-RU" dirty="0" smtClean="0">
                <a:latin typeface="Monotype Corsiva" panose="03010101010201010101" pitchFamily="66" charset="0"/>
              </a:rPr>
              <a:t> </a:t>
            </a:r>
            <a:r>
              <a:rPr lang="ru-RU" dirty="0" err="1" smtClean="0">
                <a:latin typeface="Monotype Corsiva" panose="03010101010201010101" pitchFamily="66" charset="0"/>
              </a:rPr>
              <a:t>українських</a:t>
            </a:r>
            <a:r>
              <a:rPr lang="ru-RU" dirty="0" smtClean="0">
                <a:latin typeface="Monotype Corsiva" panose="03010101010201010101" pitchFamily="66" charset="0"/>
              </a:rPr>
              <a:t> земель на </a:t>
            </a:r>
            <a:r>
              <a:rPr lang="ru-RU" dirty="0" err="1" smtClean="0">
                <a:latin typeface="Monotype Corsiva" panose="03010101010201010101" pitchFamily="66" charset="0"/>
              </a:rPr>
              <a:t>Софійській</a:t>
            </a:r>
            <a:r>
              <a:rPr lang="ru-RU" dirty="0" smtClean="0">
                <a:latin typeface="Monotype Corsiva" panose="03010101010201010101" pitchFamily="66" charset="0"/>
              </a:rPr>
              <a:t> </a:t>
            </a:r>
            <a:r>
              <a:rPr lang="ru-RU" dirty="0" err="1" smtClean="0">
                <a:latin typeface="Monotype Corsiva" panose="03010101010201010101" pitchFamily="66" charset="0"/>
              </a:rPr>
              <a:t>площі</a:t>
            </a:r>
            <a:r>
              <a:rPr lang="ru-RU" dirty="0" smtClean="0">
                <a:latin typeface="Monotype Corsiva" panose="03010101010201010101" pitchFamily="66" charset="0"/>
              </a:rPr>
              <a:t> в </a:t>
            </a:r>
            <a:r>
              <a:rPr lang="ru-RU" dirty="0" err="1" smtClean="0">
                <a:latin typeface="Monotype Corsiva" panose="03010101010201010101" pitchFamily="66" charset="0"/>
              </a:rPr>
              <a:t>Києві</a:t>
            </a:r>
            <a:r>
              <a:rPr lang="ru-RU" dirty="0" smtClean="0">
                <a:latin typeface="Monotype Corsiva" panose="03010101010201010101" pitchFamily="66" charset="0"/>
              </a:rPr>
              <a:t>. 22 </a:t>
            </a:r>
            <a:r>
              <a:rPr lang="ru-RU" dirty="0" err="1" smtClean="0">
                <a:latin typeface="Monotype Corsiva" panose="03010101010201010101" pitchFamily="66" charset="0"/>
              </a:rPr>
              <a:t>січня</a:t>
            </a:r>
            <a:r>
              <a:rPr lang="ru-RU" dirty="0" smtClean="0">
                <a:latin typeface="Monotype Corsiva" panose="03010101010201010101" pitchFamily="66" charset="0"/>
              </a:rPr>
              <a:t> 1919 р. </a:t>
            </a:r>
            <a:r>
              <a:rPr lang="ru-RU" dirty="0" err="1" smtClean="0">
                <a:latin typeface="Monotype Corsiva" panose="03010101010201010101" pitchFamily="66" charset="0"/>
              </a:rPr>
              <a:t>Знято</a:t>
            </a:r>
            <a:r>
              <a:rPr lang="ru-RU" dirty="0" smtClean="0">
                <a:latin typeface="Monotype Corsiva" panose="03010101010201010101" pitchFamily="66" charset="0"/>
              </a:rPr>
              <a:t> </a:t>
            </a:r>
            <a:r>
              <a:rPr lang="ru-RU" dirty="0" err="1" smtClean="0">
                <a:latin typeface="Monotype Corsiva" panose="03010101010201010101" pitchFamily="66" charset="0"/>
              </a:rPr>
              <a:t>з</a:t>
            </a:r>
            <a:r>
              <a:rPr lang="ru-RU" dirty="0" smtClean="0">
                <a:latin typeface="Monotype Corsiva" panose="03010101010201010101" pitchFamily="66" charset="0"/>
              </a:rPr>
              <a:t> </a:t>
            </a:r>
            <a:r>
              <a:rPr lang="ru-RU" dirty="0" err="1" smtClean="0">
                <a:latin typeface="Monotype Corsiva" panose="03010101010201010101" pitchFamily="66" charset="0"/>
              </a:rPr>
              <a:t>дзвіниці</a:t>
            </a:r>
            <a:r>
              <a:rPr lang="ru-RU" dirty="0" smtClean="0">
                <a:latin typeface="Monotype Corsiva" panose="03010101010201010101" pitchFamily="66" charset="0"/>
              </a:rPr>
              <a:t> </a:t>
            </a:r>
            <a:r>
              <a:rPr lang="ru-RU" dirty="0" err="1" smtClean="0">
                <a:latin typeface="Monotype Corsiva" panose="03010101010201010101" pitchFamily="66" charset="0"/>
              </a:rPr>
              <a:t>Софійського</a:t>
            </a:r>
            <a:r>
              <a:rPr lang="ru-RU" dirty="0" smtClean="0">
                <a:latin typeface="Monotype Corsiva" panose="03010101010201010101" pitchFamily="66" charset="0"/>
              </a:rPr>
              <a:t> собору, на </a:t>
            </a:r>
            <a:r>
              <a:rPr lang="ru-RU" dirty="0" err="1" smtClean="0">
                <a:latin typeface="Monotype Corsiva" panose="03010101010201010101" pitchFamily="66" charset="0"/>
              </a:rPr>
              <a:t>горизонті</a:t>
            </a:r>
            <a:r>
              <a:rPr lang="ru-RU" dirty="0" smtClean="0">
                <a:latin typeface="Monotype Corsiva" panose="03010101010201010101" pitchFamily="66" charset="0"/>
              </a:rPr>
              <a:t> видно </a:t>
            </a:r>
            <a:r>
              <a:rPr lang="ru-RU" dirty="0" err="1" smtClean="0">
                <a:latin typeface="Monotype Corsiva" panose="03010101010201010101" pitchFamily="66" charset="0"/>
              </a:rPr>
              <a:t>ще</a:t>
            </a:r>
            <a:r>
              <a:rPr lang="ru-RU" dirty="0" smtClean="0">
                <a:latin typeface="Monotype Corsiva" panose="03010101010201010101" pitchFamily="66" charset="0"/>
              </a:rPr>
              <a:t> не </a:t>
            </a:r>
            <a:r>
              <a:rPr lang="ru-RU" dirty="0" err="1" smtClean="0">
                <a:latin typeface="Monotype Corsiva" panose="03010101010201010101" pitchFamily="66" charset="0"/>
              </a:rPr>
              <a:t>зруйнований</a:t>
            </a:r>
            <a:r>
              <a:rPr lang="ru-RU" dirty="0" smtClean="0">
                <a:latin typeface="Monotype Corsiva" panose="03010101010201010101" pitchFamily="66" charset="0"/>
              </a:rPr>
              <a:t> </a:t>
            </a:r>
            <a:r>
              <a:rPr lang="ru-RU" dirty="0" err="1" smtClean="0">
                <a:latin typeface="Monotype Corsiva" panose="03010101010201010101" pitchFamily="66" charset="0"/>
              </a:rPr>
              <a:t>більшовиками</a:t>
            </a:r>
            <a:r>
              <a:rPr lang="ru-RU" dirty="0" smtClean="0">
                <a:latin typeface="Monotype Corsiva" panose="03010101010201010101" pitchFamily="66" charset="0"/>
              </a:rPr>
              <a:t> </a:t>
            </a:r>
            <a:r>
              <a:rPr lang="ru-RU" dirty="0" err="1" smtClean="0">
                <a:latin typeface="Monotype Corsiva" panose="03010101010201010101" pitchFamily="66" charset="0"/>
              </a:rPr>
              <a:t>Михайлівський</a:t>
            </a:r>
            <a:r>
              <a:rPr lang="ru-RU" dirty="0" smtClean="0">
                <a:latin typeface="Monotype Corsiva" panose="03010101010201010101" pitchFamily="66" charset="0"/>
              </a:rPr>
              <a:t> Золотоверхий</a:t>
            </a:r>
            <a:endParaRPr lang="uk-UA" dirty="0"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 spd="slow" advTm="3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0"/>
            <a:ext cx="82153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22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січня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було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проголошено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всенародним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і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державним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святом.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Київ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був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прикрашений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національними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синьо-жовтими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прапорами, гербами. О 9:00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годині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ранку в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усіх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церквах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відправляли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богослужіння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.</a:t>
            </a:r>
            <a:endParaRPr lang="ru-RU" sz="2800" dirty="0" smtClean="0">
              <a:solidFill>
                <a:schemeClr val="accent1">
                  <a:lumMod val="5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8194" name="Picture 2" descr="I:\худ лит\Урочисте проголошення Акту Злуки УНР і ЗУНР на Софійській площі в Києві. 22 січня 1919 р.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1785926"/>
            <a:ext cx="9144000" cy="471490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>
                <a:latin typeface="Monotype Corsiva" panose="03010101010201010101" pitchFamily="66" charset="0"/>
              </a:rPr>
              <a:t>Урочисте</a:t>
            </a:r>
            <a:r>
              <a:rPr lang="ru-RU" dirty="0" smtClean="0">
                <a:latin typeface="Monotype Corsiva" panose="03010101010201010101" pitchFamily="66" charset="0"/>
              </a:rPr>
              <a:t> </a:t>
            </a:r>
            <a:r>
              <a:rPr lang="ru-RU" dirty="0" err="1" smtClean="0">
                <a:latin typeface="Monotype Corsiva" panose="03010101010201010101" pitchFamily="66" charset="0"/>
              </a:rPr>
              <a:t>проголошення</a:t>
            </a:r>
            <a:r>
              <a:rPr lang="ru-RU" dirty="0" smtClean="0">
                <a:latin typeface="Monotype Corsiva" panose="03010101010201010101" pitchFamily="66" charset="0"/>
              </a:rPr>
              <a:t> Акту </a:t>
            </a:r>
            <a:r>
              <a:rPr lang="ru-RU" dirty="0" err="1" smtClean="0">
                <a:latin typeface="Monotype Corsiva" panose="03010101010201010101" pitchFamily="66" charset="0"/>
              </a:rPr>
              <a:t>Злуки</a:t>
            </a:r>
            <a:r>
              <a:rPr lang="ru-RU" dirty="0" smtClean="0">
                <a:latin typeface="Monotype Corsiva" panose="03010101010201010101" pitchFamily="66" charset="0"/>
              </a:rPr>
              <a:t> УНР </a:t>
            </a:r>
            <a:r>
              <a:rPr lang="ru-RU" dirty="0" err="1" smtClean="0">
                <a:latin typeface="Monotype Corsiva" panose="03010101010201010101" pitchFamily="66" charset="0"/>
              </a:rPr>
              <a:t>і</a:t>
            </a:r>
            <a:r>
              <a:rPr lang="ru-RU" dirty="0" smtClean="0">
                <a:latin typeface="Monotype Corsiva" panose="03010101010201010101" pitchFamily="66" charset="0"/>
              </a:rPr>
              <a:t> ЗУНР на </a:t>
            </a:r>
            <a:r>
              <a:rPr lang="ru-RU" dirty="0" err="1" smtClean="0">
                <a:latin typeface="Monotype Corsiva" panose="03010101010201010101" pitchFamily="66" charset="0"/>
              </a:rPr>
              <a:t>Софійській</a:t>
            </a:r>
            <a:r>
              <a:rPr lang="ru-RU" dirty="0" smtClean="0">
                <a:latin typeface="Monotype Corsiva" panose="03010101010201010101" pitchFamily="66" charset="0"/>
              </a:rPr>
              <a:t> </a:t>
            </a:r>
            <a:r>
              <a:rPr lang="ru-RU" dirty="0" err="1" smtClean="0">
                <a:latin typeface="Monotype Corsiva" panose="03010101010201010101" pitchFamily="66" charset="0"/>
              </a:rPr>
              <a:t>площі</a:t>
            </a:r>
            <a:r>
              <a:rPr lang="ru-RU" dirty="0" smtClean="0">
                <a:latin typeface="Monotype Corsiva" panose="03010101010201010101" pitchFamily="66" charset="0"/>
              </a:rPr>
              <a:t> в </a:t>
            </a:r>
            <a:r>
              <a:rPr lang="ru-RU" dirty="0" err="1" smtClean="0">
                <a:latin typeface="Monotype Corsiva" panose="03010101010201010101" pitchFamily="66" charset="0"/>
              </a:rPr>
              <a:t>Києві</a:t>
            </a:r>
            <a:r>
              <a:rPr lang="ru-RU" dirty="0" smtClean="0">
                <a:latin typeface="Monotype Corsiva" panose="03010101010201010101" pitchFamily="66" charset="0"/>
              </a:rPr>
              <a:t>. 22 </a:t>
            </a:r>
            <a:r>
              <a:rPr lang="ru-RU" dirty="0" err="1" smtClean="0">
                <a:latin typeface="Monotype Corsiva" panose="03010101010201010101" pitchFamily="66" charset="0"/>
              </a:rPr>
              <a:t>січня</a:t>
            </a:r>
            <a:r>
              <a:rPr lang="ru-RU" dirty="0" smtClean="0">
                <a:latin typeface="Monotype Corsiva" panose="03010101010201010101" pitchFamily="66" charset="0"/>
              </a:rPr>
              <a:t> 1919 р</a:t>
            </a:r>
            <a:r>
              <a:rPr lang="ru-RU" dirty="0" smtClean="0"/>
              <a:t>.</a:t>
            </a:r>
            <a:endParaRPr lang="uk-UA" dirty="0"/>
          </a:p>
        </p:txBody>
      </p:sp>
    </p:spTree>
  </p:cSld>
  <p:clrMapOvr>
    <a:masterClrMapping/>
  </p:clrMapOvr>
  <p:transition spd="slow" advTm="2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Картинки по запросу &quot;ілюстрація прапор україни&quot;&quot;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971600" y="1124744"/>
            <a:ext cx="7516416" cy="46977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naurok.com.ua/uploads/files/297/3458/3474_images/thumb_2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043608" y="908720"/>
            <a:ext cx="6768752" cy="518457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1000"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749457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Акт Злуки був глибоко детермінований історично і спирався на споконвічну мрію українського народу про незалежну, соборну національну державу. Він став могутнім виявом волі українців до етнічної й територіальної консолідації, свідченням їх </a:t>
            </a:r>
            <a:r>
              <a:rPr lang="uk-UA" sz="2800" dirty="0" err="1" smtClean="0">
                <a:solidFill>
                  <a:srgbClr val="7030A0"/>
                </a:solidFill>
                <a:latin typeface="Monotype Corsiva" panose="03010101010201010101" pitchFamily="66" charset="0"/>
              </a:rPr>
              <a:t>самоідентифікації</a:t>
            </a:r>
            <a:r>
              <a:rPr lang="uk-UA" sz="28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, становлення політичної нації. Вперше за 600 років він став реальним кроком до об’єднання українських земель, що вплинув на подальші національно-політичні процеси в Україні.</a:t>
            </a:r>
            <a:endParaRPr lang="uk-UA" sz="2800" dirty="0" smtClean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43" name="Picture 3" descr="I:\худ лит\Демонстрація на розі вулиці Хрещатик і Бібіковського (нині - Шевченка) бульвару в Києві. Березень 1917 р. Знято з Бессарабського ринку. Зараз унизу бульвару стоїть пам'ятник Леніну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378619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1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naurok.com.ua/uploads/files/297/3458/3474_images/thumb_1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259632" y="620688"/>
            <a:ext cx="7195658" cy="540835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1000"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:\худ лит\gvPUNUrns_g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6000760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9" name="Picture 5" descr="I:\худ лит\Рисунок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37024"/>
            <a:ext cx="4071935" cy="342097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5122" name="Picture 2" descr="Картинки по запросу &quot;день соборності україни презентація&quot;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356992"/>
            <a:ext cx="4716016" cy="3225147"/>
          </a:xfrm>
          <a:prstGeom prst="rect">
            <a:avLst/>
          </a:prstGeom>
          <a:noFill/>
        </p:spPr>
      </p:pic>
      <p:pic>
        <p:nvPicPr>
          <p:cNvPr id="5124" name="Picture 4" descr="Картинки по запросу &quot;день соборності україни презентація&quot;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2231" y="404664"/>
            <a:ext cx="3991769" cy="256656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1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22 січня 1990 року сотні тисяч українців узялися за руки, утворивши </a:t>
            </a:r>
            <a:r>
              <a:rPr lang="uk-UA" sz="3200" dirty="0" err="1" smtClean="0">
                <a:solidFill>
                  <a:srgbClr val="C00000"/>
                </a:solidFill>
                <a:latin typeface="Monotype Corsiva" panose="03010101010201010101" pitchFamily="66" charset="0"/>
              </a:rPr>
              <a:t>“живий</a:t>
            </a:r>
            <a:r>
              <a:rPr lang="uk-UA" sz="32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r>
              <a:rPr lang="uk-UA" sz="3200" dirty="0" err="1" smtClean="0">
                <a:solidFill>
                  <a:srgbClr val="C00000"/>
                </a:solidFill>
                <a:latin typeface="Monotype Corsiva" panose="03010101010201010101" pitchFamily="66" charset="0"/>
              </a:rPr>
              <a:t>ланцюг”</a:t>
            </a:r>
            <a:r>
              <a:rPr lang="uk-UA" sz="32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від Києва до Львова, на згадку про проголошення Акту Соборності. </a:t>
            </a:r>
            <a:endParaRPr lang="uk-UA" sz="3200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266" name="Picture 2" descr="I:\худ лит\MDFgmhTDBXw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143504" y="1916832"/>
            <a:ext cx="4000496" cy="4737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I:\худ лит\2S1h0lTbpR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3"/>
            <a:ext cx="5143504" cy="506336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:\худ лит\iESO3CzRQYY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1" y="0"/>
            <a:ext cx="9215466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71472" y="714356"/>
            <a:ext cx="81439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Ми віримо, що територіальна цілісність України, скріплена кров’ю мільйонів незламних борців, навіки залишатиметься непорушною. Ми свідомі того, що лише в єдності дій та соборності душ можемо досягти величної мети – розбудови економічно й духовно багатої, вільної й демократичної України, забезпечення добробуту нинішніх і наступних поколінь українців. Ми переконані, що відзначення Дня Соборності, вшанування творців Акту Злуки – це не тільки суспільна потреба, а й моральний імператив берегти світлу пам’ять незліченних жертв, протягом віків принесених українським народом на вівтар незалежності, соборності, державності.</a:t>
            </a:r>
            <a:endParaRPr lang="uk-UA" sz="2800" b="1" dirty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 spd="slow" advTm="5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худ лит\HRz-dAj6Nms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7079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28596" y="285728"/>
            <a:ext cx="8143932" cy="2308324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День </a:t>
            </a:r>
            <a:r>
              <a:rPr lang="ru-RU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Соборності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 – </a:t>
            </a:r>
            <a:r>
              <a:rPr lang="ru-RU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це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нагадування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 про те, </a:t>
            </a:r>
            <a:r>
              <a:rPr lang="ru-RU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що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 сила </a:t>
            </a:r>
            <a:r>
              <a:rPr lang="ru-RU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нашої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держави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 – в </a:t>
            </a:r>
            <a:r>
              <a:rPr lang="ru-RU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єдності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українських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 земель.</a:t>
            </a:r>
            <a:endParaRPr lang="uk-UA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0100" y="4214818"/>
            <a:ext cx="74295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Соборність України - основа державності!</a:t>
            </a:r>
            <a:endParaRPr lang="uk-UA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 spd="slow" advTm="12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naurok.com.ua/uploads/files/297/3458/3474_images/thumb_37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619672" y="1052736"/>
            <a:ext cx="5976664" cy="4492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Текстовое поле 1"/>
          <p:cNvSpPr txBox="1"/>
          <p:nvPr/>
        </p:nvSpPr>
        <p:spPr>
          <a:xfrm>
            <a:off x="624840" y="2967990"/>
            <a:ext cx="521716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endParaRPr lang="ru-RU" altLang="en-US"/>
          </a:p>
          <a:p>
            <a:pPr algn="l"/>
            <a:endParaRPr lang="ru-RU" altLang="en-US"/>
          </a:p>
          <a:p>
            <a:pPr algn="l"/>
            <a:endParaRPr lang="ru-RU" altLang="en-US"/>
          </a:p>
          <a:p>
            <a:pPr algn="l"/>
            <a:endParaRPr lang="ru-RU" altLang="en-US"/>
          </a:p>
          <a:p>
            <a:pPr algn="l"/>
            <a:endParaRPr lang="ru-RU" altLang="en-US"/>
          </a:p>
          <a:p>
            <a:pPr algn="l"/>
            <a:endParaRPr lang="ru-RU" altLang="en-US"/>
          </a:p>
          <a:p>
            <a:pPr algn="l"/>
            <a:endParaRPr lang="ru-RU" altLang="en-US"/>
          </a:p>
          <a:p>
            <a:pPr algn="l"/>
            <a:endParaRPr lang="ru-RU" altLang="en-US"/>
          </a:p>
          <a:p>
            <a:pPr algn="l"/>
            <a:endParaRPr lang="ru-RU" altLang="en-US"/>
          </a:p>
          <a:p>
            <a:pPr algn="l"/>
            <a:endParaRPr lang="ru-RU" altLang="en-US"/>
          </a:p>
          <a:p>
            <a:pPr algn="l"/>
            <a:r>
              <a:rPr lang="uk-UA" altLang="ru-RU"/>
              <a:t>Перегляд відео : </a:t>
            </a:r>
            <a:r>
              <a:rPr lang="ru-RU" altLang="en-US"/>
              <a:t>be/yYa7E92Yfd8?si=oZ1tgYGUSSdnYn2a</a:t>
            </a:r>
            <a:r>
              <a:rPr lang="uk-UA" altLang="ru-RU"/>
              <a:t>  </a:t>
            </a:r>
            <a:endParaRPr lang="uk-UA" altLang="ru-RU"/>
          </a:p>
        </p:txBody>
      </p:sp>
    </p:spTree>
  </p:cSld>
  <p:clrMapOvr>
    <a:masterClrMapping/>
  </p:clrMapOvr>
  <p:transition spd="slow" advTm="4000"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467360" y="260985"/>
            <a:ext cx="75476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uk-UA" altLang="ru-RU" sz="3600">
                <a:latin typeface="Georgia Pro Cond Semibold" panose="02040706050405020303" charset="0"/>
                <a:cs typeface="Georgia Pro Cond Semibold" panose="02040706050405020303" charset="0"/>
              </a:rPr>
              <a:t>Фотозвіт</a:t>
            </a:r>
            <a:endParaRPr lang="uk-UA" altLang="ru-RU" sz="3600">
              <a:latin typeface="Georgia Pro Cond Semibold" panose="02040706050405020303" charset="0"/>
              <a:cs typeface="Georgia Pro Cond Semibold" panose="02040706050405020303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" y="908685"/>
            <a:ext cx="4770120" cy="282321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775" y="2204720"/>
            <a:ext cx="4502785" cy="293179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515" y="3975735"/>
            <a:ext cx="4903470" cy="2721610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" y="116840"/>
            <a:ext cx="4862195" cy="317563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95" y="1772920"/>
            <a:ext cx="5713095" cy="308292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085" y="3552190"/>
            <a:ext cx="5547995" cy="3040380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худ лит\h1TZ42Hw3Ds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214290"/>
            <a:ext cx="9144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Поняття </a:t>
            </a:r>
            <a:r>
              <a:rPr lang="uk-UA" sz="2800" dirty="0" err="1" smtClean="0"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“соборність”</a:t>
            </a:r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з’явилось у нашому науковому й політичному лексиконі порівняно недавно. Це загальна, органічна ознака будь-якої нації, – неодмінна умова її розвитку й процвітання. Вона означає, по-перше, об’єднання в одне державне ціле всіх земель, які заселяє конкретна нація на суцільній території. Це – один з найзаповітніших ідеалів багатьох народів світу. По-друге, соборність не обмежується лише ідеєю збирання </a:t>
            </a:r>
            <a:r>
              <a:rPr lang="uk-UA" sz="2800" dirty="0" smtClean="0">
                <a:solidFill>
                  <a:srgbClr val="00206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етнічних земель у рамках національної держави, а передбачає також духовну консолідацію всього населення країни, єдність усіх її громадян, незалежно від їхньої національності. Нарешті, соборність невіддільна від досягнення реальної державності, забезпечення справжнього суверенітету і незалежності народу, побудови процвітаючої демократичної національної держави.</a:t>
            </a:r>
            <a:endParaRPr lang="uk-UA" sz="2800" dirty="0">
              <a:solidFill>
                <a:srgbClr val="00206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 spd="slow" advTm="6100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худ лит\HRz-dAj6Nms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1"/>
            <a:ext cx="9144000" cy="687079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188640"/>
            <a:ext cx="9144000" cy="3538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Для українського народу, віками позбавленого своєї власної державності та розірваного на частини між сусідніми країнами, дана проблема завжди була особливо болючою і неймовірно складною. </a:t>
            </a:r>
            <a:endParaRPr lang="uk-UA" sz="2800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uk-UA" sz="2800" dirty="0" smtClean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Соборність для України – це єдність багатоманітності, об’єднання навколо спільного стрижня, яким є українська державність, українська ідентичність</a:t>
            </a:r>
            <a:r>
              <a:rPr lang="uk-UA" sz="2800" dirty="0" smtClean="0">
                <a:solidFill>
                  <a:srgbClr val="00206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.</a:t>
            </a:r>
            <a:endParaRPr lang="uk-UA" sz="2800" dirty="0">
              <a:solidFill>
                <a:srgbClr val="00206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 advTm="25000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60032" y="188640"/>
            <a:ext cx="428396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Ідея єдності українських земель – соборності України – сягає у глибину віків та бере свій початок від об’єднання давньоруських земель навколо князівського престолу в Києві, а її філософське коріння сягає часів Візантії.</a:t>
            </a:r>
            <a:endParaRPr lang="uk-UA" sz="3600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122" name="Picture 2" descr="I:\худ лит\2H5FuIlUcQ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492919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50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Протягом віків практичним втіленням ідеї соборності займались українські гетьмани Богдан Хмельницький, Іван Мазепа, Петро Дорошенко, Пилип Орлик. У Х</a:t>
            </a:r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VII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І - початку ХХ ст., коли українські землі були поділені між сусідніми державами: Польщею, Росією, Румунією, Австро-Угорщиною, ця ідея знайшла своє відображення у працях кращих вітчизняних мислителів, оскільки для боротьби за свої національні інтереси Україні була вкрай важливою територіальна єдність.</a:t>
            </a:r>
            <a:endParaRPr lang="uk-UA" sz="2400" dirty="0" smtClean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1026" name="AutoShape 2" descr="У Києві відкрили виставку «Гетьман Іван Мазепа і Києво-Печерська лавра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uk-UA"/>
          </a:p>
        </p:txBody>
      </p:sp>
      <p:sp>
        <p:nvSpPr>
          <p:cNvPr id="1028" name="AutoShape 4" descr="У Києві відкрили виставку «Гетьман Іван Мазепа і Києво-Печерська лавра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uk-UA"/>
          </a:p>
        </p:txBody>
      </p:sp>
      <p:pic>
        <p:nvPicPr>
          <p:cNvPr id="1032" name="Picture 8" descr="Богдан Хмельницький: історія про гетьмана, якому вдалося об'єднати  українські території - Новини news"/>
          <p:cNvPicPr>
            <a:picLocks noChangeAspect="1" noChangeArrowheads="1"/>
          </p:cNvPicPr>
          <p:nvPr/>
        </p:nvPicPr>
        <p:blipFill>
          <a:blip r:embed="rId1" cstate="print"/>
          <a:srcRect l="14233"/>
          <a:stretch>
            <a:fillRect/>
          </a:stretch>
        </p:blipFill>
        <p:spPr bwMode="auto">
          <a:xfrm>
            <a:off x="0" y="2708920"/>
            <a:ext cx="2771799" cy="2376264"/>
          </a:xfrm>
          <a:prstGeom prst="rect">
            <a:avLst/>
          </a:prstGeom>
          <a:noFill/>
        </p:spPr>
      </p:pic>
      <p:pic>
        <p:nvPicPr>
          <p:cNvPr id="1036" name="Picture 12" descr="Хто такий Пилип Орлик та перша конституція в історії України"/>
          <p:cNvPicPr>
            <a:picLocks noChangeAspect="1" noChangeArrowheads="1"/>
          </p:cNvPicPr>
          <p:nvPr/>
        </p:nvPicPr>
        <p:blipFill>
          <a:blip r:embed="rId2" cstate="print"/>
          <a:srcRect l="4725" r="14164"/>
          <a:stretch>
            <a:fillRect/>
          </a:stretch>
        </p:blipFill>
        <p:spPr bwMode="auto">
          <a:xfrm>
            <a:off x="5474545" y="4365105"/>
            <a:ext cx="3669455" cy="2492896"/>
          </a:xfrm>
          <a:prstGeom prst="rect">
            <a:avLst/>
          </a:prstGeom>
          <a:noFill/>
        </p:spPr>
      </p:pic>
      <p:pic>
        <p:nvPicPr>
          <p:cNvPr id="9" name="Picture 10" descr="петро дорошенко портрет - Школьные Знания.com"/>
          <p:cNvPicPr>
            <a:picLocks noChangeAspect="1" noChangeArrowheads="1"/>
          </p:cNvPicPr>
          <p:nvPr/>
        </p:nvPicPr>
        <p:blipFill>
          <a:blip r:embed="rId3" cstate="print"/>
          <a:srcRect l="6250" r="6250"/>
          <a:stretch>
            <a:fillRect/>
          </a:stretch>
        </p:blipFill>
        <p:spPr bwMode="auto">
          <a:xfrm>
            <a:off x="4788024" y="2636912"/>
            <a:ext cx="2232248" cy="3032464"/>
          </a:xfrm>
          <a:prstGeom prst="rect">
            <a:avLst/>
          </a:prstGeom>
          <a:noFill/>
        </p:spPr>
      </p:pic>
      <p:pic>
        <p:nvPicPr>
          <p:cNvPr id="10" name="Picture 6" descr="6 лютого 1704 року гетьман Самусь передав клейноди гетьману Мазепі.  Українські землі об'єдналися під однією булавою. | Всеукраїнська незалежна  суспільно-громадська газета &quot;Козацький край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673137"/>
            <a:ext cx="2232248" cy="31848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214818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1 грудня 1918 р. у Фастові був підписаний </a:t>
            </a:r>
            <a:r>
              <a:rPr lang="uk-UA" sz="2400" dirty="0" err="1" smtClean="0">
                <a:solidFill>
                  <a:srgbClr val="7030A0"/>
                </a:solidFill>
                <a:latin typeface="Monotype Corsiva" panose="03010101010201010101" pitchFamily="66" charset="0"/>
              </a:rPr>
              <a:t>“Передвступний</a:t>
            </a:r>
            <a:r>
              <a:rPr lang="uk-UA" sz="24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uk-UA" sz="2400" dirty="0" err="1" smtClean="0">
                <a:solidFill>
                  <a:srgbClr val="7030A0"/>
                </a:solidFill>
                <a:latin typeface="Monotype Corsiva" panose="03010101010201010101" pitchFamily="66" charset="0"/>
              </a:rPr>
              <a:t>договір”</a:t>
            </a:r>
            <a:r>
              <a:rPr lang="uk-UA" sz="24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про об’єднання УНР і ЗУНР, у якому було заявлено про непохитний намір в найкоротший строк створити єдину державу. 3 січня 1919 року Національна Рада УНР у місті Станіславі (Івано-Франківськ) схвалила закон про об’єднання Західноукраїнської Народної Республіки з Наддніпрянською Українською Народною Республікою в Народну Республіку.</a:t>
            </a:r>
            <a:endParaRPr lang="uk-UA" sz="2400" dirty="0" smtClean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146" name="Picture 2" descr="I:\худ лит\ygOoXYEtrmE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714876" y="0"/>
            <a:ext cx="4000528" cy="4205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I:\худ лит\QJLkmIKi6c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0"/>
            <a:ext cx="4143404" cy="4047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3500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3438" y="3214686"/>
            <a:ext cx="421484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Промовляв голова Директорії Володимир Винниченко, а професор Федір Швець виголосив текст Універсалу Соборності. Після цього архієпископ </a:t>
            </a:r>
            <a:r>
              <a:rPr lang="uk-UA" sz="2000" dirty="0" err="1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Агапіт</a:t>
            </a: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 відслужив з духовенством молебень у намірах українського народу й Української держави. Відбувся військовий парад галицького легіону Січових Стрільців, якими командував полковник Євген </a:t>
            </a:r>
            <a:r>
              <a:rPr lang="uk-UA" sz="2000" dirty="0" err="1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Коновалець</a:t>
            </a: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.</a:t>
            </a:r>
            <a:endParaRPr lang="uk-UA" sz="2000" dirty="0" smtClean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7686" y="0"/>
            <a:ext cx="47863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u="sng" dirty="0" smtClean="0">
                <a:solidFill>
                  <a:schemeClr val="accent1">
                    <a:lumMod val="50000"/>
                  </a:schemeClr>
                </a:solidFill>
                <a:latin typeface="Mistral" panose="03090702030407020403" pitchFamily="66" charset="0"/>
              </a:rPr>
              <a:t>Текст універсалу</a:t>
            </a:r>
            <a:endParaRPr lang="uk-UA" sz="2400" u="sng" dirty="0" smtClean="0">
              <a:solidFill>
                <a:schemeClr val="accent1">
                  <a:lumMod val="50000"/>
                </a:schemeClr>
              </a:solidFill>
              <a:latin typeface="Mistral" panose="03090702030407020403" pitchFamily="66" charset="0"/>
            </a:endParaRPr>
          </a:p>
          <a:p>
            <a:pPr algn="ctr"/>
            <a:endParaRPr lang="uk-UA" sz="2400" dirty="0" smtClean="0">
              <a:latin typeface="Mistral" panose="03090702030407020403" pitchFamily="66" charset="0"/>
            </a:endParaRPr>
          </a:p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Mistral" panose="03090702030407020403" pitchFamily="66" charset="0"/>
              </a:rPr>
              <a:t>Віднині на всіх українських землях, розділених віками, Галичині, Буковині, Закарпатській Русі й Наддніпрянщині буде єдина велика Україна. Мрії, задля запровадження яких найкращі сини України боролися і вмирали, стали дійсністю.</a:t>
            </a:r>
            <a:endParaRPr lang="uk-UA" sz="2400" b="1" dirty="0" smtClean="0">
              <a:solidFill>
                <a:srgbClr val="002060"/>
              </a:solidFill>
              <a:latin typeface="Mistral" panose="03090702030407020403" pitchFamily="66" charset="0"/>
            </a:endParaRPr>
          </a:p>
        </p:txBody>
      </p:sp>
      <p:pic>
        <p:nvPicPr>
          <p:cNvPr id="15362" name="Picture 2" descr="I:\худ лит\1b0bce2-54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4320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0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іchnіst_-_Molitva_za_Ukrainu_(get-tune.net).mp3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1500166" y="642918"/>
            <a:ext cx="428628" cy="428628"/>
          </a:xfrm>
          <a:prstGeom prst="rect">
            <a:avLst/>
          </a:prstGeom>
        </p:spPr>
      </p:pic>
      <p:pic>
        <p:nvPicPr>
          <p:cNvPr id="13314" name="Picture 2" descr="I:\худ лит\964f5d135fd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57221" y="-221037"/>
            <a:ext cx="9787006" cy="7293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0</TotalTime>
  <Words>4841</Words>
  <Application>WPS Presentation</Application>
  <PresentationFormat>Экран (4:3)</PresentationFormat>
  <Paragraphs>51</Paragraphs>
  <Slides>22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7" baseType="lpstr">
      <vt:lpstr>Arial</vt:lpstr>
      <vt:lpstr>SimSun</vt:lpstr>
      <vt:lpstr>Wingdings</vt:lpstr>
      <vt:lpstr>Wingdings 2</vt:lpstr>
      <vt:lpstr>Monotype Corsiva</vt:lpstr>
      <vt:lpstr>Comic Sans MS</vt:lpstr>
      <vt:lpstr>Mistral</vt:lpstr>
      <vt:lpstr>Franklin Gothic Book</vt:lpstr>
      <vt:lpstr>Franklin Gothic Medium</vt:lpstr>
      <vt:lpstr>Microsoft YaHei</vt:lpstr>
      <vt:lpstr>Arial Unicode MS</vt:lpstr>
      <vt:lpstr>Calibri</vt:lpstr>
      <vt:lpstr>Georgia Pro Cond Semibold</vt:lpstr>
      <vt:lpstr>Book Antiqua</vt:lpstr>
      <vt:lpstr>Трек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/>
  <cp:lastModifiedBy>user</cp:lastModifiedBy>
  <cp:revision>44</cp:revision>
  <dcterms:created xsi:type="dcterms:W3CDTF">2024-01-18T10:58:00Z</dcterms:created>
  <dcterms:modified xsi:type="dcterms:W3CDTF">2024-01-24T11:42:58Z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C13B0ED9F16647E383E7C21E0C6A1FE5</vt:lpwstr>
  </property>
  <property fmtid="{D5CDD505-2E9C-101B-9397-08002B2CF9AE}" pid="3" name="KSOProductBuildVer">
    <vt:lpwstr>1049-11.2.0.11225</vt:lpwstr>
  </property>
</Properties>
</file>