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73" r:id="rId6"/>
    <p:sldId id="258" r:id="rId7"/>
    <p:sldId id="274" r:id="rId8"/>
    <p:sldId id="275" r:id="rId9"/>
    <p:sldId id="259" r:id="rId10"/>
    <p:sldId id="261" r:id="rId11"/>
    <p:sldId id="262" r:id="rId12"/>
    <p:sldId id="263" r:id="rId13"/>
    <p:sldId id="264" r:id="rId14"/>
    <p:sldId id="276" r:id="rId15"/>
    <p:sldId id="265" r:id="rId16"/>
    <p:sldId id="268" r:id="rId17"/>
    <p:sldId id="270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1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295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37AF2-62E3-4412-9338-2DE1779EC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7DA915-D25A-4C8E-B059-AEA6504A1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C5936-EFBF-43FE-AE82-4986649F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D22F0-E84D-4B17-AD11-A54D14B3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B0F06-E5BF-4284-9BC2-224590D1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5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71D67-79E8-48BA-87FF-6CD25B9E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BA67EA-97E7-461F-9541-8C337B4AC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371B2-2411-4347-8EB8-E82FE2C2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566D13-7C6D-4839-936D-93BC844A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3A7E7-9525-439B-B5BA-E093EAB8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5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3FF9BA-ABE5-4690-84F5-0BDF288D3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2AD454-2CE5-42C7-A6E1-48588128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366EC-E2E6-4E79-9745-B0F469D4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43610-5F6D-4D7D-9980-899F7180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67FF2-6A34-4ED6-AB3B-9D0B6B2A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95D37-BCB3-482C-9D40-EEC57D83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8CB95-337F-44EA-8E18-CFC4B4F20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AB0FF-EE41-4157-8857-F6D3A359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5BD5E4-F93C-4116-A4A0-BF257CDE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35106-01F9-447B-BA3A-316A7BC5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5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A21EB-64DA-4142-8534-0BF65B4C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4B5E40-6410-4E6A-9578-A7E56AD7E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6A7E9-6405-4042-933E-CE57468F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EEFEBE-358A-4B5F-9CC1-58375026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1E77B-13F2-42FE-A2D0-524FF7AE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5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BE9AA-093B-4D32-AC35-C3C788D2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680BF-528E-424D-96B7-1C796376C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4FF34C-1480-4DB2-BF02-17F7461AF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209E16-30B7-4DAD-B2D7-E21D3FDC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0A3130-E36B-436A-947B-65DD01E6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814773-38DF-42D4-B8A1-E605BD5D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2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E0DA0-F148-430E-A590-E230D2AF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8481B-87B4-4D91-BBD8-E9CDBCA9C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E4F626-77D1-40C2-8524-0FD7B45C7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897ED9-E834-458F-B99B-699F03C32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4282BE-ED18-48F6-ADBA-5C4F7A03E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580ABB-8560-465D-B8D6-431802B1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120B37-A4F5-492B-A8EF-8B84BB99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831A9A-50E6-4709-BB8A-2E20C9D5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5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CE51B-EBF5-42E2-ABD5-256F05BF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1DF12F-A9A0-4701-98F9-DB05224D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93C9BB-ADA6-4969-892F-C9EC99B7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2E52BD-6D1D-4DC9-85F8-A2B2FBF7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5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2D0B61-E0E7-41E7-B592-ABBCE52D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C33F09-A778-4385-919B-25B39F28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257F20-ED1A-4C5E-980F-14D0BAE0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8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E1470-D2CB-4EAA-9947-CBB94815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1970E-E716-4BC8-AE58-CA50A7F0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28B6DC-AF5F-4AE9-9607-40EC5ADCE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76D066-15CA-42F2-99DF-230815FC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5312D-D15F-4A37-9E95-3482A58E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90E700-47C1-4811-8CA9-B699767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2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35561-DD00-496E-B2CF-7236F27F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547298-E7FA-4E63-83AA-E6AF71066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AC0860-8C5D-41E8-AC19-1BECF0BE4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F1BCDD-F596-43A3-802B-89A0773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0C9A4A-5195-4700-888E-F484AB67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4A50B-77CF-4694-B5FF-F0251427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8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D2A0B-9E82-4C7C-9497-69DD580B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B5D44-C711-480D-9005-14090E36E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889B99-AE86-497F-9BCA-7F89591B3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A085-5989-4A61-9870-766BD9F085E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162B8-9AD8-478D-BB21-30438D787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D14B7-38C3-467D-BAE5-A07158E7D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437E-3D12-448C-96B1-CC0C38B2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4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647C347-9E28-4AE0-826A-DE92DDCC3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846" y="6208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8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Безпечна дорога додому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5FC199-F3B4-4370-A083-AFF310A24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16" y="345435"/>
            <a:ext cx="4628020" cy="616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936A43-FEBD-48C4-862D-9D00A9DF9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6"/>
          <a:stretch/>
        </p:blipFill>
        <p:spPr>
          <a:xfrm>
            <a:off x="4857136" y="1864172"/>
            <a:ext cx="7128386" cy="488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29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16DF20-0BE4-4BE4-8545-705F8843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218767"/>
            <a:ext cx="11088329" cy="970841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7: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 дорогах, де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немає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тротуару,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тільки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по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лівому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узбіччю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назустріч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транспорту!</a:t>
            </a:r>
          </a:p>
        </p:txBody>
      </p:sp>
      <p:pic>
        <p:nvPicPr>
          <p:cNvPr id="7170" name="Picture 2" descr="Посібник для вчителів початкових класів, вихователів груп продовженого дня">
            <a:extLst>
              <a:ext uri="{FF2B5EF4-FFF2-40B4-BE49-F238E27FC236}">
                <a16:creationId xmlns:a16="http://schemas.microsoft.com/office/drawing/2014/main" id="{EC298351-766C-4041-800D-5519CDB6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" y="2428570"/>
            <a:ext cx="5447072" cy="432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Як намалювати правила дорожнього руху. Правила дорожнього руху для дітей в  картинках">
            <a:extLst>
              <a:ext uri="{FF2B5EF4-FFF2-40B4-BE49-F238E27FC236}">
                <a16:creationId xmlns:a16="http://schemas.microsoft.com/office/drawing/2014/main" id="{A0CF8902-FCD0-4DDC-9005-340A91B6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11" y="2428570"/>
            <a:ext cx="5378245" cy="424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8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26EFC5-31E0-4A8D-A0D1-ECF8EB26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4" y="353961"/>
            <a:ext cx="10515600" cy="908697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8: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 дорогах, на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проїжджій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частині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на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бруківці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дітям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категорично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забороняється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грати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ED4476-3F2A-4FBD-A541-64A618EC1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3" y="2836291"/>
            <a:ext cx="5680299" cy="38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Правила дорожнього руху&quot; | Вебквест. Я досліджую світ">
            <a:extLst>
              <a:ext uri="{FF2B5EF4-FFF2-40B4-BE49-F238E27FC236}">
                <a16:creationId xmlns:a16="http://schemas.microsoft.com/office/drawing/2014/main" id="{869BDB61-3D81-41D7-9477-32A2ADC70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3152" r="2885" b="7391"/>
          <a:stretch/>
        </p:blipFill>
        <p:spPr bwMode="auto">
          <a:xfrm>
            <a:off x="71572" y="2858201"/>
            <a:ext cx="5955602" cy="37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4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E6E0CD-AB9A-4FD0-946D-41C0F6671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9" y="270125"/>
            <a:ext cx="10515600" cy="107737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9: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вулицю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де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зображена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«Зебра»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або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встановлений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знак 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«</a:t>
            </a:r>
            <a:r>
              <a:rPr lang="ru-RU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Пішохідний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перехід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»</a:t>
            </a:r>
          </a:p>
        </p:txBody>
      </p:sp>
      <p:pic>
        <p:nvPicPr>
          <p:cNvPr id="9218" name="Picture 2" descr="Безпека на дорозі: прості правила дорожнього руху для дітей | Діти в місті  Україна">
            <a:extLst>
              <a:ext uri="{FF2B5EF4-FFF2-40B4-BE49-F238E27FC236}">
                <a16:creationId xmlns:a16="http://schemas.microsoft.com/office/drawing/2014/main" id="{D53DB1D4-AB4A-40D7-8B93-6A0650AD6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19597"/>
          <a:stretch/>
        </p:blipFill>
        <p:spPr bwMode="auto">
          <a:xfrm>
            <a:off x="216310" y="2351192"/>
            <a:ext cx="4758813" cy="437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вест &quot;Безпека руху на дорозі&quot;">
            <a:extLst>
              <a:ext uri="{FF2B5EF4-FFF2-40B4-BE49-F238E27FC236}">
                <a16:creationId xmlns:a16="http://schemas.microsoft.com/office/drawing/2014/main" id="{C8F3F8D5-AED1-42C1-BD50-44CEEC611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b="6846"/>
          <a:stretch/>
        </p:blipFill>
        <p:spPr bwMode="auto">
          <a:xfrm rot="16200000">
            <a:off x="6910812" y="1665300"/>
            <a:ext cx="4378989" cy="57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00585C-C190-480A-942A-71CC672E6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33" y="2282323"/>
            <a:ext cx="2572211" cy="45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36C9BB-7E3D-4DE1-97E7-669636A36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6" y="200344"/>
            <a:ext cx="11284974" cy="979528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10: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Забороняється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проїжджу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частину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дороги перед транспортом.</a:t>
            </a:r>
          </a:p>
        </p:txBody>
      </p:sp>
      <p:pic>
        <p:nvPicPr>
          <p:cNvPr id="10242" name="Picture 2" descr="Безпека пішохода. Безпека користування громадським транспортом. Етика  пасажира. Поведінка пасажира при ДТП">
            <a:extLst>
              <a:ext uri="{FF2B5EF4-FFF2-40B4-BE49-F238E27FC236}">
                <a16:creationId xmlns:a16="http://schemas.microsoft.com/office/drawing/2014/main" id="{641F3BB4-E480-4922-9992-DA095952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6" y="1615858"/>
            <a:ext cx="8772276" cy="504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1E338A-A1C3-4374-83E2-E88B4C2B1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3686" y="1260207"/>
            <a:ext cx="3843952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8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36C9BB-7E3D-4DE1-97E7-669636A36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2" y="-192947"/>
            <a:ext cx="10515600" cy="20272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11: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Переходячи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вулицю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завжди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треба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дивитися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спочатку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-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наліво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дійшовши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до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середини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дороги - направо.</a:t>
            </a:r>
          </a:p>
        </p:txBody>
      </p:sp>
      <p:pic>
        <p:nvPicPr>
          <p:cNvPr id="11266" name="Picture 2" descr="Малюнок на тему правило дорожнього руху очима дітей - Aiki-group.ru">
            <a:extLst>
              <a:ext uri="{FF2B5EF4-FFF2-40B4-BE49-F238E27FC236}">
                <a16:creationId xmlns:a16="http://schemas.microsoft.com/office/drawing/2014/main" id="{236CB175-1A43-475C-BE00-E28791B55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3" y="1666444"/>
            <a:ext cx="4760810" cy="499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ЕРЕХОДИМО ДОРОГУ | Валеологія">
            <a:extLst>
              <a:ext uri="{FF2B5EF4-FFF2-40B4-BE49-F238E27FC236}">
                <a16:creationId xmlns:a16="http://schemas.microsoft.com/office/drawing/2014/main" id="{C5751EB9-B602-48F2-89D5-CAD8D6D65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/>
          <a:stretch/>
        </p:blipFill>
        <p:spPr bwMode="auto">
          <a:xfrm>
            <a:off x="5170541" y="2998840"/>
            <a:ext cx="6767816" cy="362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4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4A03AF-0C10-4222-9626-35E9FF84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299"/>
            <a:ext cx="10515600" cy="100635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Правило 12: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чіплятися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ззаду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за автотранспорт.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Бережіть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своє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життя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67C0B2-E71C-44A3-9214-C26C2977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4" y="1867864"/>
            <a:ext cx="7133304" cy="483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86C50A-AFB8-4232-B198-C8878DAAD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18" y="1331651"/>
            <a:ext cx="5133975" cy="57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3D9FE1D9-4353-42D4-B50D-3D32F3B66ECA}"/>
              </a:ext>
            </a:extLst>
          </p:cNvPr>
          <p:cNvSpPr txBox="1">
            <a:spLocks/>
          </p:cNvSpPr>
          <p:nvPr/>
        </p:nvSpPr>
        <p:spPr>
          <a:xfrm>
            <a:off x="9760974" y="163067"/>
            <a:ext cx="2204884" cy="1006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Назвіть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дорожні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знаки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8F9F05-2A74-4565-A192-D0AEED18D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275302"/>
            <a:ext cx="8342461" cy="58747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D022DE-D38C-4E10-9EE9-0DAF7E219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36" y="2105025"/>
            <a:ext cx="4752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3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62D437-176F-4A2E-8EA9-5D4A7714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90" y="86954"/>
            <a:ext cx="6592410" cy="5786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ДОРОЖНІ ЗНАКИ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поважати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малята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 наш — знак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дорожній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Ставиться не так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подружиться з ним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Допоможе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трапилося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Шанувати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треба знаки.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дорозі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обачним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буть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доречно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Шануватимуть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люди —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Скрізь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порядок буде!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6BC135-97CA-401A-8F6D-1A450E02A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86954"/>
            <a:ext cx="6143625" cy="3686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9EFAD-3EF0-4E72-A28A-65C3E0DB2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3562043"/>
            <a:ext cx="3209003" cy="32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4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265" y="300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Давайте розпочнемо!</a:t>
            </a:r>
            <a:endParaRPr lang="ru-R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Бумага, дизайн, белый, материал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8" l="10000" r="92889">
                        <a14:backgroundMark x1="22000" y1="7759" x2="52778" y2="11207"/>
                        <a14:backgroundMark x1="37889" y1="12069" x2="42778" y2="12759"/>
                        <a14:backgroundMark x1="23222" y1="10172" x2="33222" y2="11552"/>
                        <a14:backgroundMark x1="65000" y1="15000" x2="81667" y2="2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425" y="1137731"/>
            <a:ext cx="4182011" cy="26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342688">
            <a:off x="9154474" y="2290817"/>
            <a:ext cx="301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Ви готові???</a:t>
            </a:r>
            <a:endParaRPr lang="ru-RU" sz="32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9703" y="2142198"/>
            <a:ext cx="8143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Безпека – це…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Рух – це…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Пішоходи – це…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Дорожні знаки – це…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Світлофор – це…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Пішохідна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розмітка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«Зебра» -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944C83-D7EB-4FC3-AB94-EF325C04D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800" y="1355602"/>
            <a:ext cx="5261479" cy="59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Дорожні знаки для пішоходів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586859"/>
            <a:ext cx="6280220" cy="64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Пішохідний перехід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Знак 5.35.2. Пішохідний перехід – ПДР Украї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38" y="1067575"/>
            <a:ext cx="2366045" cy="236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Знак 5.36.2. Підземний пішохідний перехід – ПДР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4828"/>
            <a:ext cx="2582370" cy="257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57678" y="3010984"/>
            <a:ext cx="6529522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Підземний пішохідний перехід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104" name="Picture 8" descr="Знак 5.37.2. Надземний пішохідний перехід – ПДР Украї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11" y="4274129"/>
            <a:ext cx="2292472" cy="228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268659" y="4950577"/>
            <a:ext cx="5349063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Надземний пішохідний перехід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2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562C47-EA68-46C5-9B20-F0FA3A1D032E}"/>
              </a:ext>
            </a:extLst>
          </p:cNvPr>
          <p:cNvSpPr/>
          <p:nvPr/>
        </p:nvSpPr>
        <p:spPr>
          <a:xfrm>
            <a:off x="3774489" y="2734322"/>
            <a:ext cx="6976369" cy="1811044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57F0BE-AE26-4E91-A5CA-561C72E8D416}"/>
              </a:ext>
            </a:extLst>
          </p:cNvPr>
          <p:cNvSpPr/>
          <p:nvPr/>
        </p:nvSpPr>
        <p:spPr>
          <a:xfrm>
            <a:off x="3774489" y="4545365"/>
            <a:ext cx="6976369" cy="1897729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FAAD83-811B-4172-B764-2BC5D0EAC1AE}"/>
              </a:ext>
            </a:extLst>
          </p:cNvPr>
          <p:cNvSpPr/>
          <p:nvPr/>
        </p:nvSpPr>
        <p:spPr>
          <a:xfrm>
            <a:off x="3622089" y="852256"/>
            <a:ext cx="7128769" cy="18820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A608CF-CDE5-4397-907E-E2BB15F38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5" y="414906"/>
            <a:ext cx="5129442" cy="60281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D790F-982D-485D-B4BA-7F775CA5E7AA}"/>
              </a:ext>
            </a:extLst>
          </p:cNvPr>
          <p:cNvSpPr txBox="1"/>
          <p:nvPr/>
        </p:nvSpPr>
        <p:spPr>
          <a:xfrm>
            <a:off x="6320901" y="1516185"/>
            <a:ext cx="43411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</a:t>
            </a:r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БЕЗПЕЧНО</a:t>
            </a:r>
          </a:p>
          <a:p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ДОРОГУ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7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934" y="-1242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Дорожні знаки для пішоходів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1418" y="1299569"/>
            <a:ext cx="3786963" cy="641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Рух пішоходів заборонено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54085" y="3088651"/>
            <a:ext cx="8701886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Доріжка для пішоходів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78014" y="5913784"/>
            <a:ext cx="6161139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Кінець пішохідної зони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Знак 3.9. Рух пішоходів заборонено – ПДР Украї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84" y="1000662"/>
            <a:ext cx="2138916" cy="2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Знак 4.13. Доріжка для пішоходів – ПДР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7" y="2327667"/>
            <a:ext cx="2138916" cy="21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Знак 5.33. Пішохідна зона – ПДР Украї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82" y="3857499"/>
            <a:ext cx="2096224" cy="20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3974" y="4363713"/>
            <a:ext cx="4668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Пішохідна зона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8" name="Picture 8" descr="Файл:Ukraine road sign 5.34.gif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43" y="4465348"/>
            <a:ext cx="2096225" cy="20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4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430" y="-195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Дорожні знаки для пішоходів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0591" y="1281518"/>
            <a:ext cx="7701458" cy="641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Доріжка для велосипедистів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91677" y="2849196"/>
            <a:ext cx="8640901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Рух на велосипедах заборонено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738941" y="4156199"/>
            <a:ext cx="1682539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Діти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Знак 4.12. Доріжка для велосипедистів – ПДР Украї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24" y="765087"/>
            <a:ext cx="2233940" cy="22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ДР для велосипедистів | Юліан Кр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" y="2023198"/>
            <a:ext cx="2233940" cy="22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Знак 1.34. Виїзд велосипедистів – ПДР Украї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77" y="3647746"/>
            <a:ext cx="2615936" cy="22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608264" y="3716623"/>
            <a:ext cx="5349063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Виїзд велосипедистів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6" name="Picture 8" descr="Знак 1.33. Діти – ПДР Україн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8" y="4339098"/>
            <a:ext cx="2541728" cy="22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Знак 1.32. Пішохідний перехід – ПДР Україн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84" y="4416874"/>
            <a:ext cx="2615937" cy="22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7282795" y="4817091"/>
            <a:ext cx="4585910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Пішохідний перехід попереду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77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14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543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Дорожні знаки для пішоходів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Знак 6.8. Телефон – ПДД Укра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4" y="1184497"/>
            <a:ext cx="32385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нак 5.44. Місце зупинки таксі – ПДР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159096"/>
            <a:ext cx="3276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Знак 6.16. Готель або мотель – ПДР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90" y="1223937"/>
            <a:ext cx="3248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-15092" y="6035897"/>
            <a:ext cx="3469759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Телефон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364493" y="6035897"/>
            <a:ext cx="2378414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Таксі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680670" y="6035897"/>
            <a:ext cx="5349063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Готель або мотель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6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543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Дорожні знаки для пішоходів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Знак 6.1. Пункт першої медичної допомоги – ПДР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9" y="1300461"/>
            <a:ext cx="2772894" cy="43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Знак 5.42.1. Пункт зупинки трамвая – ПДР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97" y="1325563"/>
            <a:ext cx="2859308" cy="42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Знак 5.43.1. Пункт зупинки тролейбуса – ПДР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02" y="1325562"/>
            <a:ext cx="2859309" cy="42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Знак 5.41.1. Пункт зупинки автобуса – ПДР Украї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5562"/>
            <a:ext cx="2893040" cy="43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3699" y="5606381"/>
            <a:ext cx="3007635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Пункт медичної допомоги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786969" y="5631483"/>
            <a:ext cx="3346321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Місце зупинки трамвая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794347" y="5659425"/>
            <a:ext cx="3346321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Місце зупинки автобуса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766862" y="5687367"/>
            <a:ext cx="3346321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Місце зупинки тролейбуса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42000"/>
          </a:blip>
          <a:srcRect l="77509" t="16474" r="1264" b="26573"/>
          <a:stretch>
            <a:fillRect/>
          </a:stretch>
        </p:blipFill>
        <p:spPr>
          <a:xfrm>
            <a:off x="9447861" y="420332"/>
            <a:ext cx="2214546" cy="2013224"/>
          </a:xfrm>
          <a:prstGeom prst="triangle">
            <a:avLst/>
          </a:prstGeom>
        </p:spPr>
      </p:pic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57614" y="1718736"/>
            <a:ext cx="6286500" cy="250033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96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</a:t>
            </a:r>
            <a:r>
              <a:rPr lang="ru-RU" sz="96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96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червоному</a:t>
            </a:r>
            <a:r>
              <a:rPr lang="ru-RU" sz="96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96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трикутнику</a:t>
            </a:r>
            <a:endParaRPr lang="ru-RU" sz="9600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Знаки </a:t>
            </a:r>
            <a:r>
              <a:rPr lang="ru-RU" sz="9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обережні</a:t>
            </a:r>
            <a:r>
              <a:rPr lang="ru-RU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Вони </a:t>
            </a:r>
            <a:r>
              <a:rPr lang="ru-RU" sz="96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попереджають</a:t>
            </a:r>
            <a:r>
              <a:rPr lang="ru-RU" sz="9600" i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До </a:t>
            </a:r>
            <a:r>
              <a:rPr lang="ru-RU" sz="9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уваги</a:t>
            </a:r>
            <a:r>
              <a:rPr lang="ru-RU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9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закликають</a:t>
            </a:r>
            <a:r>
              <a:rPr lang="ru-RU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.</a:t>
            </a:r>
            <a:endParaRPr lang="ru-RU" sz="9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1" name="Picture 17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42000"/>
          </a:blip>
          <a:srcRect l="29036" t="15661" r="48703" b="30803"/>
          <a:stretch>
            <a:fillRect/>
          </a:stretch>
        </p:blipFill>
        <p:spPr>
          <a:xfrm rot="371603">
            <a:off x="8934193" y="2849790"/>
            <a:ext cx="2433212" cy="1981874"/>
          </a:xfrm>
          <a:prstGeom prst="triangle">
            <a:avLst/>
          </a:prstGeom>
        </p:spPr>
      </p:pic>
      <p:pic>
        <p:nvPicPr>
          <p:cNvPr id="10" name="Рисунок 2" descr="http://mdou24balahna.edusite.ru/images/znak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146" y="4422136"/>
            <a:ext cx="2164322" cy="2164322"/>
          </a:xfrm>
          <a:prstGeom prst="rect">
            <a:avLst/>
          </a:prstGeom>
          <a:noFill/>
        </p:spPr>
      </p:pic>
      <p:pic>
        <p:nvPicPr>
          <p:cNvPr id="16" name="Рисунок 5" descr="http://mdou24balahna.edusite.ru/images/znak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789" y="2346839"/>
            <a:ext cx="2164322" cy="2164322"/>
          </a:xfrm>
          <a:prstGeom prst="rect">
            <a:avLst/>
          </a:prstGeom>
          <a:noFill/>
        </p:spPr>
      </p:pic>
      <p:pic>
        <p:nvPicPr>
          <p:cNvPr id="17" name="Рисунок 6" descr="http://mdou24balahna.edusite.ru/images/znak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593" y="242261"/>
            <a:ext cx="2301242" cy="2301242"/>
          </a:xfrm>
          <a:prstGeom prst="rect">
            <a:avLst/>
          </a:prstGeom>
          <a:noFill/>
        </p:spPr>
      </p:pic>
      <p:pic>
        <p:nvPicPr>
          <p:cNvPr id="19" name="Рисунок 4" descr="http://mdou24balahna.edusite.ru/images/znak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4508" y="4238291"/>
            <a:ext cx="2348167" cy="23481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52891" y="242261"/>
            <a:ext cx="8329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Попереджувальні</a:t>
            </a:r>
            <a:r>
              <a:rPr lang="ru-RU" sz="60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 знаки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3813" y="42847"/>
            <a:ext cx="5965801" cy="1314451"/>
          </a:xfrm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sz="60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Заборонні</a:t>
            </a:r>
            <a:r>
              <a:rPr lang="ru-RU" sz="60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знаки:</a:t>
            </a:r>
            <a:endParaRPr lang="ru-RU" sz="60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44573" y="894493"/>
            <a:ext cx="8437219" cy="4429137"/>
          </a:xfrm>
        </p:spPr>
        <p:txBody>
          <a:bodyPr>
            <a:normAutofit/>
          </a:bodyPr>
          <a:lstStyle/>
          <a:p>
            <a:pPr marL="182563" lvl="1" indent="-3175">
              <a:lnSpc>
                <a:spcPct val="80000"/>
              </a:lnSpc>
              <a:buNone/>
            </a:pPr>
            <a:r>
              <a:rPr lang="ru-RU" sz="18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ru-RU" sz="1800" b="1" dirty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52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Забороняють</a:t>
            </a:r>
            <a:r>
              <a:rPr lang="ru-RU" sz="5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знаки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Різний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рух:обгони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, поворот -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І в</a:t>
            </a:r>
            <a:r>
              <a:rPr lang="ru-RU" sz="5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52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червоні</a:t>
            </a:r>
            <a:r>
              <a:rPr lang="ru-RU" sz="5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кружечки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Обводить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їх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народ.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ru-RU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9" name="Picture 18" descr="8"/>
          <p:cNvPicPr>
            <a:picLocks noChangeAspect="1" noChangeArrowheads="1"/>
          </p:cNvPicPr>
          <p:nvPr/>
        </p:nvPicPr>
        <p:blipFill>
          <a:blip r:embed="rId2">
            <a:lum contrast="66000"/>
          </a:blip>
          <a:srcRect l="28986" t="18466" r="52777" b="34833"/>
          <a:stretch>
            <a:fillRect/>
          </a:stretch>
        </p:blipFill>
        <p:spPr>
          <a:xfrm>
            <a:off x="4966446" y="4192393"/>
            <a:ext cx="2634959" cy="262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8" descr="8"/>
          <p:cNvPicPr>
            <a:picLocks noChangeAspect="1" noChangeArrowheads="1"/>
          </p:cNvPicPr>
          <p:nvPr/>
        </p:nvPicPr>
        <p:blipFill>
          <a:blip r:embed="rId2">
            <a:lum contrast="66000"/>
          </a:blip>
          <a:srcRect l="5410" t="18789" r="77565" b="37880"/>
          <a:stretch>
            <a:fillRect/>
          </a:stretch>
        </p:blipFill>
        <p:spPr>
          <a:xfrm>
            <a:off x="378876" y="544733"/>
            <a:ext cx="2225604" cy="220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10" descr="http://mdou24balahna.edusite.ru/images/znak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0" y="3881085"/>
            <a:ext cx="2446484" cy="244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2" descr="http://mdou24balahna.edusite.ru/images/znak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46832" y="2563605"/>
            <a:ext cx="2634960" cy="263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9" descr="http://mdou24balahna.edusite.ru/images/znak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7069" y="276093"/>
            <a:ext cx="2417660" cy="2417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7" name="Рисунок 20" descr="http://mdou24balahna.edusite.ru/images/znak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7455" y="2042133"/>
            <a:ext cx="2554545" cy="2554545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78492" y="122521"/>
            <a:ext cx="47697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Техобслуговування</a:t>
            </a:r>
            <a:r>
              <a:rPr lang="ru-RU" sz="4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45386" y="704614"/>
            <a:ext cx="7429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Ой –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ой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ой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раптом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сталось?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машині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щось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зламалось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Знак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цей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кожному говорить: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Допомога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зовсім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поряд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”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860162" y="3162707"/>
            <a:ext cx="63138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їжа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вам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потрібна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Знак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знайти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цей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 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1701" y="2620262"/>
            <a:ext cx="4341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Пункт </a:t>
            </a:r>
            <a:r>
              <a:rPr lang="ru-RU" sz="44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4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ln>
                <a:solidFill>
                  <a:sysClr val="windowText" lastClr="000000"/>
                </a:solidFill>
              </a:ln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951" y="4467751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Пункт </a:t>
            </a:r>
            <a:r>
              <a:rPr lang="ru-RU" sz="44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першої</a:t>
            </a:r>
            <a:r>
              <a:rPr lang="ru-RU" sz="4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медичної</a:t>
            </a:r>
            <a:r>
              <a:rPr lang="ru-RU" sz="4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допомоги</a:t>
            </a:r>
            <a:r>
              <a:rPr lang="ru-RU" sz="4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7951" y="4940685"/>
            <a:ext cx="666697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1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зламає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ногу,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Тут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завжди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всім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допоможуть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1" name="Рисунок 18" descr="http://mdou24balahna.edusite.ru/images/znak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151" y="4420926"/>
            <a:ext cx="2364803" cy="23648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butterfly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02363">
            <a:off x="10636082" y="227922"/>
            <a:ext cx="904366" cy="91341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613339" y="827866"/>
            <a:ext cx="6907515" cy="379417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Inflate">
              <a:avLst>
                <a:gd name="adj" fmla="val 20000"/>
              </a:avLst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р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о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с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в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о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р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д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DCB5AD-87CA-40F2-91BB-CBBA2A029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61"/>
            <a:ext cx="2735317" cy="27353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4A772C-D1AB-4C02-B9C6-37D73E664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85" y="2827225"/>
            <a:ext cx="2753063" cy="3527167"/>
          </a:xfrm>
          <a:prstGeom prst="rect">
            <a:avLst/>
          </a:prstGeom>
        </p:spPr>
      </p:pic>
      <p:pic>
        <p:nvPicPr>
          <p:cNvPr id="11" name="Picture 12" descr="butterfly12">
            <a:extLst>
              <a:ext uri="{FF2B5EF4-FFF2-40B4-BE49-F238E27FC236}">
                <a16:creationId xmlns:a16="http://schemas.microsoft.com/office/drawing/2014/main" id="{BBB34790-EBE4-4BD8-9612-0C7B7544C0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80708">
            <a:off x="6841781" y="565059"/>
            <a:ext cx="904366" cy="913410"/>
          </a:xfrm>
          <a:prstGeom prst="rect">
            <a:avLst/>
          </a:prstGeom>
          <a:noFill/>
        </p:spPr>
      </p:pic>
      <p:pic>
        <p:nvPicPr>
          <p:cNvPr id="12" name="Picture 12" descr="butterfly12">
            <a:extLst>
              <a:ext uri="{FF2B5EF4-FFF2-40B4-BE49-F238E27FC236}">
                <a16:creationId xmlns:a16="http://schemas.microsoft.com/office/drawing/2014/main" id="{167431D2-8FB8-41B8-A51E-B97A43F6DF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9781">
            <a:off x="10966701" y="1917243"/>
            <a:ext cx="904366" cy="913410"/>
          </a:xfrm>
          <a:prstGeom prst="rect">
            <a:avLst/>
          </a:prstGeom>
          <a:noFill/>
        </p:spPr>
      </p:pic>
      <p:pic>
        <p:nvPicPr>
          <p:cNvPr id="14" name="Picture 12" descr="butterfly12">
            <a:extLst>
              <a:ext uri="{FF2B5EF4-FFF2-40B4-BE49-F238E27FC236}">
                <a16:creationId xmlns:a16="http://schemas.microsoft.com/office/drawing/2014/main" id="{4E637922-995F-4489-A99B-CD0BAE04E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74244">
            <a:off x="3044205" y="473149"/>
            <a:ext cx="904366" cy="913410"/>
          </a:xfrm>
          <a:prstGeom prst="rect">
            <a:avLst/>
          </a:prstGeom>
          <a:noFill/>
        </p:spPr>
      </p:pic>
      <p:pic>
        <p:nvPicPr>
          <p:cNvPr id="16" name="Picture 12" descr="butterfly12">
            <a:extLst>
              <a:ext uri="{FF2B5EF4-FFF2-40B4-BE49-F238E27FC236}">
                <a16:creationId xmlns:a16="http://schemas.microsoft.com/office/drawing/2014/main" id="{60C2696D-7A26-42DB-BA78-D1EF1587E4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4127" y="4165340"/>
            <a:ext cx="904366" cy="9134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91046"/>
              </p:ext>
            </p:extLst>
          </p:nvPr>
        </p:nvGraphicFramePr>
        <p:xfrm>
          <a:off x="1809718" y="214290"/>
          <a:ext cx="8364301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9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7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39"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820997" y="330494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96775"/>
              </p:ext>
            </p:extLst>
          </p:nvPr>
        </p:nvGraphicFramePr>
        <p:xfrm>
          <a:off x="4955774" y="214290"/>
          <a:ext cx="3652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6048" y="4326486"/>
            <a:ext cx="9556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Смуга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заміської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дороги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збоку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від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проїжджої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частини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. </a:t>
            </a:r>
          </a:p>
        </p:txBody>
      </p:sp>
      <p:pic>
        <p:nvPicPr>
          <p:cNvPr id="12290" name="Picture 2" descr="Дорога рисунок для детей - 93 фото">
            <a:extLst>
              <a:ext uri="{FF2B5EF4-FFF2-40B4-BE49-F238E27FC236}">
                <a16:creationId xmlns:a16="http://schemas.microsoft.com/office/drawing/2014/main" id="{F5B72D79-9130-4270-8AB5-DED5A942E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8" y="649633"/>
            <a:ext cx="3348829" cy="267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1BBCB8E5-4B72-457A-AEEE-A4EF9F770196}"/>
              </a:ext>
            </a:extLst>
          </p:cNvPr>
          <p:cNvCxnSpPr>
            <a:cxnSpLocks/>
          </p:cNvCxnSpPr>
          <p:nvPr/>
        </p:nvCxnSpPr>
        <p:spPr>
          <a:xfrm>
            <a:off x="4435365" y="2797733"/>
            <a:ext cx="0" cy="5255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62713"/>
              </p:ext>
            </p:extLst>
          </p:nvPr>
        </p:nvGraphicFramePr>
        <p:xfrm>
          <a:off x="1809718" y="214290"/>
          <a:ext cx="8364301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9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7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39"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763997" y="875326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50206"/>
              </p:ext>
            </p:extLst>
          </p:nvPr>
        </p:nvGraphicFramePr>
        <p:xfrm>
          <a:off x="4955774" y="214290"/>
          <a:ext cx="3652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16">
            <a:extLst>
              <a:ext uri="{FF2B5EF4-FFF2-40B4-BE49-F238E27FC236}">
                <a16:creationId xmlns:a16="http://schemas.microsoft.com/office/drawing/2014/main" id="{149E4624-EBE6-4500-B04B-E7350D533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81185"/>
              </p:ext>
            </p:extLst>
          </p:nvPr>
        </p:nvGraphicFramePr>
        <p:xfrm>
          <a:off x="4955774" y="732450"/>
          <a:ext cx="468221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61FC7030-35F2-48EF-8E69-2E2DD7524B69}"/>
              </a:ext>
            </a:extLst>
          </p:cNvPr>
          <p:cNvSpPr/>
          <p:nvPr/>
        </p:nvSpPr>
        <p:spPr>
          <a:xfrm>
            <a:off x="1687785" y="4364097"/>
            <a:ext cx="8608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Цей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кінь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не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їсть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вівса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Замість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ніг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– два колеса.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501A0AC8-36F5-40A1-A2FE-88BE3DF3411B}"/>
              </a:ext>
            </a:extLst>
          </p:cNvPr>
          <p:cNvCxnSpPr>
            <a:cxnSpLocks/>
          </p:cNvCxnSpPr>
          <p:nvPr/>
        </p:nvCxnSpPr>
        <p:spPr>
          <a:xfrm>
            <a:off x="4435365" y="2797733"/>
            <a:ext cx="0" cy="5255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93C52C-89DE-4E8C-918B-046E0F6A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3" y="214290"/>
            <a:ext cx="3345681" cy="40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7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м'ятка з правил дорожнього руху для школярів | Житомирська Міська Рада">
            <a:extLst>
              <a:ext uri="{FF2B5EF4-FFF2-40B4-BE49-F238E27FC236}">
                <a16:creationId xmlns:a16="http://schemas.microsoft.com/office/drawing/2014/main" id="{D26A1B7B-E61E-4188-BC15-3B10B228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8DC6053E-F286-452D-B887-C6D35D037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3572" y="-97767"/>
            <a:ext cx="1226557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Кращий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спосіб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зберегти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своє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життя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 дорогах -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дотримуватися</a:t>
            </a:r>
            <a:r>
              <a:rPr lang="ru-RU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FEB5AC2-F78B-428F-AFE5-2EC28CE2E01B}"/>
              </a:ext>
            </a:extLst>
          </p:cNvPr>
          <p:cNvSpPr/>
          <p:nvPr/>
        </p:nvSpPr>
        <p:spPr>
          <a:xfrm>
            <a:off x="409831" y="5750004"/>
            <a:ext cx="111556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</a:t>
            </a:r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ДОРОЖНЬОГО</a:t>
            </a:r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РУХУ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99653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09718" y="214290"/>
          <a:ext cx="8364301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9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7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39"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585321" y="1420158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33667"/>
              </p:ext>
            </p:extLst>
          </p:nvPr>
        </p:nvGraphicFramePr>
        <p:xfrm>
          <a:off x="4955774" y="214290"/>
          <a:ext cx="3652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16">
            <a:extLst>
              <a:ext uri="{FF2B5EF4-FFF2-40B4-BE49-F238E27FC236}">
                <a16:creationId xmlns:a16="http://schemas.microsoft.com/office/drawing/2014/main" id="{149E4624-EBE6-4500-B04B-E7350D533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70531"/>
              </p:ext>
            </p:extLst>
          </p:nvPr>
        </p:nvGraphicFramePr>
        <p:xfrm>
          <a:off x="4955774" y="732450"/>
          <a:ext cx="468221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61FC7030-35F2-48EF-8E69-2E2DD7524B69}"/>
              </a:ext>
            </a:extLst>
          </p:cNvPr>
          <p:cNvSpPr/>
          <p:nvPr/>
        </p:nvSpPr>
        <p:spPr>
          <a:xfrm>
            <a:off x="1687785" y="4364097"/>
            <a:ext cx="8608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Яку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назву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має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пішохідний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перехід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55D840E6-D9E0-48D8-B552-0DBD88E82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22099"/>
              </p:ext>
            </p:extLst>
          </p:nvPr>
        </p:nvGraphicFramePr>
        <p:xfrm>
          <a:off x="5463229" y="1303954"/>
          <a:ext cx="263729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722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718DCE31-4AD5-402F-AF8C-917AD7F4AD45}"/>
              </a:ext>
            </a:extLst>
          </p:cNvPr>
          <p:cNvCxnSpPr>
            <a:cxnSpLocks/>
          </p:cNvCxnSpPr>
          <p:nvPr/>
        </p:nvCxnSpPr>
        <p:spPr>
          <a:xfrm>
            <a:off x="4435365" y="2797733"/>
            <a:ext cx="0" cy="5255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B2A0F2-2AE9-42A0-B507-2C7C10A3E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5" y="2021870"/>
            <a:ext cx="4605502" cy="23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09718" y="214290"/>
          <a:ext cx="8364301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9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7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39"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389729" y="1860566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65330"/>
              </p:ext>
            </p:extLst>
          </p:nvPr>
        </p:nvGraphicFramePr>
        <p:xfrm>
          <a:off x="4955774" y="214290"/>
          <a:ext cx="3652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16">
            <a:extLst>
              <a:ext uri="{FF2B5EF4-FFF2-40B4-BE49-F238E27FC236}">
                <a16:creationId xmlns:a16="http://schemas.microsoft.com/office/drawing/2014/main" id="{149E4624-EBE6-4500-B04B-E7350D53368E}"/>
              </a:ext>
            </a:extLst>
          </p:cNvPr>
          <p:cNvGraphicFramePr>
            <a:graphicFrameLocks noGrp="1"/>
          </p:cNvGraphicFramePr>
          <p:nvPr/>
        </p:nvGraphicFramePr>
        <p:xfrm>
          <a:off x="4955774" y="732450"/>
          <a:ext cx="468221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61FC7030-35F2-48EF-8E69-2E2DD7524B69}"/>
              </a:ext>
            </a:extLst>
          </p:cNvPr>
          <p:cNvSpPr/>
          <p:nvPr/>
        </p:nvSpPr>
        <p:spPr>
          <a:xfrm>
            <a:off x="1687785" y="4364097"/>
            <a:ext cx="8608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Місце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, де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пасажири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чекають</a:t>
            </a:r>
            <a:r>
              <a:rPr lang="ru-RU" sz="6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транспорт.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55D840E6-D9E0-48D8-B552-0DBD88E829A1}"/>
              </a:ext>
            </a:extLst>
          </p:cNvPr>
          <p:cNvGraphicFramePr>
            <a:graphicFrameLocks noGrp="1"/>
          </p:cNvGraphicFramePr>
          <p:nvPr/>
        </p:nvGraphicFramePr>
        <p:xfrm>
          <a:off x="5463229" y="1303954"/>
          <a:ext cx="263729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722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13">
            <a:extLst>
              <a:ext uri="{FF2B5EF4-FFF2-40B4-BE49-F238E27FC236}">
                <a16:creationId xmlns:a16="http://schemas.microsoft.com/office/drawing/2014/main" id="{2F43F9B5-0B11-4856-B296-B55A07F4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92475"/>
              </p:ext>
            </p:extLst>
          </p:nvPr>
        </p:nvGraphicFramePr>
        <p:xfrm>
          <a:off x="4410992" y="1771034"/>
          <a:ext cx="368953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2AAF728A-DCE7-4A42-A905-FB53E71DB7E8}"/>
              </a:ext>
            </a:extLst>
          </p:cNvPr>
          <p:cNvCxnSpPr>
            <a:cxnSpLocks/>
          </p:cNvCxnSpPr>
          <p:nvPr/>
        </p:nvCxnSpPr>
        <p:spPr>
          <a:xfrm>
            <a:off x="4435365" y="2797733"/>
            <a:ext cx="0" cy="5255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Иллюстрация счастливые дети на автобусной остановке | Премиум векторы">
            <a:extLst>
              <a:ext uri="{FF2B5EF4-FFF2-40B4-BE49-F238E27FC236}">
                <a16:creationId xmlns:a16="http://schemas.microsoft.com/office/drawing/2014/main" id="{13D6C66B-D8CB-4C41-AA2B-5B539D19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4" y="966065"/>
            <a:ext cx="3055676" cy="305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28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09718" y="214290"/>
          <a:ext cx="8364301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9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7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39"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052628" y="2410976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40464"/>
              </p:ext>
            </p:extLst>
          </p:nvPr>
        </p:nvGraphicFramePr>
        <p:xfrm>
          <a:off x="4955774" y="214290"/>
          <a:ext cx="3652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16">
            <a:extLst>
              <a:ext uri="{FF2B5EF4-FFF2-40B4-BE49-F238E27FC236}">
                <a16:creationId xmlns:a16="http://schemas.microsoft.com/office/drawing/2014/main" id="{149E4624-EBE6-4500-B04B-E7350D53368E}"/>
              </a:ext>
            </a:extLst>
          </p:cNvPr>
          <p:cNvGraphicFramePr>
            <a:graphicFrameLocks noGrp="1"/>
          </p:cNvGraphicFramePr>
          <p:nvPr/>
        </p:nvGraphicFramePr>
        <p:xfrm>
          <a:off x="4955774" y="732450"/>
          <a:ext cx="468221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61FC7030-35F2-48EF-8E69-2E2DD7524B69}"/>
              </a:ext>
            </a:extLst>
          </p:cNvPr>
          <p:cNvSpPr/>
          <p:nvPr/>
        </p:nvSpPr>
        <p:spPr>
          <a:xfrm>
            <a:off x="1809718" y="3811012"/>
            <a:ext cx="8608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Цього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звіра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звати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«зебра»,</a:t>
            </a:r>
            <a:b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 </a:t>
            </a:r>
            <a:r>
              <a:rPr lang="ru-RU" sz="4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нього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є </a:t>
            </a:r>
            <a:r>
              <a:rPr lang="ru-RU" sz="4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смугасті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ребра.</a:t>
            </a:r>
            <a:b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Знає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кожен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пішохід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– </a:t>
            </a:r>
            <a:b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Це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безпечний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…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55D840E6-D9E0-48D8-B552-0DBD88E829A1}"/>
              </a:ext>
            </a:extLst>
          </p:cNvPr>
          <p:cNvGraphicFramePr>
            <a:graphicFrameLocks noGrp="1"/>
          </p:cNvGraphicFramePr>
          <p:nvPr/>
        </p:nvGraphicFramePr>
        <p:xfrm>
          <a:off x="5463229" y="1303954"/>
          <a:ext cx="263729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722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13">
            <a:extLst>
              <a:ext uri="{FF2B5EF4-FFF2-40B4-BE49-F238E27FC236}">
                <a16:creationId xmlns:a16="http://schemas.microsoft.com/office/drawing/2014/main" id="{2F43F9B5-0B11-4856-B296-B55A07F411CB}"/>
              </a:ext>
            </a:extLst>
          </p:cNvPr>
          <p:cNvGraphicFramePr>
            <a:graphicFrameLocks noGrp="1"/>
          </p:cNvGraphicFramePr>
          <p:nvPr/>
        </p:nvGraphicFramePr>
        <p:xfrm>
          <a:off x="4410992" y="1771034"/>
          <a:ext cx="368953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7">
            <a:extLst>
              <a:ext uri="{FF2B5EF4-FFF2-40B4-BE49-F238E27FC236}">
                <a16:creationId xmlns:a16="http://schemas.microsoft.com/office/drawing/2014/main" id="{4D0BB25A-80B6-4947-BC92-98CE2CFC4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28562"/>
              </p:ext>
            </p:extLst>
          </p:nvPr>
        </p:nvGraphicFramePr>
        <p:xfrm>
          <a:off x="4955774" y="2289193"/>
          <a:ext cx="3652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Х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І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EE5E4DF3-C11F-47EF-8469-334F0CD91AC1}"/>
              </a:ext>
            </a:extLst>
          </p:cNvPr>
          <p:cNvCxnSpPr>
            <a:cxnSpLocks/>
          </p:cNvCxnSpPr>
          <p:nvPr/>
        </p:nvCxnSpPr>
        <p:spPr>
          <a:xfrm>
            <a:off x="4435365" y="2797733"/>
            <a:ext cx="0" cy="5255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38" name="Picture 2" descr="Иллюстрация детей, проходящих через пешеходный переход | Премиум векторы">
            <a:extLst>
              <a:ext uri="{FF2B5EF4-FFF2-40B4-BE49-F238E27FC236}">
                <a16:creationId xmlns:a16="http://schemas.microsoft.com/office/drawing/2014/main" id="{069FD998-007C-458D-97AF-9A53A711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1" y="260890"/>
            <a:ext cx="3601510" cy="288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7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5769"/>
              </p:ext>
            </p:extLst>
          </p:nvPr>
        </p:nvGraphicFramePr>
        <p:xfrm>
          <a:off x="1809718" y="214290"/>
          <a:ext cx="8364301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9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7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39"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217625" y="2919577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53340"/>
              </p:ext>
            </p:extLst>
          </p:nvPr>
        </p:nvGraphicFramePr>
        <p:xfrm>
          <a:off x="4955774" y="214290"/>
          <a:ext cx="3652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16">
            <a:extLst>
              <a:ext uri="{FF2B5EF4-FFF2-40B4-BE49-F238E27FC236}">
                <a16:creationId xmlns:a16="http://schemas.microsoft.com/office/drawing/2014/main" id="{149E4624-EBE6-4500-B04B-E7350D53368E}"/>
              </a:ext>
            </a:extLst>
          </p:cNvPr>
          <p:cNvGraphicFramePr>
            <a:graphicFrameLocks noGrp="1"/>
          </p:cNvGraphicFramePr>
          <p:nvPr/>
        </p:nvGraphicFramePr>
        <p:xfrm>
          <a:off x="4955774" y="732450"/>
          <a:ext cx="468221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61FC7030-35F2-48EF-8E69-2E2DD7524B69}"/>
              </a:ext>
            </a:extLst>
          </p:cNvPr>
          <p:cNvSpPr/>
          <p:nvPr/>
        </p:nvSpPr>
        <p:spPr>
          <a:xfrm>
            <a:off x="1809718" y="3811012"/>
            <a:ext cx="8608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55D840E6-D9E0-48D8-B552-0DBD88E829A1}"/>
              </a:ext>
            </a:extLst>
          </p:cNvPr>
          <p:cNvGraphicFramePr>
            <a:graphicFrameLocks noGrp="1"/>
          </p:cNvGraphicFramePr>
          <p:nvPr/>
        </p:nvGraphicFramePr>
        <p:xfrm>
          <a:off x="5463229" y="1303954"/>
          <a:ext cx="263729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722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13">
            <a:extLst>
              <a:ext uri="{FF2B5EF4-FFF2-40B4-BE49-F238E27FC236}">
                <a16:creationId xmlns:a16="http://schemas.microsoft.com/office/drawing/2014/main" id="{2F43F9B5-0B11-4856-B296-B55A07F411CB}"/>
              </a:ext>
            </a:extLst>
          </p:cNvPr>
          <p:cNvGraphicFramePr>
            <a:graphicFrameLocks noGrp="1"/>
          </p:cNvGraphicFramePr>
          <p:nvPr/>
        </p:nvGraphicFramePr>
        <p:xfrm>
          <a:off x="4410992" y="1771034"/>
          <a:ext cx="368953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7">
            <a:extLst>
              <a:ext uri="{FF2B5EF4-FFF2-40B4-BE49-F238E27FC236}">
                <a16:creationId xmlns:a16="http://schemas.microsoft.com/office/drawing/2014/main" id="{4D0BB25A-80B6-4947-BC92-98CE2CFC4B55}"/>
              </a:ext>
            </a:extLst>
          </p:cNvPr>
          <p:cNvGraphicFramePr>
            <a:graphicFrameLocks noGrp="1"/>
          </p:cNvGraphicFramePr>
          <p:nvPr/>
        </p:nvGraphicFramePr>
        <p:xfrm>
          <a:off x="4955774" y="2289193"/>
          <a:ext cx="3652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Х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І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E0B66029-71DA-49A8-8F9D-F16F9336F64D}"/>
              </a:ext>
            </a:extLst>
          </p:cNvPr>
          <p:cNvCxnSpPr>
            <a:cxnSpLocks/>
          </p:cNvCxnSpPr>
          <p:nvPr/>
        </p:nvCxnSpPr>
        <p:spPr>
          <a:xfrm>
            <a:off x="4410992" y="2807353"/>
            <a:ext cx="0" cy="727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Таблица 17">
            <a:extLst>
              <a:ext uri="{FF2B5EF4-FFF2-40B4-BE49-F238E27FC236}">
                <a16:creationId xmlns:a16="http://schemas.microsoft.com/office/drawing/2014/main" id="{BAAEAA7E-B912-42FC-917D-152E78BB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36226"/>
              </p:ext>
            </p:extLst>
          </p:nvPr>
        </p:nvGraphicFramePr>
        <p:xfrm>
          <a:off x="3827056" y="2807353"/>
          <a:ext cx="271037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я 13">
            <a:extLst>
              <a:ext uri="{FF2B5EF4-FFF2-40B4-BE49-F238E27FC236}">
                <a16:creationId xmlns:a16="http://schemas.microsoft.com/office/drawing/2014/main" id="{F0FFAD24-5500-4CBC-B40E-08927F822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280746"/>
              </p:ext>
            </p:extLst>
          </p:nvPr>
        </p:nvGraphicFramePr>
        <p:xfrm>
          <a:off x="210207" y="3979147"/>
          <a:ext cx="11225048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250">
                  <a:extLst>
                    <a:ext uri="{9D8B030D-6E8A-4147-A177-3AD203B41FA5}">
                      <a16:colId xmlns:a16="http://schemas.microsoft.com/office/drawing/2014/main" val="921830510"/>
                    </a:ext>
                  </a:extLst>
                </a:gridCol>
                <a:gridCol w="4794798">
                  <a:extLst>
                    <a:ext uri="{9D8B030D-6E8A-4147-A177-3AD203B41FA5}">
                      <a16:colId xmlns:a16="http://schemas.microsoft.com/office/drawing/2014/main" val="1984455156"/>
                    </a:ext>
                  </a:extLst>
                </a:gridCol>
              </a:tblGrid>
              <a:tr h="334239">
                <a:tc>
                  <a:txBody>
                    <a:bodyPr/>
                    <a:lstStyle/>
                    <a:p>
                      <a:r>
                        <a:rPr lang="ru-RU" sz="40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Стоять вони </a:t>
                      </a:r>
                      <a:r>
                        <a:rPr lang="ru-RU" sz="4000" b="0" i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всі</a:t>
                      </a:r>
                      <a:r>
                        <a:rPr lang="ru-RU" sz="40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 при </a:t>
                      </a:r>
                      <a:r>
                        <a:rPr lang="ru-RU" sz="4000" b="0" i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дорозі</a:t>
                      </a:r>
                      <a:r>
                        <a:rPr lang="ru-RU" sz="40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4000" b="0" i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Допомогти</a:t>
                      </a:r>
                      <a:r>
                        <a:rPr lang="ru-RU" sz="40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b="0" i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людині</a:t>
                      </a:r>
                      <a:r>
                        <a:rPr lang="ru-RU" sz="40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4000" b="0" i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змозі</a:t>
                      </a:r>
                      <a:r>
                        <a:rPr lang="ru-RU" sz="40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4000" b="0" i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Вартують</a:t>
                      </a:r>
                      <a:r>
                        <a:rPr lang="ru-RU" sz="40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4000" b="0" i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узбіччях</a:t>
                      </a:r>
                      <a:r>
                        <a:rPr lang="ru-RU" sz="40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 тихо,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932164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2503654"/>
                  </a:ext>
                </a:extLst>
              </a:tr>
            </a:tbl>
          </a:graphicData>
        </a:graphic>
      </p:graphicFrame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8D40EC6-F8E7-4E0C-93CC-DB6D6CF872E4}"/>
              </a:ext>
            </a:extLst>
          </p:cNvPr>
          <p:cNvSpPr/>
          <p:nvPr/>
        </p:nvSpPr>
        <p:spPr>
          <a:xfrm>
            <a:off x="6348248" y="405823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Оберігають нас </a:t>
            </a:r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від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лиха,</a:t>
            </a:r>
          </a:p>
          <a:p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Це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знає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кожен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, </a:t>
            </a:r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знає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всякий,</a:t>
            </a:r>
          </a:p>
          <a:p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Слід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поважать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дорожні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…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8434" name="Picture 2" descr="Дорожные знаки для детей: картинки, раскраски, игры и задания">
            <a:extLst>
              <a:ext uri="{FF2B5EF4-FFF2-40B4-BE49-F238E27FC236}">
                <a16:creationId xmlns:a16="http://schemas.microsoft.com/office/drawing/2014/main" id="{1F41FD9C-1DB0-4A50-AF40-10E27434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9" y="108271"/>
            <a:ext cx="2938717" cy="29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6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09718" y="214290"/>
          <a:ext cx="8364301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27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9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7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39"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544541" y="3521017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360216"/>
              </p:ext>
            </p:extLst>
          </p:nvPr>
        </p:nvGraphicFramePr>
        <p:xfrm>
          <a:off x="4955774" y="214290"/>
          <a:ext cx="3652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16">
            <a:extLst>
              <a:ext uri="{FF2B5EF4-FFF2-40B4-BE49-F238E27FC236}">
                <a16:creationId xmlns:a16="http://schemas.microsoft.com/office/drawing/2014/main" id="{149E4624-EBE6-4500-B04B-E7350D53368E}"/>
              </a:ext>
            </a:extLst>
          </p:cNvPr>
          <p:cNvGraphicFramePr>
            <a:graphicFrameLocks noGrp="1"/>
          </p:cNvGraphicFramePr>
          <p:nvPr/>
        </p:nvGraphicFramePr>
        <p:xfrm>
          <a:off x="4955774" y="732450"/>
          <a:ext cx="468221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2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61FC7030-35F2-48EF-8E69-2E2DD7524B69}"/>
              </a:ext>
            </a:extLst>
          </p:cNvPr>
          <p:cNvSpPr/>
          <p:nvPr/>
        </p:nvSpPr>
        <p:spPr>
          <a:xfrm>
            <a:off x="1809718" y="3811012"/>
            <a:ext cx="8608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55D840E6-D9E0-48D8-B552-0DBD88E829A1}"/>
              </a:ext>
            </a:extLst>
          </p:cNvPr>
          <p:cNvGraphicFramePr>
            <a:graphicFrameLocks noGrp="1"/>
          </p:cNvGraphicFramePr>
          <p:nvPr/>
        </p:nvGraphicFramePr>
        <p:xfrm>
          <a:off x="5463229" y="1303954"/>
          <a:ext cx="263729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722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13">
            <a:extLst>
              <a:ext uri="{FF2B5EF4-FFF2-40B4-BE49-F238E27FC236}">
                <a16:creationId xmlns:a16="http://schemas.microsoft.com/office/drawing/2014/main" id="{2F43F9B5-0B11-4856-B296-B55A07F411CB}"/>
              </a:ext>
            </a:extLst>
          </p:cNvPr>
          <p:cNvGraphicFramePr>
            <a:graphicFrameLocks noGrp="1"/>
          </p:cNvGraphicFramePr>
          <p:nvPr/>
        </p:nvGraphicFramePr>
        <p:xfrm>
          <a:off x="4410992" y="1771034"/>
          <a:ext cx="368953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7">
            <a:extLst>
              <a:ext uri="{FF2B5EF4-FFF2-40B4-BE49-F238E27FC236}">
                <a16:creationId xmlns:a16="http://schemas.microsoft.com/office/drawing/2014/main" id="{4D0BB25A-80B6-4947-BC92-98CE2CFC4B55}"/>
              </a:ext>
            </a:extLst>
          </p:cNvPr>
          <p:cNvGraphicFramePr>
            <a:graphicFrameLocks noGrp="1"/>
          </p:cNvGraphicFramePr>
          <p:nvPr/>
        </p:nvGraphicFramePr>
        <p:xfrm>
          <a:off x="4955774" y="2289193"/>
          <a:ext cx="3652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Х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І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E0B66029-71DA-49A8-8F9D-F16F9336F64D}"/>
              </a:ext>
            </a:extLst>
          </p:cNvPr>
          <p:cNvCxnSpPr>
            <a:cxnSpLocks/>
          </p:cNvCxnSpPr>
          <p:nvPr/>
        </p:nvCxnSpPr>
        <p:spPr>
          <a:xfrm>
            <a:off x="4410992" y="2807353"/>
            <a:ext cx="0" cy="727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Таблица 17">
            <a:extLst>
              <a:ext uri="{FF2B5EF4-FFF2-40B4-BE49-F238E27FC236}">
                <a16:creationId xmlns:a16="http://schemas.microsoft.com/office/drawing/2014/main" id="{BAAEAA7E-B912-42FC-917D-152E78BB61D3}"/>
              </a:ext>
            </a:extLst>
          </p:cNvPr>
          <p:cNvGraphicFramePr>
            <a:graphicFrameLocks noGrp="1"/>
          </p:cNvGraphicFramePr>
          <p:nvPr/>
        </p:nvGraphicFramePr>
        <p:xfrm>
          <a:off x="3890118" y="2803373"/>
          <a:ext cx="264731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я 13">
            <a:extLst>
              <a:ext uri="{FF2B5EF4-FFF2-40B4-BE49-F238E27FC236}">
                <a16:creationId xmlns:a16="http://schemas.microsoft.com/office/drawing/2014/main" id="{F0FFAD24-5500-4CBC-B40E-08927F822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09274"/>
              </p:ext>
            </p:extLst>
          </p:nvPr>
        </p:nvGraphicFramePr>
        <p:xfrm>
          <a:off x="210207" y="3979147"/>
          <a:ext cx="11225048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250">
                  <a:extLst>
                    <a:ext uri="{9D8B030D-6E8A-4147-A177-3AD203B41FA5}">
                      <a16:colId xmlns:a16="http://schemas.microsoft.com/office/drawing/2014/main" val="921830510"/>
                    </a:ext>
                  </a:extLst>
                </a:gridCol>
                <a:gridCol w="4794798">
                  <a:extLst>
                    <a:ext uri="{9D8B030D-6E8A-4147-A177-3AD203B41FA5}">
                      <a16:colId xmlns:a16="http://schemas.microsoft.com/office/drawing/2014/main" val="1984455156"/>
                    </a:ext>
                  </a:extLst>
                </a:gridCol>
              </a:tblGrid>
              <a:tr h="334239">
                <a:tc>
                  <a:txBody>
                    <a:bodyPr/>
                    <a:lstStyle/>
                    <a:p>
                      <a:r>
                        <a:rPr lang="ru-RU" sz="4000" b="0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932164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2503654"/>
                  </a:ext>
                </a:extLst>
              </a:tr>
            </a:tbl>
          </a:graphicData>
        </a:graphic>
      </p:graphicFrame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8D40EC6-F8E7-4E0C-93CC-DB6D6CF872E4}"/>
              </a:ext>
            </a:extLst>
          </p:cNvPr>
          <p:cNvSpPr/>
          <p:nvPr/>
        </p:nvSpPr>
        <p:spPr>
          <a:xfrm>
            <a:off x="6348248" y="405823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3E7C44B-84AA-4650-AB69-2D3E6F5DCEFC}"/>
              </a:ext>
            </a:extLst>
          </p:cNvPr>
          <p:cNvSpPr/>
          <p:nvPr/>
        </p:nvSpPr>
        <p:spPr>
          <a:xfrm>
            <a:off x="842118" y="3792592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Маленькі будиночки</a:t>
            </a:r>
          </a:p>
          <a:p>
            <a:r>
              <a:rPr lang="uk-UA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Містом біжать,</a:t>
            </a:r>
          </a:p>
          <a:p>
            <a:r>
              <a:rPr lang="uk-UA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Хлопчики й дівчатка</a:t>
            </a:r>
          </a:p>
          <a:p>
            <a:r>
              <a:rPr lang="uk-UA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 будиночках сидять.</a:t>
            </a:r>
            <a:endParaRPr lang="ru-RU" sz="4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graphicFrame>
        <p:nvGraphicFramePr>
          <p:cNvPr id="16" name="Таблица 19">
            <a:extLst>
              <a:ext uri="{FF2B5EF4-FFF2-40B4-BE49-F238E27FC236}">
                <a16:creationId xmlns:a16="http://schemas.microsoft.com/office/drawing/2014/main" id="{C5065323-F4DC-47DE-88CE-C403F097A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93461"/>
              </p:ext>
            </p:extLst>
          </p:nvPr>
        </p:nvGraphicFramePr>
        <p:xfrm>
          <a:off x="4410991" y="3330017"/>
          <a:ext cx="3689522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D16B98-2F7F-488D-8FF7-CF58A2FD7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82" y="3062453"/>
            <a:ext cx="52292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5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>
            <a:hlinkClick r:id="" action="ppaction://noaction"/>
          </p:cNvPr>
          <p:cNvSpPr/>
          <p:nvPr/>
        </p:nvSpPr>
        <p:spPr>
          <a:xfrm rot="20756951">
            <a:off x="2299043" y="437365"/>
            <a:ext cx="4824234" cy="2254410"/>
          </a:xfrm>
          <a:prstGeom prst="cloudCallout">
            <a:avLst>
              <a:gd name="adj1" fmla="val -65099"/>
              <a:gd name="adj2" fmla="val 3611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Безпека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життя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– 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головне </a:t>
            </a:r>
            <a:r>
              <a:rPr lang="ru-RU" sz="36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завдання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дорослих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і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дітей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D5C6B0-AE9E-4C11-BC06-74E29EEF0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5" y="2349613"/>
            <a:ext cx="3270301" cy="4189841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670F7A91-9591-4B6C-AFEA-5C0C87B0E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70" y="380805"/>
            <a:ext cx="5293781" cy="497847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563BCBE-B3E6-4B5B-B11E-A61A58295D34}"/>
              </a:ext>
            </a:extLst>
          </p:cNvPr>
          <p:cNvSpPr txBox="1">
            <a:spLocks/>
          </p:cNvSpPr>
          <p:nvPr/>
        </p:nvSpPr>
        <p:spPr>
          <a:xfrm>
            <a:off x="2440859" y="53592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Будьте </a:t>
            </a:r>
            <a:r>
              <a:rPr lang="ru-RU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уважні</a:t>
            </a:r>
            <a:r>
              <a:rPr lang="ru-RU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на </a:t>
            </a:r>
            <a:r>
              <a:rPr lang="ru-RU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дорозі</a:t>
            </a:r>
            <a:r>
              <a:rPr lang="ru-RU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6F9E57-1ED7-45D2-AD77-A43752D9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55" y="-165565"/>
            <a:ext cx="10515600" cy="27593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Правило 1: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вулицю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тільки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по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пішохідних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переходах.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Найбезпечніший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перехід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-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підземний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BC5A3A-FC86-4B22-BED0-6FF4EF39C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8" y="2366619"/>
            <a:ext cx="4751727" cy="413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0B934A-3ED5-4814-8747-5B2617B82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97" y="2397029"/>
            <a:ext cx="3884248" cy="407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Знак 5.36.2. Підземний пішохідний перехід – ПДР України">
            <a:extLst>
              <a:ext uri="{FF2B5EF4-FFF2-40B4-BE49-F238E27FC236}">
                <a16:creationId xmlns:a16="http://schemas.microsoft.com/office/drawing/2014/main" id="{A1F32B56-D803-4096-A35F-D7BA3CBD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62" y="3097924"/>
            <a:ext cx="3634339" cy="3618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472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5A4623DB-A571-4509-B5FA-AB9FB89BBB56}"/>
              </a:ext>
            </a:extLst>
          </p:cNvPr>
          <p:cNvSpPr txBox="1">
            <a:spLocks/>
          </p:cNvSpPr>
          <p:nvPr/>
        </p:nvSpPr>
        <p:spPr>
          <a:xfrm>
            <a:off x="374470" y="-460375"/>
            <a:ext cx="10515600" cy="2759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Правило 2: 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Якщо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немає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підземного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переходу,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ви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повинні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користуватися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переходом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зі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світлофором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Онлайн-тест для дітей: як добре ти знаєш правила дорожнього руху">
            <a:extLst>
              <a:ext uri="{FF2B5EF4-FFF2-40B4-BE49-F238E27FC236}">
                <a16:creationId xmlns:a16="http://schemas.microsoft.com/office/drawing/2014/main" id="{6076E70F-784E-43EE-8B47-9BD4A443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37" y="2039007"/>
            <a:ext cx="6261857" cy="456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AADBD8-53F6-4637-ABAD-AE3A89FF0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3" y="1598177"/>
            <a:ext cx="2720702" cy="51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22D061-3D57-4DE2-84F2-E8083E4A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289788"/>
            <a:ext cx="11740055" cy="4351338"/>
          </a:xfrm>
        </p:spPr>
        <p:txBody>
          <a:bodyPr/>
          <a:lstStyle/>
          <a:p>
            <a:pPr algn="ctr" fontAlgn="t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Правило 3: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дорогу на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червоне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світло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навіть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якщо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немає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машин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F58A40-B675-4E31-8198-13587A87F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93" y="1702676"/>
            <a:ext cx="8031444" cy="5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9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22D061-3D57-4DE2-84F2-E8083E4A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-330323"/>
            <a:ext cx="10515600" cy="2127591"/>
          </a:xfrm>
        </p:spPr>
        <p:txBody>
          <a:bodyPr>
            <a:normAutofit/>
          </a:bodyPr>
          <a:lstStyle/>
          <a:p>
            <a:pPr marL="0" indent="0" algn="ctr" fontAlgn="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4: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Небезпечніше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за все дорогу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з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групою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 людей</a:t>
            </a:r>
          </a:p>
        </p:txBody>
      </p:sp>
      <p:pic>
        <p:nvPicPr>
          <p:cNvPr id="4098" name="Picture 2" descr="Безпека на дорозі: у садочку Бучі дітям нагадали правила дорожнього руху |  БУЧАНСЬКІ НОВИНИ">
            <a:extLst>
              <a:ext uri="{FF2B5EF4-FFF2-40B4-BE49-F238E27FC236}">
                <a16:creationId xmlns:a16="http://schemas.microsoft.com/office/drawing/2014/main" id="{94C14038-BE71-47F3-B9DD-56AC46BC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49" y="1713187"/>
            <a:ext cx="8842701" cy="497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2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22D061-3D57-4DE2-84F2-E8083E4A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425527"/>
            <a:ext cx="11648090" cy="4351338"/>
          </a:xfrm>
        </p:spPr>
        <p:txBody>
          <a:bodyPr>
            <a:normAutofit/>
          </a:bodyPr>
          <a:lstStyle/>
          <a:p>
            <a:pPr algn="ctr" fontAlgn="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5: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у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якому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разі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не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вибігати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на дорогу (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навіть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якщо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дуже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поспішаєш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). Перед дорогою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потрібно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зупинитись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2" name="AutoShape 2" descr="10 основних правил дорожнього руху для дітей.">
            <a:extLst>
              <a:ext uri="{FF2B5EF4-FFF2-40B4-BE49-F238E27FC236}">
                <a16:creationId xmlns:a16="http://schemas.microsoft.com/office/drawing/2014/main" id="{111C5318-0470-4531-A462-3D559E8A5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31D3B-E257-437A-AB3B-0A564A1A8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1" y="1857420"/>
            <a:ext cx="5784630" cy="48289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90070F-F29F-4F50-9452-83047E9A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74" y="1750142"/>
            <a:ext cx="5751257" cy="5751257"/>
          </a:xfrm>
          <a:prstGeom prst="rect">
            <a:avLst/>
          </a:prstGeom>
        </p:spPr>
      </p:pic>
      <p:pic>
        <p:nvPicPr>
          <p:cNvPr id="5130" name="Picture 10" descr="знаки дорожнього руху on Pinterest">
            <a:extLst>
              <a:ext uri="{FF2B5EF4-FFF2-40B4-BE49-F238E27FC236}">
                <a16:creationId xmlns:a16="http://schemas.microsoft.com/office/drawing/2014/main" id="{C9862AE4-92F9-4BA2-94F0-08357D97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40" y="3120766"/>
            <a:ext cx="4552489" cy="349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7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E8CF6C-D140-495D-BAC8-C2F84353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58" y="186406"/>
            <a:ext cx="11729884" cy="105074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Правило 6: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Автобус і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тролейбус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на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зупинці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треба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обходити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тільки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позаду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а трамвай </a:t>
            </a:r>
            <a:r>
              <a:rPr lang="ru-RU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спереду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Чому обходять трамвай спереду, а тролейбус та автобус позаду? - AnsWiki">
            <a:extLst>
              <a:ext uri="{FF2B5EF4-FFF2-40B4-BE49-F238E27FC236}">
                <a16:creationId xmlns:a16="http://schemas.microsoft.com/office/drawing/2014/main" id="{889366C3-2439-4291-A69E-CDDF89D6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49" y="2645799"/>
            <a:ext cx="6287219" cy="3883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«Как обходить автобус, троллейбус, трамвай» (8 фото)">
            <a:extLst>
              <a:ext uri="{FF2B5EF4-FFF2-40B4-BE49-F238E27FC236}">
                <a16:creationId xmlns:a16="http://schemas.microsoft.com/office/drawing/2014/main" id="{6C48F0D8-946E-4821-BBB6-9A6070285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2"/>
          <a:stretch/>
        </p:blipFill>
        <p:spPr bwMode="auto">
          <a:xfrm>
            <a:off x="231058" y="2645799"/>
            <a:ext cx="4955458" cy="3883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5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687</Words>
  <Application>Microsoft Office PowerPoint</Application>
  <PresentationFormat>Широкоэкранный</PresentationFormat>
  <Paragraphs>306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Bahnschrift Condensed</vt:lpstr>
      <vt:lpstr>Calibri</vt:lpstr>
      <vt:lpstr>Calibri Light</vt:lpstr>
      <vt:lpstr>Comic Sans MS</vt:lpstr>
      <vt:lpstr>Georgia</vt:lpstr>
      <vt:lpstr>Monotype Corsiva</vt:lpstr>
      <vt:lpstr>Times New Roman</vt:lpstr>
      <vt:lpstr>Wingdings</vt:lpstr>
      <vt:lpstr>Тема Office</vt:lpstr>
      <vt:lpstr>Безпечна дорога додому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розпочнемо!</vt:lpstr>
      <vt:lpstr>Дорожні знаки для пішоходів</vt:lpstr>
      <vt:lpstr>Дорожні знаки для пішоходів</vt:lpstr>
      <vt:lpstr>Дорожні знаки для пішоходів</vt:lpstr>
      <vt:lpstr>Презентация PowerPoint</vt:lpstr>
      <vt:lpstr>Презентация PowerPoint</vt:lpstr>
      <vt:lpstr>Презентация PowerPoint</vt:lpstr>
      <vt:lpstr>Заборонні знаки: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дорожнього руху для школярів</dc:title>
  <dc:creator>Sad Sad</dc:creator>
  <cp:lastModifiedBy>Вікторія</cp:lastModifiedBy>
  <cp:revision>30</cp:revision>
  <dcterms:created xsi:type="dcterms:W3CDTF">2019-11-25T16:58:28Z</dcterms:created>
  <dcterms:modified xsi:type="dcterms:W3CDTF">2025-11-19T11:44:06Z</dcterms:modified>
</cp:coreProperties>
</file>