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64" r:id="rId5"/>
    <p:sldId id="259" r:id="rId6"/>
    <p:sldId id="257" r:id="rId7"/>
    <p:sldId id="261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A5002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4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303800228234338E-2"/>
          <c:y val="0"/>
          <c:w val="0.93908227468617778"/>
          <c:h val="0.6809259467538949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303800228234338E-2"/>
          <c:y val="0"/>
          <c:w val="0.93908227468617778"/>
          <c:h val="0.6809259467538949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303800228234338E-2"/>
          <c:y val="0"/>
          <c:w val="0.93908227468617778"/>
          <c:h val="0.6809259467538949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303800228234338E-2"/>
          <c:y val="0"/>
          <c:w val="0.93908227468617778"/>
          <c:h val="0.6809259467538949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303800228234338E-2"/>
          <c:y val="0"/>
          <c:w val="0.93908227468617778"/>
          <c:h val="0.6809259467538949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231655951015357E-2"/>
          <c:y val="0.28532065958055153"/>
          <c:w val="0.84221310520684056"/>
          <c:h val="0.632259467768801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 порушуються Ваші права учасника освітнього процесу?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8CF4-42FD-9EBD-A8E3D60DCA1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8CF4-42FD-9EBD-A8E3D60DCA1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8CF4-42FD-9EBD-A8E3D60DCA1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8CF4-42FD-9EBD-A8E3D60DCA1B}"/>
              </c:ext>
            </c:extLst>
          </c:dPt>
          <c:dLbls>
            <c:dLbl>
              <c:idx val="2"/>
              <c:layout>
                <c:manualLayout>
                  <c:x val="0.21229391139268527"/>
                  <c:y val="6.902805575672071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CF4-42FD-9EBD-A8E3D60DCA1B}"/>
                </c:ext>
              </c:extLst>
            </c:dLbl>
            <c:dLbl>
              <c:idx val="3"/>
              <c:layout>
                <c:manualLayout>
                  <c:x val="0.10901524286525567"/>
                  <c:y val="3.920981398425972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CF4-42FD-9EBD-A8E3D60DCA1B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Не порушуються</c:v>
                </c:pt>
                <c:pt idx="1">
                  <c:v>Інколи, але вирішується</c:v>
                </c:pt>
                <c:pt idx="2">
                  <c:v>Інколи і НЕ вирішується</c:v>
                </c:pt>
                <c:pt idx="3">
                  <c:v>Систематично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59</c:v>
                </c:pt>
                <c:pt idx="1">
                  <c:v>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89-4538-97A1-713DA40FBE3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6.5335278429983533E-3"/>
          <c:y val="0.53620190210642515"/>
          <c:w val="0.29633545959685176"/>
          <c:h val="0.4628834631109478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Чи </a:t>
            </a:r>
            <a:r>
              <a:rPr lang="ru-RU" dirty="0" err="1"/>
              <a:t>вчасно</a:t>
            </a:r>
            <a:r>
              <a:rPr lang="ru-RU" dirty="0"/>
              <a:t> </a:t>
            </a:r>
            <a:r>
              <a:rPr lang="ru-RU" dirty="0" err="1"/>
              <a:t>розглядалися</a:t>
            </a:r>
            <a:r>
              <a:rPr lang="ru-RU" dirty="0"/>
              <a:t> </a:t>
            </a:r>
            <a:r>
              <a:rPr lang="ru-RU" dirty="0" err="1"/>
              <a:t>звернення</a:t>
            </a:r>
            <a:r>
              <a:rPr lang="ru-RU" dirty="0"/>
              <a:t> до </a:t>
            </a:r>
            <a:r>
              <a:rPr lang="ru-RU" dirty="0" err="1"/>
              <a:t>керівництва</a:t>
            </a:r>
            <a:r>
              <a:rPr lang="ru-RU"/>
              <a:t> </a:t>
            </a:r>
            <a:r>
              <a:rPr lang="ru-RU" smtClean="0"/>
              <a:t>та </a:t>
            </a:r>
            <a:r>
              <a:rPr lang="ru-RU" dirty="0" err="1"/>
              <a:t>вживалися</a:t>
            </a:r>
            <a:r>
              <a:rPr lang="ru-RU" dirty="0"/>
              <a:t> заходи </a:t>
            </a:r>
            <a:r>
              <a:rPr lang="ru-RU" dirty="0" err="1"/>
              <a:t>реагування</a:t>
            </a:r>
            <a:r>
              <a:rPr lang="ru-RU" dirty="0"/>
              <a:t>?</a:t>
            </a:r>
          </a:p>
        </c:rich>
      </c:tx>
      <c:layout>
        <c:manualLayout>
          <c:xMode val="edge"/>
          <c:yMode val="edge"/>
          <c:x val="0.1223408480280157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34100485648634155"/>
          <c:w val="0.90198364142991971"/>
          <c:h val="0.59604552199401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 вчасно розглядалися звернення до корівництва за вживалися заходи реагування?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40B-4B08-A367-E225D10B85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40B-4B08-A367-E225D10B85E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440B-4B08-A367-E225D10B85E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440B-4B08-A367-E225D10B85E6}"/>
              </c:ext>
            </c:extLst>
          </c:dPt>
          <c:dPt>
            <c:idx val="4"/>
            <c:bubble3D val="0"/>
            <c:explosion val="2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440B-4B08-A367-E225D10B85E6}"/>
              </c:ext>
            </c:extLst>
          </c:dPt>
          <c:dLbls>
            <c:dLbl>
              <c:idx val="1"/>
              <c:layout>
                <c:manualLayout>
                  <c:x val="-3.7089287178604984E-2"/>
                  <c:y val="-7.975062245253604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40B-4B08-A367-E225D10B85E6}"/>
                </c:ext>
              </c:extLst>
            </c:dLbl>
            <c:dLbl>
              <c:idx val="2"/>
              <c:layout>
                <c:manualLayout>
                  <c:x val="-5.8124858305584007E-3"/>
                  <c:y val="0.1699449340815981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40B-4B08-A367-E225D10B85E6}"/>
                </c:ext>
              </c:extLst>
            </c:dLbl>
            <c:dLbl>
              <c:idx val="3"/>
              <c:layout>
                <c:manualLayout>
                  <c:x val="-6.9114717407068565E-2"/>
                  <c:y val="0.3256624188933388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40B-4B08-A367-E225D10B85E6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Вчасно, заходами реагування задоволені</c:v>
                </c:pt>
                <c:pt idx="1">
                  <c:v>Вчасно, переважно задоволоені</c:v>
                </c:pt>
                <c:pt idx="2">
                  <c:v>вчасно, заходами НЕ задоволені</c:v>
                </c:pt>
                <c:pt idx="3">
                  <c:v>Звернення не розглядались, заходи не вживались</c:v>
                </c:pt>
                <c:pt idx="4">
                  <c:v>Ми не звертались до керівництва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1-4C3A-98A3-A56C3F6EC6A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05516635929363"/>
          <c:y val="0.20997729326540795"/>
          <c:w val="0.28719629158580373"/>
          <c:h val="0.7276955377509897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9.9668116083583363E-2"/>
          <c:y val="1.73841070934001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2389381178456964E-2"/>
          <c:y val="0.12989181012630893"/>
          <c:w val="0.96592920175924335"/>
          <c:h val="0.790538193462538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якому настрої ваша дитина йде до садочку?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FF6-430D-8DD1-139AC66AC2F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0FF6-430D-8DD1-139AC66AC2F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FF6-430D-8DD1-139AC66AC2F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0FF6-430D-8DD1-139AC66AC2F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230D-4CD8-AF4E-80B9299F1E6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230D-4CD8-AF4E-80B9299F1E6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230D-4CD8-AF4E-80B9299F1E64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F6-430D-8DD1-139AC66AC2FB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F6-430D-8DD1-139AC66AC2FB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F6-430D-8DD1-139AC66AC2FB}"/>
                </c:ext>
              </c:extLst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F6-430D-8DD1-139AC66AC2FB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З радістю</c:v>
                </c:pt>
                <c:pt idx="1">
                  <c:v>Охоче</c:v>
                </c:pt>
                <c:pt idx="2">
                  <c:v>Не проявляє емоцій</c:v>
                </c:pt>
                <c:pt idx="3">
                  <c:v>Неохоче</c:v>
                </c:pt>
                <c:pt idx="4">
                  <c:v>Пригніченому</c:v>
                </c:pt>
                <c:pt idx="5">
                  <c:v>Відмовляється</c:v>
                </c:pt>
                <c:pt idx="6">
                  <c:v>Складно сказати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14</c:v>
                </c:pt>
                <c:pt idx="1">
                  <c:v>36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F6-430D-8DD1-139AC66AC2F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765322122743966"/>
          <c:y val="0.58324432153388972"/>
          <c:w val="0.31234677877256045"/>
          <c:h val="0.4150384845803882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151373156692021E-2"/>
          <c:y val="0.18723235773829872"/>
          <c:w val="0.95584862684330796"/>
          <c:h val="0.534305279852401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 чим пов'язуєте небажання дитини йти до садочку?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28B-497A-B220-F70E910A11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28B-497A-B220-F70E910A11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628B-497A-B220-F70E910A11C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628B-497A-B220-F70E910A11C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Упереджене ставлення з боку педагогів</c:v>
                </c:pt>
                <c:pt idx="1">
                  <c:v>Взаємини з дітьми</c:v>
                </c:pt>
                <c:pt idx="2">
                  <c:v>Упереджене ставлення адміністрації</c:v>
                </c:pt>
                <c:pt idx="3">
                  <c:v>Інше (поганий сон, важке пробудження ті)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3-498C-A049-1F354C0CCAA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975889083474404"/>
          <c:y val="0.59416163204370032"/>
          <c:w val="0.34024110916525591"/>
          <c:h val="0.4047932682897004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303800228234338E-2"/>
          <c:y val="0"/>
          <c:w val="0.93908227468617778"/>
          <c:h val="0.6809259467538949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Вам завжди вдається поспілкуватись з керівництвом закладу?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DA92-4926-BE2E-3A372339A6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DA92-4926-BE2E-3A372339A6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DA92-4926-BE2E-3A372339A6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DA92-4926-BE2E-3A372339A61F}"/>
              </c:ext>
            </c:extLst>
          </c:dPt>
          <c:dLbls>
            <c:dLbl>
              <c:idx val="3"/>
              <c:layout>
                <c:manualLayout>
                  <c:x val="0.39037761186139808"/>
                  <c:y val="5.478401724853540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A92-4926-BE2E-3A372339A61F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Так</c:v>
                </c:pt>
                <c:pt idx="1">
                  <c:v>Переважно так</c:v>
                </c:pt>
                <c:pt idx="2">
                  <c:v>Іноді</c:v>
                </c:pt>
                <c:pt idx="3">
                  <c:v>Ні, ніколи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</c:v>
                </c:pt>
                <c:pt idx="1">
                  <c:v>21</c:v>
                </c:pt>
                <c:pt idx="2">
                  <c:v>12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B1-4B82-8763-F9EAAEE7FD0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011232036367316"/>
          <c:y val="0.7164711628369087"/>
          <c:w val="0.20556869446493206"/>
          <c:h val="0.2413197878103292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874999999999999E-2"/>
          <c:y val="0.16045311512960658"/>
          <c:w val="0.96562499999999996"/>
          <c:h val="0.758772037477113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Педагоги справедливо оцінюють навчальні досягнення дитини?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5AD-4B7B-83DF-488F42124C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B5AD-4B7B-83DF-488F42124C2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D6A2-4970-8EDB-3162294D728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D6A2-4970-8EDB-3162294D7281}"/>
              </c:ext>
            </c:extLst>
          </c:dPt>
          <c:dLbls>
            <c:dLbl>
              <c:idx val="2"/>
              <c:layout>
                <c:manualLayout>
                  <c:x val="0.38155625989274106"/>
                  <c:y val="-2.47432358274812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6A2-4970-8EDB-3162294D7281}"/>
                </c:ext>
              </c:extLst>
            </c:dLbl>
            <c:dLbl>
              <c:idx val="3"/>
              <c:layout>
                <c:manualLayout>
                  <c:x val="0.37868740734114509"/>
                  <c:y val="0.1036576533412073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6A2-4970-8EDB-3162294D7281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Так, завжди</c:v>
                </c:pt>
                <c:pt idx="1">
                  <c:v>Переважно так</c:v>
                </c:pt>
                <c:pt idx="2">
                  <c:v>Іноді</c:v>
                </c:pt>
                <c:pt idx="3">
                  <c:v>Ні, ніколи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42</c:v>
                </c:pt>
                <c:pt idx="1">
                  <c:v>23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AD-4B7B-83DF-488F42124C2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505188218187311"/>
          <c:y val="0.75605709027532086"/>
          <c:w val="0.27494811781812695"/>
          <c:h val="0.2413197878103292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303800228234338E-2"/>
          <c:y val="0"/>
          <c:w val="0.93908227468617778"/>
          <c:h val="0.6809259467538949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3128462148068687"/>
          <c:y val="3.88335904206399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838166763578241E-2"/>
          <c:y val="0.25077537813944056"/>
          <c:w val="0.83937197303872213"/>
          <c:h val="0.59250438788994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Педагоги забезпечують зворотний зв'язок?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3EE5-48EC-92C7-278445A750F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B6C-4D34-A728-FEC25145F0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5B6C-4D34-A728-FEC25145F07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5B6C-4D34-A728-FEC25145F07D}"/>
              </c:ext>
            </c:extLst>
          </c:dPt>
          <c:dLbls>
            <c:dLbl>
              <c:idx val="2"/>
              <c:layout>
                <c:manualLayout>
                  <c:x val="-6.3091097710382821E-2"/>
                  <c:y val="9.953825640760071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6C-4D34-A728-FEC25145F07D}"/>
                </c:ext>
              </c:extLst>
            </c:dLbl>
            <c:dLbl>
              <c:idx val="3"/>
              <c:layout>
                <c:manualLayout>
                  <c:x val="0.27418166676741607"/>
                  <c:y val="3.840826418464961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B6C-4D34-A728-FEC25145F07D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Так, завжди</c:v>
                </c:pt>
                <c:pt idx="1">
                  <c:v>переважно так</c:v>
                </c:pt>
                <c:pt idx="2">
                  <c:v>Іноді</c:v>
                </c:pt>
                <c:pt idx="3">
                  <c:v>Ні, ніколи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</c:v>
                </c:pt>
                <c:pt idx="1">
                  <c:v>17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E5-48EC-92C7-278445A750F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894974076086285"/>
          <c:y val="0.73847060006751397"/>
          <c:w val="0.22561426853412461"/>
          <c:h val="0.2587954835362568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3161437835093956E-2"/>
          <c:y val="0.21805991489332005"/>
          <c:w val="0.86659191941880054"/>
          <c:h val="0.703103000368132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 задоволені організацією освітнього процесу?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4290-4BFA-9143-30CA7A8CF76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290-4BFA-9143-30CA7A8CF76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290-4BFA-9143-30CA7A8CF76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13D3-442D-A11A-C0474CA7B9D0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90-4BFA-9143-30CA7A8CF766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90-4BFA-9143-30CA7A8CF766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90-4BFA-9143-30CA7A8CF766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Так, цілком.</c:v>
                </c:pt>
                <c:pt idx="1">
                  <c:v>Переважно так.</c:v>
                </c:pt>
                <c:pt idx="2">
                  <c:v>Переважно незадоволені.</c:v>
                </c:pt>
                <c:pt idx="3">
                  <c:v>Незадоволені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</c:v>
                </c:pt>
                <c:pt idx="1">
                  <c:v>38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90-4BFA-9143-30CA7A8CF76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104938501961275"/>
          <c:y val="0.73847060006751397"/>
          <c:w val="0.33895061498038714"/>
          <c:h val="0.2587954835362568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A395EF-7786-4610-B9C4-C57533CD0E6C}" type="doc">
      <dgm:prSet loTypeId="urn:microsoft.com/office/officeart/2005/8/layout/radial3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4FA661F-56B5-4C4C-874C-6775B8A9CEA7}">
      <dgm:prSet phldrT="[Текст]"/>
      <dgm:spPr/>
      <dgm:t>
        <a:bodyPr/>
        <a:lstStyle/>
        <a:p>
          <a:r>
            <a:rPr lang="ru-RU" dirty="0" smtClean="0"/>
            <a:t>На чию допомогу ви розраховуєте у розв’язанні проблем з дитиною?</a:t>
          </a:r>
          <a:endParaRPr lang="ru-RU" dirty="0"/>
        </a:p>
      </dgm:t>
    </dgm:pt>
    <dgm:pt modelId="{13EDE66C-7B70-4463-A540-E8300EEEEC4E}" type="parTrans" cxnId="{B136B7E9-95B1-4773-A14A-9DB4E86B8C47}">
      <dgm:prSet/>
      <dgm:spPr/>
      <dgm:t>
        <a:bodyPr/>
        <a:lstStyle/>
        <a:p>
          <a:endParaRPr lang="ru-RU"/>
        </a:p>
      </dgm:t>
    </dgm:pt>
    <dgm:pt modelId="{037E01B3-B6C1-4347-961A-C3DB8427AA77}" type="sibTrans" cxnId="{B136B7E9-95B1-4773-A14A-9DB4E86B8C47}">
      <dgm:prSet/>
      <dgm:spPr/>
      <dgm:t>
        <a:bodyPr/>
        <a:lstStyle/>
        <a:p>
          <a:endParaRPr lang="ru-RU"/>
        </a:p>
      </dgm:t>
    </dgm:pt>
    <dgm:pt modelId="{02BA0314-3DA5-4AF5-A1C0-A9F8A1A7DF98}">
      <dgm:prSet phldrT="[Текст]"/>
      <dgm:spPr/>
      <dgm:t>
        <a:bodyPr/>
        <a:lstStyle/>
        <a:p>
          <a:r>
            <a:rPr lang="ru-RU" dirty="0" smtClean="0"/>
            <a:t>Директора</a:t>
          </a:r>
        </a:p>
        <a:p>
          <a:r>
            <a:rPr lang="ru-RU" dirty="0" smtClean="0"/>
            <a:t>9</a:t>
          </a:r>
          <a:endParaRPr lang="ru-RU" dirty="0"/>
        </a:p>
      </dgm:t>
    </dgm:pt>
    <dgm:pt modelId="{B507D2D5-2923-4BA2-A465-CDB9C5D9E889}" type="parTrans" cxnId="{3B13EB1A-1F39-4E8B-92E6-0ADF8F1A2E0B}">
      <dgm:prSet/>
      <dgm:spPr/>
      <dgm:t>
        <a:bodyPr/>
        <a:lstStyle/>
        <a:p>
          <a:endParaRPr lang="ru-RU"/>
        </a:p>
      </dgm:t>
    </dgm:pt>
    <dgm:pt modelId="{275C1BAA-DD17-43C6-8191-352655F6A2ED}" type="sibTrans" cxnId="{3B13EB1A-1F39-4E8B-92E6-0ADF8F1A2E0B}">
      <dgm:prSet/>
      <dgm:spPr/>
      <dgm:t>
        <a:bodyPr/>
        <a:lstStyle/>
        <a:p>
          <a:endParaRPr lang="ru-RU"/>
        </a:p>
      </dgm:t>
    </dgm:pt>
    <dgm:pt modelId="{1249F553-C81F-4EC3-82F5-911659B25593}">
      <dgm:prSet phldrT="[Текст]"/>
      <dgm:spPr/>
      <dgm:t>
        <a:bodyPr/>
        <a:lstStyle/>
        <a:p>
          <a:r>
            <a:rPr lang="ru-RU" dirty="0" smtClean="0"/>
            <a:t>Вихователя</a:t>
          </a:r>
        </a:p>
        <a:p>
          <a:r>
            <a:rPr lang="ru-RU" dirty="0" smtClean="0"/>
            <a:t>59</a:t>
          </a:r>
          <a:endParaRPr lang="ru-RU" dirty="0"/>
        </a:p>
      </dgm:t>
    </dgm:pt>
    <dgm:pt modelId="{9C21A895-D467-480D-B5F7-A45350FF20E0}" type="parTrans" cxnId="{45FAA5D1-1C93-4720-8285-B419258DFF3D}">
      <dgm:prSet/>
      <dgm:spPr/>
      <dgm:t>
        <a:bodyPr/>
        <a:lstStyle/>
        <a:p>
          <a:endParaRPr lang="ru-RU"/>
        </a:p>
      </dgm:t>
    </dgm:pt>
    <dgm:pt modelId="{831B372C-6791-4CFB-B1FA-54C589F0EA41}" type="sibTrans" cxnId="{45FAA5D1-1C93-4720-8285-B419258DFF3D}">
      <dgm:prSet/>
      <dgm:spPr/>
      <dgm:t>
        <a:bodyPr/>
        <a:lstStyle/>
        <a:p>
          <a:endParaRPr lang="ru-RU"/>
        </a:p>
      </dgm:t>
    </dgm:pt>
    <dgm:pt modelId="{9B1DF82A-CCC2-4ABD-BBA5-97F01D4A657D}">
      <dgm:prSet phldrT="[Текст]"/>
      <dgm:spPr/>
      <dgm:t>
        <a:bodyPr/>
        <a:lstStyle/>
        <a:p>
          <a:r>
            <a:rPr lang="ru-RU" dirty="0" smtClean="0"/>
            <a:t>Психолога</a:t>
          </a:r>
        </a:p>
        <a:p>
          <a:r>
            <a:rPr lang="ru-RU" dirty="0" smtClean="0"/>
            <a:t>16</a:t>
          </a:r>
          <a:endParaRPr lang="ru-RU" dirty="0"/>
        </a:p>
      </dgm:t>
    </dgm:pt>
    <dgm:pt modelId="{66EB4A58-39D6-4043-B530-35A17039BECC}" type="parTrans" cxnId="{F7DDA681-472A-4B48-A26D-6B0217CC7486}">
      <dgm:prSet/>
      <dgm:spPr/>
      <dgm:t>
        <a:bodyPr/>
        <a:lstStyle/>
        <a:p>
          <a:endParaRPr lang="ru-RU"/>
        </a:p>
      </dgm:t>
    </dgm:pt>
    <dgm:pt modelId="{DBE30542-76FD-43CA-BAE9-BEBBC3CB2A9E}" type="sibTrans" cxnId="{F7DDA681-472A-4B48-A26D-6B0217CC7486}">
      <dgm:prSet/>
      <dgm:spPr/>
      <dgm:t>
        <a:bodyPr/>
        <a:lstStyle/>
        <a:p>
          <a:endParaRPr lang="ru-RU"/>
        </a:p>
      </dgm:t>
    </dgm:pt>
    <dgm:pt modelId="{3C64C75B-375B-4B3C-888D-5A100AF1AA42}">
      <dgm:prSet phldrT="[Текст]"/>
      <dgm:spPr/>
      <dgm:t>
        <a:bodyPr/>
        <a:lstStyle/>
        <a:p>
          <a:r>
            <a:rPr lang="ru-RU" dirty="0" smtClean="0"/>
            <a:t>Заступника директора</a:t>
          </a:r>
        </a:p>
        <a:p>
          <a:r>
            <a:rPr lang="ru-RU" dirty="0" smtClean="0"/>
            <a:t>31</a:t>
          </a:r>
          <a:endParaRPr lang="ru-RU" dirty="0"/>
        </a:p>
      </dgm:t>
    </dgm:pt>
    <dgm:pt modelId="{7B6B391C-54D7-4D93-B5DC-2C8C0053DFBF}" type="parTrans" cxnId="{01160685-B3E7-485F-9BB9-1D04DF48D6D2}">
      <dgm:prSet/>
      <dgm:spPr/>
      <dgm:t>
        <a:bodyPr/>
        <a:lstStyle/>
        <a:p>
          <a:endParaRPr lang="ru-RU"/>
        </a:p>
      </dgm:t>
    </dgm:pt>
    <dgm:pt modelId="{4F7648BF-38FF-4D47-8893-FCAAAED0E765}" type="sibTrans" cxnId="{01160685-B3E7-485F-9BB9-1D04DF48D6D2}">
      <dgm:prSet/>
      <dgm:spPr/>
      <dgm:t>
        <a:bodyPr/>
        <a:lstStyle/>
        <a:p>
          <a:endParaRPr lang="ru-RU"/>
        </a:p>
      </dgm:t>
    </dgm:pt>
    <dgm:pt modelId="{F41E6488-A417-48D9-A720-ED7F6EC560AB}">
      <dgm:prSet/>
      <dgm:spPr/>
      <dgm:t>
        <a:bodyPr/>
        <a:lstStyle/>
        <a:p>
          <a:r>
            <a:rPr lang="ru-RU" dirty="0" smtClean="0"/>
            <a:t>Педагогів</a:t>
          </a:r>
        </a:p>
        <a:p>
          <a:r>
            <a:rPr lang="ru-RU" dirty="0" smtClean="0"/>
            <a:t>47</a:t>
          </a:r>
          <a:endParaRPr lang="ru-RU" dirty="0"/>
        </a:p>
      </dgm:t>
    </dgm:pt>
    <dgm:pt modelId="{881854CD-0CD7-4397-85BA-69D203A1EEF6}" type="parTrans" cxnId="{B4CA970B-E498-4AC4-934B-93714C44F2B5}">
      <dgm:prSet/>
      <dgm:spPr/>
      <dgm:t>
        <a:bodyPr/>
        <a:lstStyle/>
        <a:p>
          <a:endParaRPr lang="ru-RU"/>
        </a:p>
      </dgm:t>
    </dgm:pt>
    <dgm:pt modelId="{412C8B37-CAB1-43C1-A400-CD5A4FB30826}" type="sibTrans" cxnId="{B4CA970B-E498-4AC4-934B-93714C44F2B5}">
      <dgm:prSet/>
      <dgm:spPr/>
      <dgm:t>
        <a:bodyPr/>
        <a:lstStyle/>
        <a:p>
          <a:endParaRPr lang="ru-RU"/>
        </a:p>
      </dgm:t>
    </dgm:pt>
    <dgm:pt modelId="{FC1B30E4-0A07-4B88-A994-C40CD39CADD7}">
      <dgm:prSet/>
      <dgm:spPr/>
      <dgm:t>
        <a:bodyPr/>
        <a:lstStyle/>
        <a:p>
          <a:r>
            <a:rPr lang="ru-RU" dirty="0" smtClean="0"/>
            <a:t>Органів управління освітою</a:t>
          </a:r>
          <a:endParaRPr lang="ru-RU" dirty="0"/>
        </a:p>
      </dgm:t>
    </dgm:pt>
    <dgm:pt modelId="{1C406C5A-4102-4703-A674-61E0205EE225}" type="parTrans" cxnId="{9C095A4E-38E0-4371-B5C8-790967FEDEF0}">
      <dgm:prSet/>
      <dgm:spPr/>
      <dgm:t>
        <a:bodyPr/>
        <a:lstStyle/>
        <a:p>
          <a:endParaRPr lang="ru-RU"/>
        </a:p>
      </dgm:t>
    </dgm:pt>
    <dgm:pt modelId="{ED8D1852-9F9B-4E9B-BA9B-1BE3A1BD8DC5}" type="sibTrans" cxnId="{9C095A4E-38E0-4371-B5C8-790967FEDEF0}">
      <dgm:prSet/>
      <dgm:spPr/>
      <dgm:t>
        <a:bodyPr/>
        <a:lstStyle/>
        <a:p>
          <a:endParaRPr lang="ru-RU"/>
        </a:p>
      </dgm:t>
    </dgm:pt>
    <dgm:pt modelId="{1C6ED726-752C-4541-93CF-8401FA67AB59}">
      <dgm:prSet/>
      <dgm:spPr/>
      <dgm:t>
        <a:bodyPr/>
        <a:lstStyle/>
        <a:p>
          <a:r>
            <a:rPr lang="ru-RU" dirty="0" smtClean="0"/>
            <a:t>Соцпедагога</a:t>
          </a:r>
          <a:endParaRPr lang="ru-RU" dirty="0"/>
        </a:p>
      </dgm:t>
    </dgm:pt>
    <dgm:pt modelId="{EB813FEA-AF38-4A5C-BC54-32DE9AC8751D}" type="parTrans" cxnId="{B327CAC6-7587-4A1B-9AE7-8D1D9CBF466E}">
      <dgm:prSet/>
      <dgm:spPr/>
      <dgm:t>
        <a:bodyPr/>
        <a:lstStyle/>
        <a:p>
          <a:endParaRPr lang="ru-RU"/>
        </a:p>
      </dgm:t>
    </dgm:pt>
    <dgm:pt modelId="{0C67C8E8-FC03-4DB3-BD4E-67FD53CCCC1D}" type="sibTrans" cxnId="{B327CAC6-7587-4A1B-9AE7-8D1D9CBF466E}">
      <dgm:prSet/>
      <dgm:spPr/>
      <dgm:t>
        <a:bodyPr/>
        <a:lstStyle/>
        <a:p>
          <a:endParaRPr lang="ru-RU"/>
        </a:p>
      </dgm:t>
    </dgm:pt>
    <dgm:pt modelId="{1FF7F36E-8FA2-448F-B338-E5D1D58B510D}">
      <dgm:prSet/>
      <dgm:spPr/>
      <dgm:t>
        <a:bodyPr/>
        <a:lstStyle/>
        <a:p>
          <a:r>
            <a:rPr lang="ru-RU" dirty="0" smtClean="0"/>
            <a:t>Інших батьків</a:t>
          </a:r>
        </a:p>
        <a:p>
          <a:r>
            <a:rPr lang="ru-RU" dirty="0" smtClean="0"/>
            <a:t>1</a:t>
          </a:r>
          <a:endParaRPr lang="ru-RU" dirty="0"/>
        </a:p>
      </dgm:t>
    </dgm:pt>
    <dgm:pt modelId="{26F93CD5-50EB-4234-9997-8961405483C8}" type="parTrans" cxnId="{BC3ED6E1-8F4D-4056-A4A8-F1B0FBDF5DDC}">
      <dgm:prSet/>
      <dgm:spPr/>
      <dgm:t>
        <a:bodyPr/>
        <a:lstStyle/>
        <a:p>
          <a:endParaRPr lang="ru-RU"/>
        </a:p>
      </dgm:t>
    </dgm:pt>
    <dgm:pt modelId="{E92AB623-928C-4B1C-A091-8755FD314C40}" type="sibTrans" cxnId="{BC3ED6E1-8F4D-4056-A4A8-F1B0FBDF5DDC}">
      <dgm:prSet/>
      <dgm:spPr/>
      <dgm:t>
        <a:bodyPr/>
        <a:lstStyle/>
        <a:p>
          <a:endParaRPr lang="ru-RU"/>
        </a:p>
      </dgm:t>
    </dgm:pt>
    <dgm:pt modelId="{8ADB5D80-1B7C-4231-93DE-46D369118F73}" type="pres">
      <dgm:prSet presAssocID="{5CA395EF-7786-4610-B9C4-C57533CD0E6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18F50C-263D-4169-B433-8AD012A21D78}" type="pres">
      <dgm:prSet presAssocID="{5CA395EF-7786-4610-B9C4-C57533CD0E6C}" presName="radial" presStyleCnt="0">
        <dgm:presLayoutVars>
          <dgm:animLvl val="ctr"/>
        </dgm:presLayoutVars>
      </dgm:prSet>
      <dgm:spPr/>
    </dgm:pt>
    <dgm:pt modelId="{E0FC1049-5B31-4500-B744-B7C74B6EBD25}" type="pres">
      <dgm:prSet presAssocID="{B4FA661F-56B5-4C4C-874C-6775B8A9CEA7}" presName="centerShape" presStyleLbl="vennNode1" presStyleIdx="0" presStyleCnt="9"/>
      <dgm:spPr/>
      <dgm:t>
        <a:bodyPr/>
        <a:lstStyle/>
        <a:p>
          <a:endParaRPr lang="ru-RU"/>
        </a:p>
      </dgm:t>
    </dgm:pt>
    <dgm:pt modelId="{A2D4508F-BD7F-467E-88B7-F2F8AA0F8CCD}" type="pres">
      <dgm:prSet presAssocID="{02BA0314-3DA5-4AF5-A1C0-A9F8A1A7DF98}" presName="node" presStyleLbl="vennNode1" presStyleIdx="1" presStyleCnt="9" custScaleX="170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A3FB7A-C1F6-4E92-8A6D-7849B34FB1F4}" type="pres">
      <dgm:prSet presAssocID="{1249F553-C81F-4EC3-82F5-911659B25593}" presName="node" presStyleLbl="vennNode1" presStyleIdx="2" presStyleCnt="9" custScaleX="164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D067D1-187E-4306-A3D7-ADEA1F9F0FD8}" type="pres">
      <dgm:prSet presAssocID="{1C6ED726-752C-4541-93CF-8401FA67AB59}" presName="node" presStyleLbl="vennNode1" presStyleIdx="3" presStyleCnt="9" custScaleX="161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7FFA3-89B7-49A7-ADB8-995683544A92}" type="pres">
      <dgm:prSet presAssocID="{1FF7F36E-8FA2-448F-B338-E5D1D58B510D}" presName="node" presStyleLbl="vennNode1" presStyleIdx="4" presStyleCnt="9" custScaleX="162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04DF97-E303-484F-A8A4-54877A491D82}" type="pres">
      <dgm:prSet presAssocID="{FC1B30E4-0A07-4B88-A994-C40CD39CADD7}" presName="node" presStyleLbl="vennNode1" presStyleIdx="5" presStyleCnt="9" custScaleX="167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C9BA4-CDF2-4275-BBA6-8C7AE6FF54F8}" type="pres">
      <dgm:prSet presAssocID="{F41E6488-A417-48D9-A720-ED7F6EC560AB}" presName="node" presStyleLbl="vennNode1" presStyleIdx="6" presStyleCnt="9" custScaleX="160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112E61-BB67-4CF0-A318-869B0AA818EF}" type="pres">
      <dgm:prSet presAssocID="{9B1DF82A-CCC2-4ABD-BBA5-97F01D4A657D}" presName="node" presStyleLbl="vennNode1" presStyleIdx="7" presStyleCnt="9" custScaleX="171454" custScaleY="106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E63B46-BD7B-4719-A091-1F785EC9530F}" type="pres">
      <dgm:prSet presAssocID="{3C64C75B-375B-4B3C-888D-5A100AF1AA42}" presName="node" presStyleLbl="vennNode1" presStyleIdx="8" presStyleCnt="9" custScaleX="156450" custRadScaleRad="106618" custRadScaleInc="-4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36B7E9-95B1-4773-A14A-9DB4E86B8C47}" srcId="{5CA395EF-7786-4610-B9C4-C57533CD0E6C}" destId="{B4FA661F-56B5-4C4C-874C-6775B8A9CEA7}" srcOrd="0" destOrd="0" parTransId="{13EDE66C-7B70-4463-A540-E8300EEEEC4E}" sibTransId="{037E01B3-B6C1-4347-961A-C3DB8427AA77}"/>
    <dgm:cxn modelId="{BD4E80A7-A43D-4107-BAEE-69A9836D26C2}" type="presOf" srcId="{F41E6488-A417-48D9-A720-ED7F6EC560AB}" destId="{33CC9BA4-CDF2-4275-BBA6-8C7AE6FF54F8}" srcOrd="0" destOrd="0" presId="urn:microsoft.com/office/officeart/2005/8/layout/radial3"/>
    <dgm:cxn modelId="{11B17488-0F77-4104-855B-52B5AA7942C8}" type="presOf" srcId="{02BA0314-3DA5-4AF5-A1C0-A9F8A1A7DF98}" destId="{A2D4508F-BD7F-467E-88B7-F2F8AA0F8CCD}" srcOrd="0" destOrd="0" presId="urn:microsoft.com/office/officeart/2005/8/layout/radial3"/>
    <dgm:cxn modelId="{BC3ED6E1-8F4D-4056-A4A8-F1B0FBDF5DDC}" srcId="{B4FA661F-56B5-4C4C-874C-6775B8A9CEA7}" destId="{1FF7F36E-8FA2-448F-B338-E5D1D58B510D}" srcOrd="3" destOrd="0" parTransId="{26F93CD5-50EB-4234-9997-8961405483C8}" sibTransId="{E92AB623-928C-4B1C-A091-8755FD314C40}"/>
    <dgm:cxn modelId="{EA23250D-2238-42D9-88C5-BBCA43407567}" type="presOf" srcId="{B4FA661F-56B5-4C4C-874C-6775B8A9CEA7}" destId="{E0FC1049-5B31-4500-B744-B7C74B6EBD25}" srcOrd="0" destOrd="0" presId="urn:microsoft.com/office/officeart/2005/8/layout/radial3"/>
    <dgm:cxn modelId="{0F04485A-54FC-4E34-8720-3AB4D85B94A0}" type="presOf" srcId="{FC1B30E4-0A07-4B88-A994-C40CD39CADD7}" destId="{D204DF97-E303-484F-A8A4-54877A491D82}" srcOrd="0" destOrd="0" presId="urn:microsoft.com/office/officeart/2005/8/layout/radial3"/>
    <dgm:cxn modelId="{9C095A4E-38E0-4371-B5C8-790967FEDEF0}" srcId="{B4FA661F-56B5-4C4C-874C-6775B8A9CEA7}" destId="{FC1B30E4-0A07-4B88-A994-C40CD39CADD7}" srcOrd="4" destOrd="0" parTransId="{1C406C5A-4102-4703-A674-61E0205EE225}" sibTransId="{ED8D1852-9F9B-4E9B-BA9B-1BE3A1BD8DC5}"/>
    <dgm:cxn modelId="{3B13EB1A-1F39-4E8B-92E6-0ADF8F1A2E0B}" srcId="{B4FA661F-56B5-4C4C-874C-6775B8A9CEA7}" destId="{02BA0314-3DA5-4AF5-A1C0-A9F8A1A7DF98}" srcOrd="0" destOrd="0" parTransId="{B507D2D5-2923-4BA2-A465-CDB9C5D9E889}" sibTransId="{275C1BAA-DD17-43C6-8191-352655F6A2ED}"/>
    <dgm:cxn modelId="{B327CAC6-7587-4A1B-9AE7-8D1D9CBF466E}" srcId="{B4FA661F-56B5-4C4C-874C-6775B8A9CEA7}" destId="{1C6ED726-752C-4541-93CF-8401FA67AB59}" srcOrd="2" destOrd="0" parTransId="{EB813FEA-AF38-4A5C-BC54-32DE9AC8751D}" sibTransId="{0C67C8E8-FC03-4DB3-BD4E-67FD53CCCC1D}"/>
    <dgm:cxn modelId="{4A4797A0-4396-4C29-9098-641A796D5E9B}" type="presOf" srcId="{1249F553-C81F-4EC3-82F5-911659B25593}" destId="{85A3FB7A-C1F6-4E92-8A6D-7849B34FB1F4}" srcOrd="0" destOrd="0" presId="urn:microsoft.com/office/officeart/2005/8/layout/radial3"/>
    <dgm:cxn modelId="{B4CA970B-E498-4AC4-934B-93714C44F2B5}" srcId="{B4FA661F-56B5-4C4C-874C-6775B8A9CEA7}" destId="{F41E6488-A417-48D9-A720-ED7F6EC560AB}" srcOrd="5" destOrd="0" parTransId="{881854CD-0CD7-4397-85BA-69D203A1EEF6}" sibTransId="{412C8B37-CAB1-43C1-A400-CD5A4FB30826}"/>
    <dgm:cxn modelId="{EE483D54-7D94-45B6-8A7F-1A0480F5886B}" type="presOf" srcId="{3C64C75B-375B-4B3C-888D-5A100AF1AA42}" destId="{46E63B46-BD7B-4719-A091-1F785EC9530F}" srcOrd="0" destOrd="0" presId="urn:microsoft.com/office/officeart/2005/8/layout/radial3"/>
    <dgm:cxn modelId="{312B159E-C08E-4E19-9AF2-C270A5A627B9}" type="presOf" srcId="{1FF7F36E-8FA2-448F-B338-E5D1D58B510D}" destId="{6ED7FFA3-89B7-49A7-ADB8-995683544A92}" srcOrd="0" destOrd="0" presId="urn:microsoft.com/office/officeart/2005/8/layout/radial3"/>
    <dgm:cxn modelId="{E3085079-C39C-49F3-9385-2E9BD8F9BB86}" type="presOf" srcId="{1C6ED726-752C-4541-93CF-8401FA67AB59}" destId="{C3D067D1-187E-4306-A3D7-ADEA1F9F0FD8}" srcOrd="0" destOrd="0" presId="urn:microsoft.com/office/officeart/2005/8/layout/radial3"/>
    <dgm:cxn modelId="{45FAA5D1-1C93-4720-8285-B419258DFF3D}" srcId="{B4FA661F-56B5-4C4C-874C-6775B8A9CEA7}" destId="{1249F553-C81F-4EC3-82F5-911659B25593}" srcOrd="1" destOrd="0" parTransId="{9C21A895-D467-480D-B5F7-A45350FF20E0}" sibTransId="{831B372C-6791-4CFB-B1FA-54C589F0EA41}"/>
    <dgm:cxn modelId="{01160685-B3E7-485F-9BB9-1D04DF48D6D2}" srcId="{B4FA661F-56B5-4C4C-874C-6775B8A9CEA7}" destId="{3C64C75B-375B-4B3C-888D-5A100AF1AA42}" srcOrd="7" destOrd="0" parTransId="{7B6B391C-54D7-4D93-B5DC-2C8C0053DFBF}" sibTransId="{4F7648BF-38FF-4D47-8893-FCAAAED0E765}"/>
    <dgm:cxn modelId="{EC8E1C4C-9549-4F53-AE80-0A1A49EB79ED}" type="presOf" srcId="{5CA395EF-7786-4610-B9C4-C57533CD0E6C}" destId="{8ADB5D80-1B7C-4231-93DE-46D369118F73}" srcOrd="0" destOrd="0" presId="urn:microsoft.com/office/officeart/2005/8/layout/radial3"/>
    <dgm:cxn modelId="{2A03A787-EE80-45E8-80B1-AA06D38671A8}" type="presOf" srcId="{9B1DF82A-CCC2-4ABD-BBA5-97F01D4A657D}" destId="{DE112E61-BB67-4CF0-A318-869B0AA818EF}" srcOrd="0" destOrd="0" presId="urn:microsoft.com/office/officeart/2005/8/layout/radial3"/>
    <dgm:cxn modelId="{F7DDA681-472A-4B48-A26D-6B0217CC7486}" srcId="{B4FA661F-56B5-4C4C-874C-6775B8A9CEA7}" destId="{9B1DF82A-CCC2-4ABD-BBA5-97F01D4A657D}" srcOrd="6" destOrd="0" parTransId="{66EB4A58-39D6-4043-B530-35A17039BECC}" sibTransId="{DBE30542-76FD-43CA-BAE9-BEBBC3CB2A9E}"/>
    <dgm:cxn modelId="{4864E958-BB0A-4DEC-84DF-27DD5E26398C}" type="presParOf" srcId="{8ADB5D80-1B7C-4231-93DE-46D369118F73}" destId="{6C18F50C-263D-4169-B433-8AD012A21D78}" srcOrd="0" destOrd="0" presId="urn:microsoft.com/office/officeart/2005/8/layout/radial3"/>
    <dgm:cxn modelId="{397DE896-11D9-4E7D-ACBA-F9BD975D7F43}" type="presParOf" srcId="{6C18F50C-263D-4169-B433-8AD012A21D78}" destId="{E0FC1049-5B31-4500-B744-B7C74B6EBD25}" srcOrd="0" destOrd="0" presId="urn:microsoft.com/office/officeart/2005/8/layout/radial3"/>
    <dgm:cxn modelId="{9A118EEC-3FFB-4B9F-803F-9DF624BB6EEC}" type="presParOf" srcId="{6C18F50C-263D-4169-B433-8AD012A21D78}" destId="{A2D4508F-BD7F-467E-88B7-F2F8AA0F8CCD}" srcOrd="1" destOrd="0" presId="urn:microsoft.com/office/officeart/2005/8/layout/radial3"/>
    <dgm:cxn modelId="{E236EA13-AE5D-4EAB-AB93-490C339E9D28}" type="presParOf" srcId="{6C18F50C-263D-4169-B433-8AD012A21D78}" destId="{85A3FB7A-C1F6-4E92-8A6D-7849B34FB1F4}" srcOrd="2" destOrd="0" presId="urn:microsoft.com/office/officeart/2005/8/layout/radial3"/>
    <dgm:cxn modelId="{930A0FD8-4570-4B7A-B415-187A73A56F34}" type="presParOf" srcId="{6C18F50C-263D-4169-B433-8AD012A21D78}" destId="{C3D067D1-187E-4306-A3D7-ADEA1F9F0FD8}" srcOrd="3" destOrd="0" presId="urn:microsoft.com/office/officeart/2005/8/layout/radial3"/>
    <dgm:cxn modelId="{096558C2-54B7-4677-BDAA-C0B313181A10}" type="presParOf" srcId="{6C18F50C-263D-4169-B433-8AD012A21D78}" destId="{6ED7FFA3-89B7-49A7-ADB8-995683544A92}" srcOrd="4" destOrd="0" presId="urn:microsoft.com/office/officeart/2005/8/layout/radial3"/>
    <dgm:cxn modelId="{663683E0-2806-4730-8086-AF63FAC84374}" type="presParOf" srcId="{6C18F50C-263D-4169-B433-8AD012A21D78}" destId="{D204DF97-E303-484F-A8A4-54877A491D82}" srcOrd="5" destOrd="0" presId="urn:microsoft.com/office/officeart/2005/8/layout/radial3"/>
    <dgm:cxn modelId="{18992FBA-35DD-4E53-8D9B-C6901635F549}" type="presParOf" srcId="{6C18F50C-263D-4169-B433-8AD012A21D78}" destId="{33CC9BA4-CDF2-4275-BBA6-8C7AE6FF54F8}" srcOrd="6" destOrd="0" presId="urn:microsoft.com/office/officeart/2005/8/layout/radial3"/>
    <dgm:cxn modelId="{3A72C7CC-E6B8-4480-8BA0-395ABC014F69}" type="presParOf" srcId="{6C18F50C-263D-4169-B433-8AD012A21D78}" destId="{DE112E61-BB67-4CF0-A318-869B0AA818EF}" srcOrd="7" destOrd="0" presId="urn:microsoft.com/office/officeart/2005/8/layout/radial3"/>
    <dgm:cxn modelId="{9097EC9E-674D-4F7B-B3B2-A87E88C93DE0}" type="presParOf" srcId="{6C18F50C-263D-4169-B433-8AD012A21D78}" destId="{46E63B46-BD7B-4719-A091-1F785EC9530F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606B8C-2AE7-4208-8299-F73913B45365}" type="doc">
      <dgm:prSet loTypeId="urn:microsoft.com/office/officeart/2005/8/layout/radial3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570A7F5-5785-4687-BBBE-ABA3DF087A03}">
      <dgm:prSet phldrT="[Текст]"/>
      <dgm:spPr/>
      <dgm:t>
        <a:bodyPr/>
        <a:lstStyle/>
        <a:p>
          <a:r>
            <a:rPr lang="ru-RU" dirty="0" smtClean="0"/>
            <a:t>Ви отримуєте інформацію про діяльність дошкільного закладу</a:t>
          </a:r>
          <a:endParaRPr lang="ru-RU" dirty="0"/>
        </a:p>
      </dgm:t>
    </dgm:pt>
    <dgm:pt modelId="{5B4380AE-D182-4345-9FBE-E1B668B67423}" type="parTrans" cxnId="{8B4F8040-0E79-44A2-A7B9-3AA1D6D8AD01}">
      <dgm:prSet/>
      <dgm:spPr/>
      <dgm:t>
        <a:bodyPr/>
        <a:lstStyle/>
        <a:p>
          <a:endParaRPr lang="ru-RU"/>
        </a:p>
      </dgm:t>
    </dgm:pt>
    <dgm:pt modelId="{94EADE3B-E629-452D-8CDD-DCCBEB821E38}" type="sibTrans" cxnId="{8B4F8040-0E79-44A2-A7B9-3AA1D6D8AD01}">
      <dgm:prSet/>
      <dgm:spPr/>
      <dgm:t>
        <a:bodyPr/>
        <a:lstStyle/>
        <a:p>
          <a:endParaRPr lang="ru-RU"/>
        </a:p>
      </dgm:t>
    </dgm:pt>
    <dgm:pt modelId="{C308A2E6-836F-4F49-A8A6-0C64E70833DC}">
      <dgm:prSet phldrT="[Текст]"/>
      <dgm:spPr/>
      <dgm:t>
        <a:bodyPr/>
        <a:lstStyle/>
        <a:p>
          <a:r>
            <a:rPr lang="ru-RU" dirty="0" smtClean="0"/>
            <a:t>Під час батьківських зборів</a:t>
          </a:r>
        </a:p>
        <a:p>
          <a:r>
            <a:rPr lang="ru-RU" dirty="0" smtClean="0"/>
            <a:t>33</a:t>
          </a:r>
          <a:endParaRPr lang="ru-RU" dirty="0"/>
        </a:p>
      </dgm:t>
    </dgm:pt>
    <dgm:pt modelId="{C4BFAD1B-7576-4138-8390-49C0E2B4D1AE}" type="parTrans" cxnId="{B47A1860-4655-432A-9DDD-FAF668B891DE}">
      <dgm:prSet/>
      <dgm:spPr/>
      <dgm:t>
        <a:bodyPr/>
        <a:lstStyle/>
        <a:p>
          <a:endParaRPr lang="ru-RU"/>
        </a:p>
      </dgm:t>
    </dgm:pt>
    <dgm:pt modelId="{EDDAD242-58EF-4E78-84A7-6CD474E90F88}" type="sibTrans" cxnId="{B47A1860-4655-432A-9DDD-FAF668B891DE}">
      <dgm:prSet/>
      <dgm:spPr/>
      <dgm:t>
        <a:bodyPr/>
        <a:lstStyle/>
        <a:p>
          <a:endParaRPr lang="ru-RU"/>
        </a:p>
      </dgm:t>
    </dgm:pt>
    <dgm:pt modelId="{84909366-9A21-42AC-B8BA-BDF3EEFFA373}">
      <dgm:prSet phldrT="[Текст]"/>
      <dgm:spPr/>
      <dgm:t>
        <a:bodyPr/>
        <a:lstStyle/>
        <a:p>
          <a:r>
            <a:rPr lang="ru-RU" dirty="0" smtClean="0"/>
            <a:t>Від вихователя</a:t>
          </a:r>
        </a:p>
        <a:p>
          <a:r>
            <a:rPr lang="ru-RU" dirty="0" smtClean="0"/>
            <a:t>65</a:t>
          </a:r>
          <a:endParaRPr lang="ru-RU" dirty="0"/>
        </a:p>
      </dgm:t>
    </dgm:pt>
    <dgm:pt modelId="{6D78A1B8-DD01-41D8-B769-FA91271A0F2C}" type="parTrans" cxnId="{E037C0F6-E805-4249-8277-DCC8DC662233}">
      <dgm:prSet/>
      <dgm:spPr/>
      <dgm:t>
        <a:bodyPr/>
        <a:lstStyle/>
        <a:p>
          <a:endParaRPr lang="ru-RU"/>
        </a:p>
      </dgm:t>
    </dgm:pt>
    <dgm:pt modelId="{5121D8A1-A281-402F-A451-2CCC5181DEEE}" type="sibTrans" cxnId="{E037C0F6-E805-4249-8277-DCC8DC662233}">
      <dgm:prSet/>
      <dgm:spPr/>
      <dgm:t>
        <a:bodyPr/>
        <a:lstStyle/>
        <a:p>
          <a:endParaRPr lang="ru-RU"/>
        </a:p>
      </dgm:t>
    </dgm:pt>
    <dgm:pt modelId="{4AE85528-918A-483C-8A5C-BDF5EFA18DAB}">
      <dgm:prSet phldrT="[Текст]"/>
      <dgm:spPr/>
      <dgm:t>
        <a:bodyPr/>
        <a:lstStyle/>
        <a:p>
          <a:r>
            <a:rPr lang="ru-RU" dirty="0" err="1" smtClean="0"/>
            <a:t>Зі</a:t>
          </a:r>
          <a:r>
            <a:rPr lang="ru-RU" dirty="0" smtClean="0"/>
            <a:t> спільнот в соціальних мережах</a:t>
          </a:r>
        </a:p>
        <a:p>
          <a:r>
            <a:rPr lang="ru-RU" dirty="0" smtClean="0"/>
            <a:t>53</a:t>
          </a:r>
          <a:endParaRPr lang="ru-RU" dirty="0"/>
        </a:p>
      </dgm:t>
    </dgm:pt>
    <dgm:pt modelId="{4F87770C-646F-447F-AAFB-C8E0F5BFF16A}" type="parTrans" cxnId="{386152D4-F371-4713-8161-837E80CD0027}">
      <dgm:prSet/>
      <dgm:spPr/>
      <dgm:t>
        <a:bodyPr/>
        <a:lstStyle/>
        <a:p>
          <a:endParaRPr lang="ru-RU"/>
        </a:p>
      </dgm:t>
    </dgm:pt>
    <dgm:pt modelId="{27686CFF-AC80-463B-A5BD-CF6EAFAA3EC9}" type="sibTrans" cxnId="{386152D4-F371-4713-8161-837E80CD0027}">
      <dgm:prSet/>
      <dgm:spPr/>
      <dgm:t>
        <a:bodyPr/>
        <a:lstStyle/>
        <a:p>
          <a:endParaRPr lang="ru-RU"/>
        </a:p>
      </dgm:t>
    </dgm:pt>
    <dgm:pt modelId="{EA342B89-E683-466B-AFF2-2A8C21AE0E2E}">
      <dgm:prSet phldrT="[Текст]"/>
      <dgm:spPr/>
      <dgm:t>
        <a:bodyPr/>
        <a:lstStyle/>
        <a:p>
          <a:r>
            <a:rPr lang="ru-RU" dirty="0" smtClean="0"/>
            <a:t>З сайту</a:t>
          </a:r>
        </a:p>
        <a:p>
          <a:r>
            <a:rPr lang="ru-RU" dirty="0" smtClean="0"/>
            <a:t>2</a:t>
          </a:r>
          <a:endParaRPr lang="ru-RU" dirty="0"/>
        </a:p>
      </dgm:t>
    </dgm:pt>
    <dgm:pt modelId="{EDF39D5F-E0D1-442C-AF67-C5E8DD15AF52}" type="parTrans" cxnId="{8AA5722E-02A4-4D78-89A2-9543959BB345}">
      <dgm:prSet/>
      <dgm:spPr/>
      <dgm:t>
        <a:bodyPr/>
        <a:lstStyle/>
        <a:p>
          <a:endParaRPr lang="ru-RU"/>
        </a:p>
      </dgm:t>
    </dgm:pt>
    <dgm:pt modelId="{005D582D-E852-45C0-B5C3-65B031846377}" type="sibTrans" cxnId="{8AA5722E-02A4-4D78-89A2-9543959BB345}">
      <dgm:prSet/>
      <dgm:spPr/>
      <dgm:t>
        <a:bodyPr/>
        <a:lstStyle/>
        <a:p>
          <a:endParaRPr lang="ru-RU"/>
        </a:p>
      </dgm:t>
    </dgm:pt>
    <dgm:pt modelId="{CAF34192-FA19-466E-AE7A-DCBF724A4DCF}">
      <dgm:prSet/>
      <dgm:spPr/>
      <dgm:t>
        <a:bodyPr/>
        <a:lstStyle/>
        <a:p>
          <a:r>
            <a:rPr lang="ru-RU" dirty="0" smtClean="0"/>
            <a:t>З інтерактивної платформи</a:t>
          </a:r>
          <a:endParaRPr lang="ru-RU" dirty="0"/>
        </a:p>
      </dgm:t>
    </dgm:pt>
    <dgm:pt modelId="{8FA07A5F-7BB4-410D-9FB5-9F08F90B9D95}" type="parTrans" cxnId="{1EBA2AB8-F976-49DF-9738-D388312CF5B8}">
      <dgm:prSet/>
      <dgm:spPr/>
      <dgm:t>
        <a:bodyPr/>
        <a:lstStyle/>
        <a:p>
          <a:endParaRPr lang="ru-RU"/>
        </a:p>
      </dgm:t>
    </dgm:pt>
    <dgm:pt modelId="{C206713A-DAD0-4307-976B-340582CD0211}" type="sibTrans" cxnId="{1EBA2AB8-F976-49DF-9738-D388312CF5B8}">
      <dgm:prSet/>
      <dgm:spPr/>
      <dgm:t>
        <a:bodyPr/>
        <a:lstStyle/>
        <a:p>
          <a:endParaRPr lang="ru-RU"/>
        </a:p>
      </dgm:t>
    </dgm:pt>
    <dgm:pt modelId="{72826840-EE79-40D1-AD2B-ED7E74B22154}">
      <dgm:prSet/>
      <dgm:spPr/>
      <dgm:t>
        <a:bodyPr/>
        <a:lstStyle/>
        <a:p>
          <a:r>
            <a:rPr lang="ru-RU" dirty="0" smtClean="0"/>
            <a:t>Важко отримати інформацію</a:t>
          </a:r>
          <a:endParaRPr lang="ru-RU" dirty="0"/>
        </a:p>
      </dgm:t>
    </dgm:pt>
    <dgm:pt modelId="{67319E57-B537-4906-860B-BC803890E797}" type="parTrans" cxnId="{92677CE2-4A11-4B23-850F-A6FD91B31DFA}">
      <dgm:prSet/>
      <dgm:spPr/>
      <dgm:t>
        <a:bodyPr/>
        <a:lstStyle/>
        <a:p>
          <a:endParaRPr lang="ru-RU"/>
        </a:p>
      </dgm:t>
    </dgm:pt>
    <dgm:pt modelId="{238FA089-5437-4975-AB30-CB463CD4D729}" type="sibTrans" cxnId="{92677CE2-4A11-4B23-850F-A6FD91B31DFA}">
      <dgm:prSet/>
      <dgm:spPr/>
      <dgm:t>
        <a:bodyPr/>
        <a:lstStyle/>
        <a:p>
          <a:endParaRPr lang="ru-RU"/>
        </a:p>
      </dgm:t>
    </dgm:pt>
    <dgm:pt modelId="{80B282ED-F94D-4CB4-9030-C902D0902ADB}" type="pres">
      <dgm:prSet presAssocID="{E0606B8C-2AE7-4208-8299-F73913B4536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832ADD-631B-42B9-9E6C-4846566C8582}" type="pres">
      <dgm:prSet presAssocID="{E0606B8C-2AE7-4208-8299-F73913B45365}" presName="radial" presStyleCnt="0">
        <dgm:presLayoutVars>
          <dgm:animLvl val="ctr"/>
        </dgm:presLayoutVars>
      </dgm:prSet>
      <dgm:spPr/>
    </dgm:pt>
    <dgm:pt modelId="{98377CE6-1906-4EB6-9794-248895A9A25C}" type="pres">
      <dgm:prSet presAssocID="{0570A7F5-5785-4687-BBBE-ABA3DF087A03}" presName="centerShape" presStyleLbl="vennNode1" presStyleIdx="0" presStyleCnt="7"/>
      <dgm:spPr/>
      <dgm:t>
        <a:bodyPr/>
        <a:lstStyle/>
        <a:p>
          <a:endParaRPr lang="ru-RU"/>
        </a:p>
      </dgm:t>
    </dgm:pt>
    <dgm:pt modelId="{8704C953-E41B-49BF-8513-287240F15986}" type="pres">
      <dgm:prSet presAssocID="{C308A2E6-836F-4F49-A8A6-0C64E70833DC}" presName="node" presStyleLbl="vennNode1" presStyleIdx="1" presStyleCnt="7" custScaleX="198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B7E16-0F11-4FFD-A5EE-893105763182}" type="pres">
      <dgm:prSet presAssocID="{84909366-9A21-42AC-B8BA-BDF3EEFFA373}" presName="node" presStyleLbl="vennNode1" presStyleIdx="2" presStyleCnt="7" custScaleX="193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959D1-57B7-4113-AD1D-31D904DAB2C1}" type="pres">
      <dgm:prSet presAssocID="{4AE85528-918A-483C-8A5C-BDF5EFA18DAB}" presName="node" presStyleLbl="vennNode1" presStyleIdx="3" presStyleCnt="7" custScaleX="187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31AF05-75D0-422A-B2AF-D7600AC9B16D}" type="pres">
      <dgm:prSet presAssocID="{CAF34192-FA19-466E-AE7A-DCBF724A4DCF}" presName="node" presStyleLbl="vennNode1" presStyleIdx="4" presStyleCnt="7" custScaleX="188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06802-9C51-4347-97BE-1A9265FD7AC0}" type="pres">
      <dgm:prSet presAssocID="{72826840-EE79-40D1-AD2B-ED7E74B22154}" presName="node" presStyleLbl="vennNode1" presStyleIdx="5" presStyleCnt="7" custScaleX="192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0513F1-37B1-4DC3-8829-4557961C0D1A}" type="pres">
      <dgm:prSet presAssocID="{EA342B89-E683-466B-AFF2-2A8C21AE0E2E}" presName="node" presStyleLbl="vennNode1" presStyleIdx="6" presStyleCnt="7" custScaleX="184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8BAEC2-DF37-4D65-B71C-BB8C6BDD39B7}" type="presOf" srcId="{0570A7F5-5785-4687-BBBE-ABA3DF087A03}" destId="{98377CE6-1906-4EB6-9794-248895A9A25C}" srcOrd="0" destOrd="0" presId="urn:microsoft.com/office/officeart/2005/8/layout/radial3"/>
    <dgm:cxn modelId="{8B4F8040-0E79-44A2-A7B9-3AA1D6D8AD01}" srcId="{E0606B8C-2AE7-4208-8299-F73913B45365}" destId="{0570A7F5-5785-4687-BBBE-ABA3DF087A03}" srcOrd="0" destOrd="0" parTransId="{5B4380AE-D182-4345-9FBE-E1B668B67423}" sibTransId="{94EADE3B-E629-452D-8CDD-DCCBEB821E38}"/>
    <dgm:cxn modelId="{1EBA2AB8-F976-49DF-9738-D388312CF5B8}" srcId="{0570A7F5-5785-4687-BBBE-ABA3DF087A03}" destId="{CAF34192-FA19-466E-AE7A-DCBF724A4DCF}" srcOrd="3" destOrd="0" parTransId="{8FA07A5F-7BB4-410D-9FB5-9F08F90B9D95}" sibTransId="{C206713A-DAD0-4307-976B-340582CD0211}"/>
    <dgm:cxn modelId="{DE25D435-2F2A-4C1E-9CB4-9D5048268384}" type="presOf" srcId="{CAF34192-FA19-466E-AE7A-DCBF724A4DCF}" destId="{3E31AF05-75D0-422A-B2AF-D7600AC9B16D}" srcOrd="0" destOrd="0" presId="urn:microsoft.com/office/officeart/2005/8/layout/radial3"/>
    <dgm:cxn modelId="{E037C0F6-E805-4249-8277-DCC8DC662233}" srcId="{0570A7F5-5785-4687-BBBE-ABA3DF087A03}" destId="{84909366-9A21-42AC-B8BA-BDF3EEFFA373}" srcOrd="1" destOrd="0" parTransId="{6D78A1B8-DD01-41D8-B769-FA91271A0F2C}" sibTransId="{5121D8A1-A281-402F-A451-2CCC5181DEEE}"/>
    <dgm:cxn modelId="{E2F828DA-E63C-41AC-BC70-872B2BCCBC91}" type="presOf" srcId="{84909366-9A21-42AC-B8BA-BDF3EEFFA373}" destId="{CA2B7E16-0F11-4FFD-A5EE-893105763182}" srcOrd="0" destOrd="0" presId="urn:microsoft.com/office/officeart/2005/8/layout/radial3"/>
    <dgm:cxn modelId="{8AA5722E-02A4-4D78-89A2-9543959BB345}" srcId="{0570A7F5-5785-4687-BBBE-ABA3DF087A03}" destId="{EA342B89-E683-466B-AFF2-2A8C21AE0E2E}" srcOrd="5" destOrd="0" parTransId="{EDF39D5F-E0D1-442C-AF67-C5E8DD15AF52}" sibTransId="{005D582D-E852-45C0-B5C3-65B031846377}"/>
    <dgm:cxn modelId="{A7984A8E-F1E3-43AD-9C6A-FDAC3BDFBC06}" type="presOf" srcId="{72826840-EE79-40D1-AD2B-ED7E74B22154}" destId="{A6606802-9C51-4347-97BE-1A9265FD7AC0}" srcOrd="0" destOrd="0" presId="urn:microsoft.com/office/officeart/2005/8/layout/radial3"/>
    <dgm:cxn modelId="{386152D4-F371-4713-8161-837E80CD0027}" srcId="{0570A7F5-5785-4687-BBBE-ABA3DF087A03}" destId="{4AE85528-918A-483C-8A5C-BDF5EFA18DAB}" srcOrd="2" destOrd="0" parTransId="{4F87770C-646F-447F-AAFB-C8E0F5BFF16A}" sibTransId="{27686CFF-AC80-463B-A5BD-CF6EAFAA3EC9}"/>
    <dgm:cxn modelId="{B47A1860-4655-432A-9DDD-FAF668B891DE}" srcId="{0570A7F5-5785-4687-BBBE-ABA3DF087A03}" destId="{C308A2E6-836F-4F49-A8A6-0C64E70833DC}" srcOrd="0" destOrd="0" parTransId="{C4BFAD1B-7576-4138-8390-49C0E2B4D1AE}" sibTransId="{EDDAD242-58EF-4E78-84A7-6CD474E90F88}"/>
    <dgm:cxn modelId="{E28FA246-D1D7-4379-A4BF-8234867CF378}" type="presOf" srcId="{C308A2E6-836F-4F49-A8A6-0C64E70833DC}" destId="{8704C953-E41B-49BF-8513-287240F15986}" srcOrd="0" destOrd="0" presId="urn:microsoft.com/office/officeart/2005/8/layout/radial3"/>
    <dgm:cxn modelId="{2638C4CF-0458-4540-9718-057C0888C153}" type="presOf" srcId="{4AE85528-918A-483C-8A5C-BDF5EFA18DAB}" destId="{6FB959D1-57B7-4113-AD1D-31D904DAB2C1}" srcOrd="0" destOrd="0" presId="urn:microsoft.com/office/officeart/2005/8/layout/radial3"/>
    <dgm:cxn modelId="{18835FE1-BE08-4F26-B5CA-6AA24E51D563}" type="presOf" srcId="{E0606B8C-2AE7-4208-8299-F73913B45365}" destId="{80B282ED-F94D-4CB4-9030-C902D0902ADB}" srcOrd="0" destOrd="0" presId="urn:microsoft.com/office/officeart/2005/8/layout/radial3"/>
    <dgm:cxn modelId="{92677CE2-4A11-4B23-850F-A6FD91B31DFA}" srcId="{0570A7F5-5785-4687-BBBE-ABA3DF087A03}" destId="{72826840-EE79-40D1-AD2B-ED7E74B22154}" srcOrd="4" destOrd="0" parTransId="{67319E57-B537-4906-860B-BC803890E797}" sibTransId="{238FA089-5437-4975-AB30-CB463CD4D729}"/>
    <dgm:cxn modelId="{A1686ED2-672E-4C6B-8B0F-03CAF171EFD9}" type="presOf" srcId="{EA342B89-E683-466B-AFF2-2A8C21AE0E2E}" destId="{330513F1-37B1-4DC3-8829-4557961C0D1A}" srcOrd="0" destOrd="0" presId="urn:microsoft.com/office/officeart/2005/8/layout/radial3"/>
    <dgm:cxn modelId="{D6925BBD-1C4D-434A-8DD8-CDB0A5225284}" type="presParOf" srcId="{80B282ED-F94D-4CB4-9030-C902D0902ADB}" destId="{03832ADD-631B-42B9-9E6C-4846566C8582}" srcOrd="0" destOrd="0" presId="urn:microsoft.com/office/officeart/2005/8/layout/radial3"/>
    <dgm:cxn modelId="{689F9AA5-0D22-435E-B41D-95004E18B2E4}" type="presParOf" srcId="{03832ADD-631B-42B9-9E6C-4846566C8582}" destId="{98377CE6-1906-4EB6-9794-248895A9A25C}" srcOrd="0" destOrd="0" presId="urn:microsoft.com/office/officeart/2005/8/layout/radial3"/>
    <dgm:cxn modelId="{51DAE177-CFDA-490F-A13C-0082B815DF24}" type="presParOf" srcId="{03832ADD-631B-42B9-9E6C-4846566C8582}" destId="{8704C953-E41B-49BF-8513-287240F15986}" srcOrd="1" destOrd="0" presId="urn:microsoft.com/office/officeart/2005/8/layout/radial3"/>
    <dgm:cxn modelId="{7EA7D778-B4A1-473B-9D45-27CA2E1B2E51}" type="presParOf" srcId="{03832ADD-631B-42B9-9E6C-4846566C8582}" destId="{CA2B7E16-0F11-4FFD-A5EE-893105763182}" srcOrd="2" destOrd="0" presId="urn:microsoft.com/office/officeart/2005/8/layout/radial3"/>
    <dgm:cxn modelId="{9AD8C328-86D5-49BD-A9D6-3E30ACDED9E8}" type="presParOf" srcId="{03832ADD-631B-42B9-9E6C-4846566C8582}" destId="{6FB959D1-57B7-4113-AD1D-31D904DAB2C1}" srcOrd="3" destOrd="0" presId="urn:microsoft.com/office/officeart/2005/8/layout/radial3"/>
    <dgm:cxn modelId="{4DFB6330-783B-4423-BBAF-BC745197084F}" type="presParOf" srcId="{03832ADD-631B-42B9-9E6C-4846566C8582}" destId="{3E31AF05-75D0-422A-B2AF-D7600AC9B16D}" srcOrd="4" destOrd="0" presId="urn:microsoft.com/office/officeart/2005/8/layout/radial3"/>
    <dgm:cxn modelId="{A846E223-364C-4D89-960B-CFD755CBA0F6}" type="presParOf" srcId="{03832ADD-631B-42B9-9E6C-4846566C8582}" destId="{A6606802-9C51-4347-97BE-1A9265FD7AC0}" srcOrd="5" destOrd="0" presId="urn:microsoft.com/office/officeart/2005/8/layout/radial3"/>
    <dgm:cxn modelId="{3CA5BDA7-B275-44E7-B53B-B32612547FFE}" type="presParOf" srcId="{03832ADD-631B-42B9-9E6C-4846566C8582}" destId="{330513F1-37B1-4DC3-8829-4557961C0D1A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C1049-5B31-4500-B744-B7C74B6EBD25}">
      <dsp:nvSpPr>
        <dsp:cNvPr id="0" name=""/>
        <dsp:cNvSpPr/>
      </dsp:nvSpPr>
      <dsp:spPr>
        <a:xfrm>
          <a:off x="2740010" y="1089781"/>
          <a:ext cx="2714894" cy="2714894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На чию допомогу ви розраховуєте у розв’язанні проблем з дитиною?</a:t>
          </a:r>
          <a:endParaRPr lang="ru-RU" sz="2200" kern="1200" dirty="0"/>
        </a:p>
      </dsp:txBody>
      <dsp:txXfrm>
        <a:off x="3137597" y="1487368"/>
        <a:ext cx="1919720" cy="1919720"/>
      </dsp:txXfrm>
    </dsp:sp>
    <dsp:sp modelId="{A2D4508F-BD7F-467E-88B7-F2F8AA0F8CCD}">
      <dsp:nvSpPr>
        <dsp:cNvPr id="0" name=""/>
        <dsp:cNvSpPr/>
      </dsp:nvSpPr>
      <dsp:spPr>
        <a:xfrm>
          <a:off x="2940457" y="484"/>
          <a:ext cx="2313999" cy="135744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Директора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9</a:t>
          </a:r>
          <a:endParaRPr lang="ru-RU" sz="1900" kern="1200" dirty="0"/>
        </a:p>
      </dsp:txBody>
      <dsp:txXfrm>
        <a:off x="3279334" y="199278"/>
        <a:ext cx="1636245" cy="959859"/>
      </dsp:txXfrm>
    </dsp:sp>
    <dsp:sp modelId="{85A3FB7A-C1F6-4E92-8A6D-7849B34FB1F4}">
      <dsp:nvSpPr>
        <dsp:cNvPr id="0" name=""/>
        <dsp:cNvSpPr/>
      </dsp:nvSpPr>
      <dsp:spPr>
        <a:xfrm>
          <a:off x="4233844" y="518325"/>
          <a:ext cx="2227584" cy="1357447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Вихователя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59</a:t>
          </a:r>
          <a:endParaRPr lang="ru-RU" sz="1900" kern="1200" dirty="0"/>
        </a:p>
      </dsp:txBody>
      <dsp:txXfrm>
        <a:off x="4560066" y="717119"/>
        <a:ext cx="1575140" cy="959859"/>
      </dsp:txXfrm>
    </dsp:sp>
    <dsp:sp modelId="{C3D067D1-187E-4306-A3D7-ADEA1F9F0FD8}">
      <dsp:nvSpPr>
        <dsp:cNvPr id="0" name=""/>
        <dsp:cNvSpPr/>
      </dsp:nvSpPr>
      <dsp:spPr>
        <a:xfrm>
          <a:off x="4768694" y="1768505"/>
          <a:ext cx="2193567" cy="135744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Соцпедагога</a:t>
          </a:r>
          <a:endParaRPr lang="ru-RU" sz="1900" kern="1200" dirty="0"/>
        </a:p>
      </dsp:txBody>
      <dsp:txXfrm>
        <a:off x="5089934" y="1967299"/>
        <a:ext cx="1551087" cy="959859"/>
      </dsp:txXfrm>
    </dsp:sp>
    <dsp:sp modelId="{6ED7FFA3-89B7-49A7-ADB8-995683544A92}">
      <dsp:nvSpPr>
        <dsp:cNvPr id="0" name=""/>
        <dsp:cNvSpPr/>
      </dsp:nvSpPr>
      <dsp:spPr>
        <a:xfrm>
          <a:off x="4245227" y="3018684"/>
          <a:ext cx="2204820" cy="1357447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Інших батьків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</a:t>
          </a:r>
          <a:endParaRPr lang="ru-RU" sz="1900" kern="1200" dirty="0"/>
        </a:p>
      </dsp:txBody>
      <dsp:txXfrm>
        <a:off x="4568115" y="3217478"/>
        <a:ext cx="1559044" cy="959859"/>
      </dsp:txXfrm>
    </dsp:sp>
    <dsp:sp modelId="{D204DF97-E303-484F-A8A4-54877A491D82}">
      <dsp:nvSpPr>
        <dsp:cNvPr id="0" name=""/>
        <dsp:cNvSpPr/>
      </dsp:nvSpPr>
      <dsp:spPr>
        <a:xfrm>
          <a:off x="2960772" y="3536526"/>
          <a:ext cx="2273371" cy="135744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Органів управління освітою</a:t>
          </a:r>
          <a:endParaRPr lang="ru-RU" sz="1900" kern="1200" dirty="0"/>
        </a:p>
      </dsp:txBody>
      <dsp:txXfrm>
        <a:off x="3293699" y="3735320"/>
        <a:ext cx="1607517" cy="959859"/>
      </dsp:txXfrm>
    </dsp:sp>
    <dsp:sp modelId="{33CC9BA4-CDF2-4275-BBA6-8C7AE6FF54F8}">
      <dsp:nvSpPr>
        <dsp:cNvPr id="0" name=""/>
        <dsp:cNvSpPr/>
      </dsp:nvSpPr>
      <dsp:spPr>
        <a:xfrm>
          <a:off x="1757125" y="3018684"/>
          <a:ext cx="2180304" cy="135744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Педагогів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47</a:t>
          </a:r>
          <a:endParaRPr lang="ru-RU" sz="1900" kern="1200" dirty="0"/>
        </a:p>
      </dsp:txBody>
      <dsp:txXfrm>
        <a:off x="2076423" y="3217478"/>
        <a:ext cx="1541708" cy="959859"/>
      </dsp:txXfrm>
    </dsp:sp>
    <dsp:sp modelId="{DE112E61-BB67-4CF0-A318-869B0AA818EF}">
      <dsp:nvSpPr>
        <dsp:cNvPr id="0" name=""/>
        <dsp:cNvSpPr/>
      </dsp:nvSpPr>
      <dsp:spPr>
        <a:xfrm>
          <a:off x="1165738" y="1721849"/>
          <a:ext cx="2327397" cy="1450758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Психолога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16</a:t>
          </a:r>
          <a:endParaRPr lang="ru-RU" sz="1900" kern="1200" dirty="0"/>
        </a:p>
      </dsp:txBody>
      <dsp:txXfrm>
        <a:off x="1506577" y="1934308"/>
        <a:ext cx="1645719" cy="1025840"/>
      </dsp:txXfrm>
    </dsp:sp>
    <dsp:sp modelId="{46E63B46-BD7B-4719-A091-1F785EC9530F}">
      <dsp:nvSpPr>
        <dsp:cNvPr id="0" name=""/>
        <dsp:cNvSpPr/>
      </dsp:nvSpPr>
      <dsp:spPr>
        <a:xfrm>
          <a:off x="1652471" y="487762"/>
          <a:ext cx="2123726" cy="135744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Заступника директора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31</a:t>
          </a:r>
          <a:endParaRPr lang="ru-RU" sz="1900" kern="1200" dirty="0"/>
        </a:p>
      </dsp:txBody>
      <dsp:txXfrm>
        <a:off x="1963483" y="686556"/>
        <a:ext cx="1501702" cy="959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77CE6-1906-4EB6-9794-248895A9A25C}">
      <dsp:nvSpPr>
        <dsp:cNvPr id="0" name=""/>
        <dsp:cNvSpPr/>
      </dsp:nvSpPr>
      <dsp:spPr>
        <a:xfrm>
          <a:off x="2933163" y="1148868"/>
          <a:ext cx="2862092" cy="286209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Ви отримуєте інформацію про діяльність дошкільного закладу</a:t>
          </a:r>
          <a:endParaRPr lang="ru-RU" sz="2500" kern="1200" dirty="0"/>
        </a:p>
      </dsp:txBody>
      <dsp:txXfrm>
        <a:off x="3352307" y="1568012"/>
        <a:ext cx="2023804" cy="2023804"/>
      </dsp:txXfrm>
    </dsp:sp>
    <dsp:sp modelId="{8704C953-E41B-49BF-8513-287240F15986}">
      <dsp:nvSpPr>
        <dsp:cNvPr id="0" name=""/>
        <dsp:cNvSpPr/>
      </dsp:nvSpPr>
      <dsp:spPr>
        <a:xfrm>
          <a:off x="2943588" y="510"/>
          <a:ext cx="2841242" cy="143104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2336550"/>
                <a:satOff val="3435"/>
                <a:lumOff val="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2336550"/>
                <a:satOff val="3435"/>
                <a:lumOff val="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2336550"/>
                <a:satOff val="3435"/>
                <a:lumOff val="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Під час батьківських зборів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33</a:t>
          </a:r>
          <a:endParaRPr lang="ru-RU" sz="1600" kern="1200" dirty="0"/>
        </a:p>
      </dsp:txBody>
      <dsp:txXfrm>
        <a:off x="3359678" y="210082"/>
        <a:ext cx="2009062" cy="1011902"/>
      </dsp:txXfrm>
    </dsp:sp>
    <dsp:sp modelId="{CA2B7E16-0F11-4FFD-A5EE-893105763182}">
      <dsp:nvSpPr>
        <dsp:cNvPr id="0" name=""/>
        <dsp:cNvSpPr/>
      </dsp:nvSpPr>
      <dsp:spPr>
        <a:xfrm>
          <a:off x="4591643" y="932451"/>
          <a:ext cx="2773467" cy="143104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4673100"/>
                <a:satOff val="6871"/>
                <a:lumOff val="58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4673100"/>
                <a:satOff val="6871"/>
                <a:lumOff val="58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4673100"/>
                <a:satOff val="6871"/>
                <a:lumOff val="58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Від вихователя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65</a:t>
          </a:r>
          <a:endParaRPr lang="ru-RU" sz="1600" kern="1200" dirty="0"/>
        </a:p>
      </dsp:txBody>
      <dsp:txXfrm>
        <a:off x="4997808" y="1142023"/>
        <a:ext cx="1961137" cy="1011902"/>
      </dsp:txXfrm>
    </dsp:sp>
    <dsp:sp modelId="{6FB959D1-57B7-4113-AD1D-31D904DAB2C1}">
      <dsp:nvSpPr>
        <dsp:cNvPr id="0" name=""/>
        <dsp:cNvSpPr/>
      </dsp:nvSpPr>
      <dsp:spPr>
        <a:xfrm>
          <a:off x="4633408" y="2796331"/>
          <a:ext cx="2689937" cy="143104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7009649"/>
                <a:satOff val="10306"/>
                <a:lumOff val="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7009649"/>
                <a:satOff val="10306"/>
                <a:lumOff val="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7009649"/>
                <a:satOff val="10306"/>
                <a:lumOff val="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Зі</a:t>
          </a:r>
          <a:r>
            <a:rPr lang="ru-RU" sz="1600" kern="1200" dirty="0" smtClean="0"/>
            <a:t> спільнот в соціальних мережах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53</a:t>
          </a:r>
          <a:endParaRPr lang="ru-RU" sz="1600" kern="1200" dirty="0"/>
        </a:p>
      </dsp:txBody>
      <dsp:txXfrm>
        <a:off x="5027340" y="3005903"/>
        <a:ext cx="1902073" cy="1011902"/>
      </dsp:txXfrm>
    </dsp:sp>
    <dsp:sp modelId="{3E31AF05-75D0-422A-B2AF-D7600AC9B16D}">
      <dsp:nvSpPr>
        <dsp:cNvPr id="0" name=""/>
        <dsp:cNvSpPr/>
      </dsp:nvSpPr>
      <dsp:spPr>
        <a:xfrm>
          <a:off x="3016157" y="3728271"/>
          <a:ext cx="2696105" cy="143104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346199"/>
                <a:satOff val="13742"/>
                <a:lumOff val="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9346199"/>
                <a:satOff val="13742"/>
                <a:lumOff val="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9346199"/>
                <a:satOff val="13742"/>
                <a:lumOff val="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 інтерактивної платформи</a:t>
          </a:r>
          <a:endParaRPr lang="ru-RU" sz="1600" kern="1200" dirty="0"/>
        </a:p>
      </dsp:txBody>
      <dsp:txXfrm>
        <a:off x="3410992" y="3937843"/>
        <a:ext cx="1906435" cy="1011902"/>
      </dsp:txXfrm>
    </dsp:sp>
    <dsp:sp modelId="{A6606802-9C51-4347-97BE-1A9265FD7AC0}">
      <dsp:nvSpPr>
        <dsp:cNvPr id="0" name=""/>
        <dsp:cNvSpPr/>
      </dsp:nvSpPr>
      <dsp:spPr>
        <a:xfrm>
          <a:off x="1372488" y="2796331"/>
          <a:ext cx="2755107" cy="143104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1682748"/>
                <a:satOff val="17177"/>
                <a:lumOff val="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11682748"/>
                <a:satOff val="17177"/>
                <a:lumOff val="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11682748"/>
                <a:satOff val="17177"/>
                <a:lumOff val="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Важко отримати інформацію</a:t>
          </a:r>
          <a:endParaRPr lang="ru-RU" sz="1600" kern="1200" dirty="0"/>
        </a:p>
      </dsp:txBody>
      <dsp:txXfrm>
        <a:off x="1775964" y="3005903"/>
        <a:ext cx="1948155" cy="1011902"/>
      </dsp:txXfrm>
    </dsp:sp>
    <dsp:sp modelId="{330513F1-37B1-4DC3-8829-4557961C0D1A}">
      <dsp:nvSpPr>
        <dsp:cNvPr id="0" name=""/>
        <dsp:cNvSpPr/>
      </dsp:nvSpPr>
      <dsp:spPr>
        <a:xfrm>
          <a:off x="1430545" y="932451"/>
          <a:ext cx="2638992" cy="143104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4019298"/>
                <a:satOff val="20613"/>
                <a:lumOff val="176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14019298"/>
                <a:satOff val="20613"/>
                <a:lumOff val="176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14019298"/>
                <a:satOff val="20613"/>
                <a:lumOff val="176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 сайту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</a:t>
          </a:r>
          <a:endParaRPr lang="ru-RU" sz="1600" kern="1200" dirty="0"/>
        </a:p>
      </dsp:txBody>
      <dsp:txXfrm>
        <a:off x="1817016" y="1142023"/>
        <a:ext cx="1866050" cy="1011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0.03045</cdr:x>
      <cdr:y>0.02068</cdr:y>
    </cdr:from>
    <cdr:to>
      <cdr:x>0.85271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8681" r="9094" b="12346"/>
        <a:stretch xmlns:a="http://schemas.openxmlformats.org/drawingml/2006/main"/>
      </cdr:blipFill>
      <cdr:spPr>
        <a:xfrm xmlns:a="http://schemas.openxmlformats.org/drawingml/2006/main">
          <a:off x="310607" y="102800"/>
          <a:ext cx="8386354" cy="4868341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B12AE-7000-477D-A8EE-3AA1C4012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EEC7B6-5BA6-45ED-9A50-28E5B9384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4A2383-EF71-4F94-86FA-E68F38DBF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53FF7-0751-4A81-A591-3B885A1F3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228073-85D0-46B3-9B0C-5D24360A1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CFB706-9B9F-4680-927D-49E592CAA7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6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0329E2-57E5-465F-81FE-113F9842E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9802C6-E930-478A-9210-0EB3D33977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171282-0414-4403-9279-AADA9FA4A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C54AB0-73A5-4DC5-B4E4-04529498F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A8B4F7-2E8B-4462-88CB-DFBC45B1E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55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4DC2DD-D173-473E-BBE6-14F8D75852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F4055B1-90AD-4867-AF4C-DEC524347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7A050-A343-4B19-B5B6-32D0A481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00F0BE-A45E-4FB9-835D-39BA912B0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2D1A11-1971-4C6C-96DB-F514565BE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62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2F509A-58BA-4342-97E8-D1583460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54415E-949D-4ECD-B5DF-243A9AC98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359E9A-50C4-4E72-A358-C41B4F7D4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8A26A0-F4C6-4B6E-8BFF-3C1A6905B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5B755-85AB-4AE8-851A-A4836ED1E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06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892B09-03CB-4D9F-915E-EC61CB6B7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1BA5CE-13E4-436E-8C70-3A19084F5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90ED91-C401-4EAF-AB98-6BEC3A6DF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6C754B-3C16-4F86-A66B-0AF9005C7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09A78D-9FEB-4300-9491-C33285242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81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1AA359-14E7-4512-A4CE-8D765B746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6C8547-32FF-4AAF-A37A-B8E073AF6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BA374D-4752-466A-8496-EAFBF6232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E33B2C-87A6-44EF-853D-0770B44CB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BEAD77-1DDE-4EB9-A6DC-BCA84A1D6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19EDF0-9120-45EB-8ED6-9A75D36A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70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EE5F9-9555-4082-BFF4-41EBDEC49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534190-5FF9-4C89-B885-406F7D7CC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BA749D-A26D-4045-9387-9F9A3DE95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F296C4F-0E0E-40CC-8F93-5BD02C7240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01A39-B16E-46B5-A3B6-354F8CCFD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F35F66-29B5-4851-8339-7B406052E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41574F3-1437-4004-B96F-EFB0A1F7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BDC8EB-4D33-42AC-A3F0-3430591BC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012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3CA7D-E3CA-49F5-A82D-5F0050B3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09C63AA-8077-4659-B376-FF6A906A6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AF879F3-4CE0-48FD-B714-99F14A5D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0E4F737-5761-45C9-B449-E8F896E18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90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1E306E-F45A-48DB-AE0E-AE72C8EAB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4C9CED0-D4DF-40C5-AD93-7E21E9536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850637-37DE-41BA-A49D-CA650E733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55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2FC2D-C570-4897-80BD-86F90896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2632AB-3144-418A-A40E-9D7F680DD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FAF30D-0E26-4B42-8956-5B871D84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CFA3A0-BA0F-4734-93C1-ABF25A45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7900FA-CBDC-4553-A7DE-F136EE072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8BD46B-DA76-4099-90C3-47FAC2810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970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25BB7-BE9D-4786-A186-A0BC5AC11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62B69A8-9639-40BF-B55A-E153AED808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A3349D-BEBD-4E70-B2F3-905437688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A31BF5-76B5-4864-B133-F18314ADD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3DDBBF-738C-480E-BBC2-70C28569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D84061-0517-4DE2-AD50-AF6F913E7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30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B5EDA-2202-461B-A37C-11ACA5FEE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CF8F33-5F7E-4387-8046-C106E0C1D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446652-729C-4168-9AD3-D521DDEF2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AF056-0CF0-438A-9E74-F05293962A0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0191AF-5222-43A8-B400-DBFF5B0EE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36BC74-AC47-466C-B2D5-2E916212B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28E6D4-D02D-402D-B9E3-14B09CB6DE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8"/>
          <a:stretch/>
        </p:blipFill>
        <p:spPr>
          <a:xfrm>
            <a:off x="2309" y="0"/>
            <a:ext cx="8072582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65C1043-AB47-4EEC-AB00-80F08B1FE4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3"/>
          <a:stretch/>
        </p:blipFill>
        <p:spPr>
          <a:xfrm flipH="1">
            <a:off x="8074891" y="0"/>
            <a:ext cx="1507837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33734ED-16EE-4284-9EC8-7DD538B9A0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3"/>
          <a:stretch/>
        </p:blipFill>
        <p:spPr>
          <a:xfrm>
            <a:off x="9582728" y="0"/>
            <a:ext cx="1507837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6EE03B1-C042-44B0-AF5E-B003C2DBFC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3"/>
          <a:stretch/>
        </p:blipFill>
        <p:spPr>
          <a:xfrm flipH="1">
            <a:off x="11090565" y="0"/>
            <a:ext cx="1099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6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7" Type="http://schemas.openxmlformats.org/officeDocument/2006/relationships/image" Target="../media/image5.png"/><Relationship Id="rId12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19114-DCDA-40F3-B041-A21BFB762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93737" y="1018903"/>
            <a:ext cx="6363855" cy="4165666"/>
          </a:xfrm>
        </p:spPr>
        <p:txBody>
          <a:bodyPr>
            <a:noAutofit/>
          </a:bodyPr>
          <a:lstStyle/>
          <a:p>
            <a:r>
              <a:rPr lang="uk-UA" sz="3200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Звіт </a:t>
            </a:r>
            <a:br>
              <a:rPr lang="uk-UA" sz="3200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3200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 результатами самооцінювання та спостереження за освітнім середовищем </a:t>
            </a:r>
            <a:r>
              <a:rPr lang="uk-UA" sz="32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КЗО «Дніпропетровський навчально-реабілітаційний центр №1»ДОР»</a:t>
            </a:r>
            <a:br>
              <a:rPr lang="uk-UA" sz="32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32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(Дошкілля)</a:t>
            </a:r>
            <a:r>
              <a:rPr lang="uk-UA" sz="32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uk-UA" sz="32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ru-RU" sz="32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6BB232-F8E4-4C24-927F-AD1CAF8B4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9234" y="5408023"/>
            <a:ext cx="6363855" cy="452594"/>
          </a:xfrm>
        </p:spPr>
        <p:txBody>
          <a:bodyPr>
            <a:normAutofit fontScale="92500" lnSpcReduction="20000"/>
          </a:bodyPr>
          <a:lstStyle/>
          <a:p>
            <a:r>
              <a:rPr lang="uk-UA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uk-UA" sz="35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31.08.2022</a:t>
            </a:r>
            <a:endParaRPr lang="ru-RU" sz="3500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AutoShape 2" descr="IMG_20220216_093111.jpg"/>
          <p:cNvSpPr>
            <a:spLocks noChangeAspect="1" noChangeArrowheads="1"/>
          </p:cNvSpPr>
          <p:nvPr/>
        </p:nvSpPr>
        <p:spPr bwMode="auto">
          <a:xfrm>
            <a:off x="155574" y="627017"/>
            <a:ext cx="2548021" cy="177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IMG_20220216_0931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" t="9714" r="9281" b="18857"/>
          <a:stretch/>
        </p:blipFill>
        <p:spPr>
          <a:xfrm>
            <a:off x="460375" y="627017"/>
            <a:ext cx="2846596" cy="31031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26168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574766"/>
            <a:ext cx="10515600" cy="218149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Аналітичний звіт </a:t>
            </a: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/>
            </a:r>
            <a:b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щодо освітнього простору Центру</a:t>
            </a:r>
            <a:b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за </a:t>
            </a:r>
            <a:r>
              <a:rPr lang="uk-UA" sz="40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результатами опитування</a:t>
            </a:r>
            <a:r>
              <a:rPr lang="uk-UA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/>
            </a:r>
            <a:br>
              <a:rPr lang="uk-UA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</a:b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uk-UA" dirty="0">
              <a:ln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1500111029"/>
              </p:ext>
            </p:extLst>
          </p:nvPr>
        </p:nvGraphicFramePr>
        <p:xfrm>
          <a:off x="711199" y="2104571"/>
          <a:ext cx="8287658" cy="4484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53964970"/>
              </p:ext>
            </p:extLst>
          </p:nvPr>
        </p:nvGraphicFramePr>
        <p:xfrm>
          <a:off x="1553029" y="2394857"/>
          <a:ext cx="5326742" cy="4016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125252924"/>
              </p:ext>
            </p:extLst>
          </p:nvPr>
        </p:nvGraphicFramePr>
        <p:xfrm>
          <a:off x="6360886" y="2394857"/>
          <a:ext cx="5707743" cy="4016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43928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574766"/>
            <a:ext cx="10515600" cy="218149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Аналітичний звіт </a:t>
            </a: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/>
            </a:r>
            <a:b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щодо освітнього простору Центру</a:t>
            </a:r>
            <a:b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за </a:t>
            </a:r>
            <a:r>
              <a:rPr lang="uk-UA" sz="40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результатами опитування</a:t>
            </a:r>
            <a:r>
              <a:rPr lang="uk-UA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/>
            </a:r>
            <a:br>
              <a:rPr lang="uk-UA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</a:b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uk-UA" dirty="0">
              <a:ln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3638152974"/>
              </p:ext>
            </p:extLst>
          </p:nvPr>
        </p:nvGraphicFramePr>
        <p:xfrm>
          <a:off x="1596571" y="1886859"/>
          <a:ext cx="8998858" cy="4702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66523099"/>
              </p:ext>
            </p:extLst>
          </p:nvPr>
        </p:nvGraphicFramePr>
        <p:xfrm>
          <a:off x="2220686" y="1963543"/>
          <a:ext cx="8128000" cy="4894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633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574766"/>
            <a:ext cx="10515600" cy="218149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Аналітичний звіт </a:t>
            </a: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/>
            </a:r>
            <a:b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щодо освітнього простору Центру</a:t>
            </a:r>
            <a:b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за </a:t>
            </a:r>
            <a:r>
              <a:rPr lang="uk-UA" sz="40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результатами опитування</a:t>
            </a:r>
            <a:r>
              <a:rPr lang="uk-UA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/>
            </a:r>
            <a:br>
              <a:rPr lang="uk-UA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</a:b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uk-UA" dirty="0">
              <a:ln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799088"/>
              </p:ext>
            </p:extLst>
          </p:nvPr>
        </p:nvGraphicFramePr>
        <p:xfrm>
          <a:off x="2031998" y="1915160"/>
          <a:ext cx="9477830" cy="4663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95566">
                  <a:extLst>
                    <a:ext uri="{9D8B030D-6E8A-4147-A177-3AD203B41FA5}">
                      <a16:colId xmlns:a16="http://schemas.microsoft.com/office/drawing/2014/main" val="724969905"/>
                    </a:ext>
                  </a:extLst>
                </a:gridCol>
                <a:gridCol w="1895566">
                  <a:extLst>
                    <a:ext uri="{9D8B030D-6E8A-4147-A177-3AD203B41FA5}">
                      <a16:colId xmlns:a16="http://schemas.microsoft.com/office/drawing/2014/main" val="1900279096"/>
                    </a:ext>
                  </a:extLst>
                </a:gridCol>
                <a:gridCol w="1895566">
                  <a:extLst>
                    <a:ext uri="{9D8B030D-6E8A-4147-A177-3AD203B41FA5}">
                      <a16:colId xmlns:a16="http://schemas.microsoft.com/office/drawing/2014/main" val="3932378841"/>
                    </a:ext>
                  </a:extLst>
                </a:gridCol>
                <a:gridCol w="1895566">
                  <a:extLst>
                    <a:ext uri="{9D8B030D-6E8A-4147-A177-3AD203B41FA5}">
                      <a16:colId xmlns:a16="http://schemas.microsoft.com/office/drawing/2014/main" val="3898570320"/>
                    </a:ext>
                  </a:extLst>
                </a:gridCol>
                <a:gridCol w="1895566">
                  <a:extLst>
                    <a:ext uri="{9D8B030D-6E8A-4147-A177-3AD203B41FA5}">
                      <a16:colId xmlns:a16="http://schemas.microsoft.com/office/drawing/2014/main" val="420940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Освітнє середовище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 бал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 бали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 бали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 бали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341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Облаштування території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54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984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Дизайн приміщень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62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949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Чистота й облаштування груп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64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169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Чистота й облаштування туалетних кімнат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57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419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Чистота й облаштування спортивної</a:t>
                      </a:r>
                      <a:r>
                        <a:rPr lang="uk-UA" baseline="0" dirty="0" smtClean="0"/>
                        <a:t> зали</a:t>
                      </a:r>
                      <a:r>
                        <a:rPr lang="uk-UA" dirty="0" smtClean="0"/>
                        <a:t>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57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631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230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574766"/>
            <a:ext cx="10515600" cy="218149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Аналітичний звіт </a:t>
            </a: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/>
            </a:r>
            <a:b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щодо освітнього простору Центру</a:t>
            </a:r>
            <a:b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за </a:t>
            </a:r>
            <a:r>
              <a:rPr lang="uk-UA" sz="40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результатами опитування</a:t>
            </a:r>
            <a:r>
              <a:rPr lang="uk-UA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/>
            </a:r>
            <a:br>
              <a:rPr lang="uk-UA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</a:b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uk-UA" dirty="0">
              <a:ln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3638152974"/>
              </p:ext>
            </p:extLst>
          </p:nvPr>
        </p:nvGraphicFramePr>
        <p:xfrm>
          <a:off x="1596571" y="1886859"/>
          <a:ext cx="8998858" cy="4702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04925"/>
              </p:ext>
            </p:extLst>
          </p:nvPr>
        </p:nvGraphicFramePr>
        <p:xfrm>
          <a:off x="1349831" y="1886859"/>
          <a:ext cx="10551885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377">
                  <a:extLst>
                    <a:ext uri="{9D8B030D-6E8A-4147-A177-3AD203B41FA5}">
                      <a16:colId xmlns:a16="http://schemas.microsoft.com/office/drawing/2014/main" val="3490639947"/>
                    </a:ext>
                  </a:extLst>
                </a:gridCol>
                <a:gridCol w="2110377">
                  <a:extLst>
                    <a:ext uri="{9D8B030D-6E8A-4147-A177-3AD203B41FA5}">
                      <a16:colId xmlns:a16="http://schemas.microsoft.com/office/drawing/2014/main" val="2343018589"/>
                    </a:ext>
                  </a:extLst>
                </a:gridCol>
                <a:gridCol w="2110377">
                  <a:extLst>
                    <a:ext uri="{9D8B030D-6E8A-4147-A177-3AD203B41FA5}">
                      <a16:colId xmlns:a16="http://schemas.microsoft.com/office/drawing/2014/main" val="2416746752"/>
                    </a:ext>
                  </a:extLst>
                </a:gridCol>
                <a:gridCol w="2110377">
                  <a:extLst>
                    <a:ext uri="{9D8B030D-6E8A-4147-A177-3AD203B41FA5}">
                      <a16:colId xmlns:a16="http://schemas.microsoft.com/office/drawing/2014/main" val="1813041323"/>
                    </a:ext>
                  </a:extLst>
                </a:gridCol>
                <a:gridCol w="2110377">
                  <a:extLst>
                    <a:ext uri="{9D8B030D-6E8A-4147-A177-3AD203B41FA5}">
                      <a16:colId xmlns:a16="http://schemas.microsoft.com/office/drawing/2014/main" val="34346650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Чи проводиться робота з батьками щодо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Постійно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Часто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Іноді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Ніколи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726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Попередження нещасних випадків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837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Правил учасників</a:t>
                      </a:r>
                      <a:r>
                        <a:rPr lang="uk-UA" baseline="0" dirty="0" smtClean="0"/>
                        <a:t> дистанційного навчання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580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Поведінки під час воєнного  стану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614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Попередження насилля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788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Попередження</a:t>
                      </a:r>
                      <a:r>
                        <a:rPr lang="uk-UA" baseline="0" dirty="0" smtClean="0"/>
                        <a:t> булінгу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19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836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542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574766"/>
            <a:ext cx="10515600" cy="218149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Аналітичний звіт </a:t>
            </a: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/>
            </a:r>
            <a:b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щодо освітнього простору Центру</a:t>
            </a:r>
            <a:b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за </a:t>
            </a:r>
            <a:r>
              <a:rPr lang="uk-UA" sz="40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результатами опитування</a:t>
            </a:r>
            <a:r>
              <a:rPr lang="uk-UA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/>
            </a:r>
            <a:br>
              <a:rPr lang="uk-UA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</a:b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uk-UA" dirty="0">
              <a:ln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3638152974"/>
              </p:ext>
            </p:extLst>
          </p:nvPr>
        </p:nvGraphicFramePr>
        <p:xfrm>
          <a:off x="1596571" y="1886859"/>
          <a:ext cx="8998858" cy="4702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05294238"/>
              </p:ext>
            </p:extLst>
          </p:nvPr>
        </p:nvGraphicFramePr>
        <p:xfrm>
          <a:off x="2032000" y="1698170"/>
          <a:ext cx="8737600" cy="5159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9352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574766"/>
            <a:ext cx="10515600" cy="218149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Аналітичний звіт </a:t>
            </a: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/>
            </a:r>
            <a:b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щодо освітнього простору Центру</a:t>
            </a:r>
            <a:b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за </a:t>
            </a:r>
            <a:r>
              <a:rPr lang="uk-UA" sz="40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результатами опитування</a:t>
            </a:r>
            <a:r>
              <a:rPr lang="uk-UA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/>
            </a:r>
            <a:br>
              <a:rPr lang="uk-UA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</a:b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uk-UA" dirty="0">
              <a:ln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3638152974"/>
              </p:ext>
            </p:extLst>
          </p:nvPr>
        </p:nvGraphicFramePr>
        <p:xfrm>
          <a:off x="1596571" y="1886859"/>
          <a:ext cx="8998858" cy="4702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67701588"/>
              </p:ext>
            </p:extLst>
          </p:nvPr>
        </p:nvGraphicFramePr>
        <p:xfrm>
          <a:off x="1465943" y="2756263"/>
          <a:ext cx="4426858" cy="3833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284651311"/>
              </p:ext>
            </p:extLst>
          </p:nvPr>
        </p:nvGraphicFramePr>
        <p:xfrm>
          <a:off x="5892802" y="2756263"/>
          <a:ext cx="6219370" cy="3833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11471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сылка" hidden="1">
            <a:extLst>
              <a:ext uri="{FF2B5EF4-FFF2-40B4-BE49-F238E27FC236}">
                <a16:creationId xmlns:a16="http://schemas.microsoft.com/office/drawing/2014/main" id="{AC0CBA2E-A8EE-4ED1-AF1C-FFE1E5F45D11}"/>
              </a:ext>
            </a:extLst>
          </p:cNvPr>
          <p:cNvSpPr/>
          <p:nvPr/>
        </p:nvSpPr>
        <p:spPr>
          <a:xfrm>
            <a:off x="3168650" y="501650"/>
            <a:ext cx="5854700" cy="5854700"/>
          </a:xfrm>
          <a:custGeom>
            <a:avLst/>
            <a:gdLst>
              <a:gd name="connsiteX0" fmla="*/ 2927350 w 5854700"/>
              <a:gd name="connsiteY0" fmla="*/ 1442350 h 5854700"/>
              <a:gd name="connsiteX1" fmla="*/ 1442350 w 5854700"/>
              <a:gd name="connsiteY1" fmla="*/ 2927350 h 5854700"/>
              <a:gd name="connsiteX2" fmla="*/ 2927350 w 5854700"/>
              <a:gd name="connsiteY2" fmla="*/ 4412350 h 5854700"/>
              <a:gd name="connsiteX3" fmla="*/ 4412350 w 5854700"/>
              <a:gd name="connsiteY3" fmla="*/ 2927350 h 5854700"/>
              <a:gd name="connsiteX4" fmla="*/ 2927350 w 5854700"/>
              <a:gd name="connsiteY4" fmla="*/ 1442350 h 5854700"/>
              <a:gd name="connsiteX5" fmla="*/ 2927350 w 5854700"/>
              <a:gd name="connsiteY5" fmla="*/ 0 h 5854700"/>
              <a:gd name="connsiteX6" fmla="*/ 5854700 w 5854700"/>
              <a:gd name="connsiteY6" fmla="*/ 2927350 h 5854700"/>
              <a:gd name="connsiteX7" fmla="*/ 2927350 w 5854700"/>
              <a:gd name="connsiteY7" fmla="*/ 5854700 h 5854700"/>
              <a:gd name="connsiteX8" fmla="*/ 0 w 5854700"/>
              <a:gd name="connsiteY8" fmla="*/ 2927350 h 5854700"/>
              <a:gd name="connsiteX9" fmla="*/ 2927350 w 5854700"/>
              <a:gd name="connsiteY9" fmla="*/ 0 h 585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4700" h="5854700">
                <a:moveTo>
                  <a:pt x="2927350" y="1442350"/>
                </a:moveTo>
                <a:cubicBezTo>
                  <a:pt x="2107207" y="1442350"/>
                  <a:pt x="1442350" y="2107207"/>
                  <a:pt x="1442350" y="2927350"/>
                </a:cubicBezTo>
                <a:cubicBezTo>
                  <a:pt x="1442350" y="3747493"/>
                  <a:pt x="2107207" y="4412350"/>
                  <a:pt x="2927350" y="4412350"/>
                </a:cubicBezTo>
                <a:cubicBezTo>
                  <a:pt x="3747493" y="4412350"/>
                  <a:pt x="4412350" y="3747493"/>
                  <a:pt x="4412350" y="2927350"/>
                </a:cubicBezTo>
                <a:cubicBezTo>
                  <a:pt x="4412350" y="2107207"/>
                  <a:pt x="3747493" y="1442350"/>
                  <a:pt x="2927350" y="1442350"/>
                </a:cubicBezTo>
                <a:close/>
                <a:moveTo>
                  <a:pt x="2927350" y="0"/>
                </a:moveTo>
                <a:cubicBezTo>
                  <a:pt x="4544081" y="0"/>
                  <a:pt x="5854700" y="1310619"/>
                  <a:pt x="5854700" y="2927350"/>
                </a:cubicBezTo>
                <a:cubicBezTo>
                  <a:pt x="5854700" y="4544081"/>
                  <a:pt x="4544081" y="5854700"/>
                  <a:pt x="2927350" y="5854700"/>
                </a:cubicBezTo>
                <a:cubicBezTo>
                  <a:pt x="1310619" y="5854700"/>
                  <a:pt x="0" y="4544081"/>
                  <a:pt x="0" y="2927350"/>
                </a:cubicBezTo>
                <a:cubicBezTo>
                  <a:pt x="0" y="1310619"/>
                  <a:pt x="1310619" y="0"/>
                  <a:pt x="29273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2" name="Овал 21" hidden="1">
            <a:extLst>
              <a:ext uri="{FF2B5EF4-FFF2-40B4-BE49-F238E27FC236}">
                <a16:creationId xmlns:a16="http://schemas.microsoft.com/office/drawing/2014/main" id="{222C5F0B-6EFC-4407-96C1-A95810130485}"/>
              </a:ext>
            </a:extLst>
          </p:cNvPr>
          <p:cNvSpPr/>
          <p:nvPr/>
        </p:nvSpPr>
        <p:spPr>
          <a:xfrm>
            <a:off x="5239105" y="2187426"/>
            <a:ext cx="2475000" cy="2475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A9F6514-AF7C-44F8-9D18-65518C1B2CEF}"/>
              </a:ext>
            </a:extLst>
          </p:cNvPr>
          <p:cNvSpPr/>
          <p:nvPr/>
        </p:nvSpPr>
        <p:spPr>
          <a:xfrm>
            <a:off x="1595999" y="3023301"/>
            <a:ext cx="9090000" cy="1575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A046E5A-3AE2-4455-8773-0AAB6BF5E6FE}"/>
              </a:ext>
            </a:extLst>
          </p:cNvPr>
          <p:cNvSpPr/>
          <p:nvPr/>
        </p:nvSpPr>
        <p:spPr>
          <a:xfrm>
            <a:off x="5848500" y="3181500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150AFF46-C280-429E-96E0-C414BA7E41E5}"/>
              </a:ext>
            </a:extLst>
          </p:cNvPr>
          <p:cNvSpPr/>
          <p:nvPr/>
        </p:nvSpPr>
        <p:spPr>
          <a:xfrm>
            <a:off x="8098500" y="3181500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2C4CF22-39A0-40C7-8041-5B487238A60E}"/>
              </a:ext>
            </a:extLst>
          </p:cNvPr>
          <p:cNvSpPr/>
          <p:nvPr/>
        </p:nvSpPr>
        <p:spPr>
          <a:xfrm>
            <a:off x="3598500" y="3181500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EBCACA3-D779-49E5-8CF7-DE06C68741CD}"/>
              </a:ext>
            </a:extLst>
          </p:cNvPr>
          <p:cNvSpPr/>
          <p:nvPr/>
        </p:nvSpPr>
        <p:spPr>
          <a:xfrm>
            <a:off x="1348500" y="3181500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DFD465D4-6C6E-4543-B9CB-2FE32FE10A88}"/>
              </a:ext>
            </a:extLst>
          </p:cNvPr>
          <p:cNvSpPr/>
          <p:nvPr/>
        </p:nvSpPr>
        <p:spPr>
          <a:xfrm>
            <a:off x="10348500" y="3181500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апля 14">
            <a:extLst>
              <a:ext uri="{FF2B5EF4-FFF2-40B4-BE49-F238E27FC236}">
                <a16:creationId xmlns:a16="http://schemas.microsoft.com/office/drawing/2014/main" id="{3997F7A9-E392-4CD9-A952-1275B41300CF}"/>
              </a:ext>
            </a:extLst>
          </p:cNvPr>
          <p:cNvSpPr/>
          <p:nvPr/>
        </p:nvSpPr>
        <p:spPr>
          <a:xfrm rot="8092213">
            <a:off x="5431838" y="1463758"/>
            <a:ext cx="1260000" cy="1260000"/>
          </a:xfrm>
          <a:prstGeom prst="teardrop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апля 48">
            <a:extLst>
              <a:ext uri="{FF2B5EF4-FFF2-40B4-BE49-F238E27FC236}">
                <a16:creationId xmlns:a16="http://schemas.microsoft.com/office/drawing/2014/main" id="{EF4C5898-F841-46D5-AB2B-388CD44F0F34}"/>
              </a:ext>
            </a:extLst>
          </p:cNvPr>
          <p:cNvSpPr/>
          <p:nvPr/>
        </p:nvSpPr>
        <p:spPr>
          <a:xfrm rot="8092213">
            <a:off x="1019668" y="1490574"/>
            <a:ext cx="1260000" cy="1260000"/>
          </a:xfrm>
          <a:prstGeom prst="teardrop">
            <a:avLst/>
          </a:prstGeom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Капля 15">
            <a:extLst>
              <a:ext uri="{FF2B5EF4-FFF2-40B4-BE49-F238E27FC236}">
                <a16:creationId xmlns:a16="http://schemas.microsoft.com/office/drawing/2014/main" id="{C425B52C-62C6-4DEC-B848-CE70C1ED8408}"/>
              </a:ext>
            </a:extLst>
          </p:cNvPr>
          <p:cNvSpPr/>
          <p:nvPr/>
        </p:nvSpPr>
        <p:spPr>
          <a:xfrm rot="8092213">
            <a:off x="3210067" y="1490575"/>
            <a:ext cx="1260000" cy="1260000"/>
          </a:xfrm>
          <a:prstGeom prst="teardrop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апля 16">
            <a:extLst>
              <a:ext uri="{FF2B5EF4-FFF2-40B4-BE49-F238E27FC236}">
                <a16:creationId xmlns:a16="http://schemas.microsoft.com/office/drawing/2014/main" id="{369ED830-6457-43A3-BB1C-C611185D4F5F}"/>
              </a:ext>
            </a:extLst>
          </p:cNvPr>
          <p:cNvSpPr/>
          <p:nvPr/>
        </p:nvSpPr>
        <p:spPr>
          <a:xfrm rot="8092213">
            <a:off x="7692989" y="1490575"/>
            <a:ext cx="1260000" cy="1260000"/>
          </a:xfrm>
          <a:prstGeom prst="teardrop">
            <a:avLst/>
          </a:prstGeom>
          <a:solidFill>
            <a:schemeClr val="accent4"/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Капля 17">
            <a:extLst>
              <a:ext uri="{FF2B5EF4-FFF2-40B4-BE49-F238E27FC236}">
                <a16:creationId xmlns:a16="http://schemas.microsoft.com/office/drawing/2014/main" id="{1755BC43-72DD-492B-9A9F-7509BE6C97A5}"/>
              </a:ext>
            </a:extLst>
          </p:cNvPr>
          <p:cNvSpPr/>
          <p:nvPr/>
        </p:nvSpPr>
        <p:spPr>
          <a:xfrm rot="8092213">
            <a:off x="9939041" y="1462973"/>
            <a:ext cx="1260000" cy="1260000"/>
          </a:xfrm>
          <a:prstGeom prst="teardrop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053F30-5597-4C87-AEFB-B1B81CEC8747}"/>
              </a:ext>
            </a:extLst>
          </p:cNvPr>
          <p:cNvSpPr txBox="1"/>
          <p:nvPr/>
        </p:nvSpPr>
        <p:spPr>
          <a:xfrm>
            <a:off x="1136546" y="1663251"/>
            <a:ext cx="10262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2021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-2022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787AD0-0C23-4F61-BF58-490CC027DA01}"/>
              </a:ext>
            </a:extLst>
          </p:cNvPr>
          <p:cNvSpPr txBox="1"/>
          <p:nvPr/>
        </p:nvSpPr>
        <p:spPr>
          <a:xfrm>
            <a:off x="5548716" y="1626090"/>
            <a:ext cx="10262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20</a:t>
            </a:r>
            <a:r>
              <a:rPr lang="uk-UA" sz="2800" b="1" dirty="0" smtClean="0">
                <a:solidFill>
                  <a:schemeClr val="bg1"/>
                </a:solidFill>
              </a:rPr>
              <a:t>23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-2024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7C5A8F-3379-411C-A98B-E1F4835CC1EF}"/>
              </a:ext>
            </a:extLst>
          </p:cNvPr>
          <p:cNvSpPr txBox="1"/>
          <p:nvPr/>
        </p:nvSpPr>
        <p:spPr>
          <a:xfrm>
            <a:off x="7838808" y="1618579"/>
            <a:ext cx="10262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202</a:t>
            </a:r>
            <a:r>
              <a:rPr lang="uk-UA" sz="2800" b="1" dirty="0" smtClean="0">
                <a:solidFill>
                  <a:schemeClr val="bg1"/>
                </a:solidFill>
              </a:rPr>
              <a:t>4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-2025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E88C70-8E7D-4DB6-B6D7-DECDF239B1CD}"/>
              </a:ext>
            </a:extLst>
          </p:cNvPr>
          <p:cNvSpPr txBox="1"/>
          <p:nvPr/>
        </p:nvSpPr>
        <p:spPr>
          <a:xfrm>
            <a:off x="10071017" y="1624591"/>
            <a:ext cx="10262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2025</a:t>
            </a:r>
            <a:endParaRPr lang="uk-UA" sz="2800" b="1" dirty="0" smtClean="0">
              <a:solidFill>
                <a:schemeClr val="bg1"/>
              </a:solidFill>
            </a:endParaRPr>
          </a:p>
          <a:p>
            <a:r>
              <a:rPr lang="uk-UA" sz="2800" b="1" dirty="0" smtClean="0">
                <a:solidFill>
                  <a:schemeClr val="bg1"/>
                </a:solidFill>
              </a:rPr>
              <a:t>-2026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2CF824-F446-4CCD-89E9-547BC747B3E1}"/>
              </a:ext>
            </a:extLst>
          </p:cNvPr>
          <p:cNvSpPr txBox="1"/>
          <p:nvPr/>
        </p:nvSpPr>
        <p:spPr>
          <a:xfrm>
            <a:off x="3338808" y="1643520"/>
            <a:ext cx="10262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20</a:t>
            </a:r>
            <a:r>
              <a:rPr lang="uk-UA" sz="2800" b="1" dirty="0" smtClean="0">
                <a:solidFill>
                  <a:schemeClr val="bg1"/>
                </a:solidFill>
              </a:rPr>
              <a:t>22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-2023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A184A5-55F3-4C41-AF7F-19DB9F211CA4}"/>
              </a:ext>
            </a:extLst>
          </p:cNvPr>
          <p:cNvSpPr txBox="1"/>
          <p:nvPr/>
        </p:nvSpPr>
        <p:spPr>
          <a:xfrm>
            <a:off x="758714" y="3808509"/>
            <a:ext cx="18769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FF6600"/>
                </a:solidFill>
                <a:latin typeface="Comic Sans MS" panose="030F0702030302020204" pitchFamily="66" charset="0"/>
              </a:rPr>
              <a:t>Створення та затвердження Положення про </a:t>
            </a:r>
            <a:r>
              <a:rPr lang="uk-UA" sz="1600" b="1" dirty="0" smtClean="0">
                <a:solidFill>
                  <a:srgbClr val="FF6600"/>
                </a:solidFill>
                <a:latin typeface="Comic Sans MS" panose="030F0702030302020204" pitchFamily="66" charset="0"/>
              </a:rPr>
              <a:t>ВСЗЯО Центру.</a:t>
            </a:r>
          </a:p>
          <a:p>
            <a:pPr algn="ctr"/>
            <a:endParaRPr lang="uk-UA" sz="1600" b="1" dirty="0">
              <a:solidFill>
                <a:srgbClr val="FF66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uk-UA" sz="1600" b="1" dirty="0">
                <a:solidFill>
                  <a:srgbClr val="FF6600"/>
                </a:solidFill>
                <a:latin typeface="Comic Sans MS" panose="030F0702030302020204" pitchFamily="66" charset="0"/>
              </a:rPr>
              <a:t>Самооцінювання за напрямом</a:t>
            </a:r>
          </a:p>
          <a:p>
            <a:pPr algn="ctr"/>
            <a:r>
              <a:rPr lang="uk-UA" sz="1600" b="1" dirty="0">
                <a:solidFill>
                  <a:srgbClr val="FF6600"/>
                </a:solidFill>
                <a:latin typeface="Comic Sans MS" panose="030F0702030302020204" pitchFamily="66" charset="0"/>
              </a:rPr>
              <a:t>«Освітнє середовище».</a:t>
            </a:r>
            <a:endParaRPr lang="ru-RU" sz="1600" b="1" dirty="0"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8E712E5-9E20-4253-83A9-D6F427E768C7}"/>
              </a:ext>
            </a:extLst>
          </p:cNvPr>
          <p:cNvSpPr txBox="1"/>
          <p:nvPr/>
        </p:nvSpPr>
        <p:spPr>
          <a:xfrm>
            <a:off x="2894449" y="4424062"/>
            <a:ext cx="1850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A50021"/>
                </a:solidFill>
                <a:latin typeface="Comic Sans MS" panose="030F0702030302020204" pitchFamily="66" charset="0"/>
              </a:rPr>
              <a:t>Самооцінювання за напрямом</a:t>
            </a:r>
          </a:p>
          <a:p>
            <a:pPr algn="ctr"/>
            <a:r>
              <a:rPr lang="uk-UA" sz="1600" b="1" dirty="0">
                <a:solidFill>
                  <a:srgbClr val="A50021"/>
                </a:solidFill>
                <a:latin typeface="Comic Sans MS" panose="030F0702030302020204" pitchFamily="66" charset="0"/>
              </a:rPr>
              <a:t>«Система оцінювання здобувачів освіти</a:t>
            </a:r>
            <a:r>
              <a:rPr lang="uk-UA" sz="1600" b="1" dirty="0" smtClean="0">
                <a:solidFill>
                  <a:srgbClr val="A50021"/>
                </a:solidFill>
                <a:latin typeface="Comic Sans MS" panose="030F0702030302020204" pitchFamily="66" charset="0"/>
              </a:rPr>
              <a:t>».</a:t>
            </a:r>
            <a:endParaRPr lang="en-US" sz="1600" b="1" dirty="0">
              <a:solidFill>
                <a:srgbClr val="A50021"/>
              </a:solidFill>
              <a:latin typeface="Comic Sans MS" panose="030F0702030302020204" pitchFamily="66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409000F-D037-4637-8443-81E790D1835A}"/>
              </a:ext>
            </a:extLst>
          </p:cNvPr>
          <p:cNvSpPr txBox="1"/>
          <p:nvPr/>
        </p:nvSpPr>
        <p:spPr>
          <a:xfrm>
            <a:off x="5156785" y="4416524"/>
            <a:ext cx="18509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Самооцінювання за напрямом</a:t>
            </a:r>
          </a:p>
          <a:p>
            <a:pPr algn="ctr"/>
            <a:r>
              <a:rPr lang="uk-UA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«Педагогічна діяльність».</a:t>
            </a:r>
            <a:endParaRPr lang="en-US" sz="1600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83735FB-6B5D-47E3-BAD8-41B2664C1062}"/>
              </a:ext>
            </a:extLst>
          </p:cNvPr>
          <p:cNvSpPr txBox="1"/>
          <p:nvPr/>
        </p:nvSpPr>
        <p:spPr>
          <a:xfrm>
            <a:off x="7419121" y="4427638"/>
            <a:ext cx="18509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Самооцінювання за напрямом</a:t>
            </a:r>
          </a:p>
          <a:p>
            <a:pPr algn="ctr"/>
            <a:r>
              <a:rPr lang="uk-UA" sz="16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«Управлінські процеси».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9F87DD9-7FD7-4372-9B4C-50CB2C69EF61}"/>
              </a:ext>
            </a:extLst>
          </p:cNvPr>
          <p:cNvSpPr txBox="1"/>
          <p:nvPr/>
        </p:nvSpPr>
        <p:spPr>
          <a:xfrm>
            <a:off x="9678088" y="4427260"/>
            <a:ext cx="1850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Самооцінювання комлексне.</a:t>
            </a:r>
            <a:endParaRPr lang="uk-UA" dirty="0">
              <a:latin typeface="Comic Sans MS" panose="030F0702030302020204" pitchFamily="66" charset="0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21FE259-4C2C-4F62-B54D-727E83C0ED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415998" y="3249000"/>
            <a:ext cx="360000" cy="360000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713F4AB2-D7DA-48BC-AF9B-2DA2714781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3671930" y="3260250"/>
            <a:ext cx="360000" cy="3600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CC110ABA-82C4-4201-BBC2-9669BE89D4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5915998" y="3260250"/>
            <a:ext cx="360000" cy="360000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D22833FA-BDD1-4BA8-B454-698AA30D8B9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8171930" y="3248407"/>
            <a:ext cx="360000" cy="360000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F926461A-216E-4F58-AFEB-3CA1899D77F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10416002" y="3260250"/>
            <a:ext cx="360000" cy="36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34604" y="227507"/>
            <a:ext cx="7736413" cy="107721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200" b="1" cap="none" spc="0" dirty="0" smtClean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Графік самооцінювання якості освіти</a:t>
            </a:r>
          </a:p>
          <a:p>
            <a:pPr algn="ctr"/>
            <a:r>
              <a:rPr lang="ru-RU" sz="3200" b="1" cap="none" spc="0" dirty="0" smtClean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та освітньої діяльності</a:t>
            </a:r>
            <a:endParaRPr lang="ru-RU" sz="3200" b="1" cap="none" spc="0" dirty="0">
              <a:ln>
                <a:solidFill>
                  <a:schemeClr val="tx1"/>
                </a:solidFill>
              </a:ln>
              <a:solidFill>
                <a:schemeClr val="accent4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93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2675" y="404948"/>
            <a:ext cx="953588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cap="all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   Освітнє </a:t>
            </a:r>
            <a:r>
              <a:rPr lang="uk-UA" sz="2800" cap="all" dirty="0">
                <a:solidFill>
                  <a:srgbClr val="003300"/>
                </a:solidFill>
                <a:latin typeface="Comic Sans MS" panose="030F0702030302020204" pitchFamily="66" charset="0"/>
              </a:rPr>
              <a:t>середовище </a:t>
            </a:r>
            <a:r>
              <a:rPr lang="uk-UA" sz="2800" dirty="0">
                <a:solidFill>
                  <a:srgbClr val="003300"/>
                </a:solidFill>
                <a:latin typeface="Comic Sans MS" panose="030F0702030302020204" pitchFamily="66" charset="0"/>
              </a:rPr>
              <a:t>– це сукупність об’єктивних зовнішніх умов, факторів, соціальних об’єктів, необхідних для успішного функціонування освіти. Це система впливів і умов формування особистості, а також можливостей для її розвитку, які містяться в соціальному і просторово-предметному </a:t>
            </a:r>
            <a:r>
              <a:rPr lang="uk-UA" sz="2800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оточенні.</a:t>
            </a:r>
          </a:p>
          <a:p>
            <a:r>
              <a:rPr lang="uk-UA" sz="2800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   Створення сучасного освітнього </a:t>
            </a:r>
            <a:r>
              <a:rPr lang="uk-UA" sz="2800" dirty="0">
                <a:solidFill>
                  <a:srgbClr val="003300"/>
                </a:solidFill>
                <a:latin typeface="Comic Sans MS" panose="030F0702030302020204" pitchFamily="66" charset="0"/>
              </a:rPr>
              <a:t>середовища здатне забезпечити формування основ нового культурно-освітнього та соціально-педагогічного мислення. Такий підхід дає підстави розглядати поняття освітнього середовища як відображення єдності соціокультурного і духовного життя суспільства та безперервної системи освіти. </a:t>
            </a:r>
            <a:endParaRPr lang="uk-UA" sz="2800" dirty="0" smtClean="0">
              <a:solidFill>
                <a:srgbClr val="003300"/>
              </a:solidFill>
              <a:latin typeface="Comic Sans MS" panose="030F0702030302020204" pitchFamily="66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43248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>
            <a:spLocks noChangeArrowheads="1"/>
          </p:cNvSpPr>
          <p:nvPr/>
        </p:nvSpPr>
        <p:spPr bwMode="gray">
          <a:xfrm>
            <a:off x="2356485" y="1975000"/>
            <a:ext cx="9155430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381983" name="Picture 31" descr="Picture1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95801"/>
            <a:ext cx="1620838" cy="54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984" name="Picture 32" descr="Picture1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172200"/>
            <a:ext cx="20383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985" name="Picture 33" descr="Picture1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3867151"/>
            <a:ext cx="127635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986" name="Picture 34" descr="Picture1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81201"/>
            <a:ext cx="70485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1954" name="Rectangle 2"/>
          <p:cNvSpPr>
            <a:spLocks noChangeArrowheads="1"/>
          </p:cNvSpPr>
          <p:nvPr/>
        </p:nvSpPr>
        <p:spPr bwMode="gray">
          <a:xfrm rot="12873904">
            <a:off x="7407612" y="3740255"/>
            <a:ext cx="1103313" cy="217487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50000">
                <a:srgbClr val="969696">
                  <a:gamma/>
                  <a:tint val="51373"/>
                  <a:invGamma/>
                </a:srgbClr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1955" name="Rectangle 3"/>
          <p:cNvSpPr>
            <a:spLocks noChangeArrowheads="1"/>
          </p:cNvSpPr>
          <p:nvPr/>
        </p:nvSpPr>
        <p:spPr bwMode="gray">
          <a:xfrm rot="-743917">
            <a:off x="4267201" y="3276600"/>
            <a:ext cx="1146175" cy="198438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50000">
                <a:srgbClr val="969696">
                  <a:gamma/>
                  <a:tint val="48627"/>
                  <a:invGamma/>
                </a:srgbClr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1957" name="Rectangle 5"/>
          <p:cNvSpPr>
            <a:spLocks noChangeArrowheads="1"/>
          </p:cNvSpPr>
          <p:nvPr/>
        </p:nvSpPr>
        <p:spPr bwMode="gray">
          <a:xfrm rot="19094725">
            <a:off x="7367944" y="1832996"/>
            <a:ext cx="1538023" cy="223016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50000">
                <a:srgbClr val="969696">
                  <a:gamma/>
                  <a:tint val="30196"/>
                  <a:invGamma/>
                </a:srgbClr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1958" name="Group 6"/>
          <p:cNvGrpSpPr>
            <a:grpSpLocks/>
          </p:cNvGrpSpPr>
          <p:nvPr/>
        </p:nvGrpSpPr>
        <p:grpSpPr bwMode="auto">
          <a:xfrm>
            <a:off x="5330187" y="1705975"/>
            <a:ext cx="2687747" cy="2589463"/>
            <a:chOff x="2393" y="1488"/>
            <a:chExt cx="1181" cy="1152"/>
          </a:xfrm>
        </p:grpSpPr>
        <p:grpSp>
          <p:nvGrpSpPr>
            <p:cNvPr id="381959" name="Group 7"/>
            <p:cNvGrpSpPr>
              <a:grpSpLocks/>
            </p:cNvGrpSpPr>
            <p:nvPr/>
          </p:nvGrpSpPr>
          <p:grpSpPr bwMode="auto">
            <a:xfrm>
              <a:off x="2400" y="1488"/>
              <a:ext cx="1152" cy="1152"/>
              <a:chOff x="2016" y="1920"/>
              <a:chExt cx="1680" cy="1680"/>
            </a:xfrm>
          </p:grpSpPr>
          <p:sp>
            <p:nvSpPr>
              <p:cNvPr id="381960" name="Oval 8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33CC33"/>
                  </a:gs>
                  <a:gs pos="100000">
                    <a:srgbClr val="33CC33">
                      <a:gamma/>
                      <a:shade val="2431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1961" name="Freeform 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33CC3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1962" name="Text Box 10"/>
            <p:cNvSpPr txBox="1">
              <a:spLocks noChangeArrowheads="1"/>
            </p:cNvSpPr>
            <p:nvPr/>
          </p:nvSpPr>
          <p:spPr bwMode="gray">
            <a:xfrm>
              <a:off x="2393" y="1762"/>
              <a:ext cx="1181" cy="5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uk-UA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anose="030F0702030302020204" pitchFamily="66" charset="0"/>
                </a:rPr>
                <a:t>Вимоги до освітнього середовища</a:t>
              </a:r>
            </a:p>
            <a:p>
              <a:r>
                <a:rPr lang="uk-UA" sz="2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anose="030F0702030302020204" pitchFamily="66" charset="0"/>
                </a:rPr>
                <a:t>       Центру </a:t>
              </a:r>
              <a:endPara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381968" name="Group 16"/>
          <p:cNvGrpSpPr>
            <a:grpSpLocks/>
          </p:cNvGrpSpPr>
          <p:nvPr/>
        </p:nvGrpSpPr>
        <p:grpSpPr bwMode="auto">
          <a:xfrm>
            <a:off x="1669948" y="2334358"/>
            <a:ext cx="3301272" cy="3212840"/>
            <a:chOff x="689" y="1669"/>
            <a:chExt cx="1248" cy="1296"/>
          </a:xfrm>
        </p:grpSpPr>
        <p:grpSp>
          <p:nvGrpSpPr>
            <p:cNvPr id="381969" name="Group 17"/>
            <p:cNvGrpSpPr>
              <a:grpSpLocks/>
            </p:cNvGrpSpPr>
            <p:nvPr/>
          </p:nvGrpSpPr>
          <p:grpSpPr bwMode="auto">
            <a:xfrm>
              <a:off x="689" y="1669"/>
              <a:ext cx="1248" cy="1296"/>
              <a:chOff x="2104" y="2030"/>
              <a:chExt cx="1680" cy="1680"/>
            </a:xfrm>
          </p:grpSpPr>
          <p:sp>
            <p:nvSpPr>
              <p:cNvPr id="381970" name="Oval 18"/>
              <p:cNvSpPr>
                <a:spLocks noChangeArrowheads="1"/>
              </p:cNvSpPr>
              <p:nvPr/>
            </p:nvSpPr>
            <p:spPr bwMode="gray">
              <a:xfrm>
                <a:off x="2104" y="203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A776F0"/>
                  </a:gs>
                  <a:gs pos="100000">
                    <a:srgbClr val="A776F0">
                      <a:gamma/>
                      <a:shade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1971" name="Freeform 19"/>
              <p:cNvSpPr>
                <a:spLocks/>
              </p:cNvSpPr>
              <p:nvPr/>
            </p:nvSpPr>
            <p:spPr bwMode="gray">
              <a:xfrm>
                <a:off x="2289" y="2053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A776F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1972" name="Text Box 20"/>
            <p:cNvSpPr txBox="1">
              <a:spLocks noChangeArrowheads="1"/>
            </p:cNvSpPr>
            <p:nvPr/>
          </p:nvSpPr>
          <p:spPr bwMode="gray">
            <a:xfrm>
              <a:off x="826" y="1988"/>
              <a:ext cx="1002" cy="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Формування спеціального, розвивального та мотивувального </a:t>
              </a:r>
            </a:p>
            <a:p>
              <a:pPr algn="ctr"/>
              <a:r>
                <a:rPr lang="ru-RU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до навчання </a:t>
              </a:r>
            </a:p>
            <a:p>
              <a:pPr algn="ctr"/>
              <a:r>
                <a:rPr lang="ru-RU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освітніього простору.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381973" name="Group 21"/>
          <p:cNvGrpSpPr>
            <a:grpSpLocks/>
          </p:cNvGrpSpPr>
          <p:nvPr/>
        </p:nvGrpSpPr>
        <p:grpSpPr bwMode="auto">
          <a:xfrm>
            <a:off x="8136955" y="3458596"/>
            <a:ext cx="2487613" cy="2613899"/>
            <a:chOff x="3360" y="2688"/>
            <a:chExt cx="1440" cy="1440"/>
          </a:xfrm>
        </p:grpSpPr>
        <p:grpSp>
          <p:nvGrpSpPr>
            <p:cNvPr id="381974" name="Group 22"/>
            <p:cNvGrpSpPr>
              <a:grpSpLocks/>
            </p:cNvGrpSpPr>
            <p:nvPr/>
          </p:nvGrpSpPr>
          <p:grpSpPr bwMode="auto">
            <a:xfrm>
              <a:off x="3360" y="2688"/>
              <a:ext cx="1440" cy="1440"/>
              <a:chOff x="2016" y="1920"/>
              <a:chExt cx="1680" cy="1680"/>
            </a:xfrm>
          </p:grpSpPr>
          <p:sp>
            <p:nvSpPr>
              <p:cNvPr id="381975" name="Oval 2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A8228"/>
                  </a:gs>
                  <a:gs pos="100000">
                    <a:srgbClr val="FA8228">
                      <a:gamma/>
                      <a:shade val="51373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sy="50000" kx="-2453608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1976" name="Freeform 2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A8228">
                      <a:gamma/>
                      <a:tint val="0"/>
                      <a:invGamma/>
                    </a:srgbClr>
                  </a:gs>
                  <a:gs pos="100000">
                    <a:srgbClr val="FA8228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1977" name="Text Box 25"/>
            <p:cNvSpPr txBox="1">
              <a:spLocks noChangeArrowheads="1"/>
            </p:cNvSpPr>
            <p:nvPr/>
          </p:nvSpPr>
          <p:spPr bwMode="gray">
            <a:xfrm>
              <a:off x="3465" y="2975"/>
              <a:ext cx="1260" cy="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Створення середовища вільного від дискримінації та насильства.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37" name="Group 17"/>
          <p:cNvGrpSpPr>
            <a:grpSpLocks/>
          </p:cNvGrpSpPr>
          <p:nvPr/>
        </p:nvGrpSpPr>
        <p:grpSpPr bwMode="auto">
          <a:xfrm>
            <a:off x="8055890" y="66668"/>
            <a:ext cx="2424393" cy="2216761"/>
            <a:chOff x="2016" y="1919"/>
            <a:chExt cx="1680" cy="1680"/>
          </a:xfrm>
        </p:grpSpPr>
        <p:sp>
          <p:nvSpPr>
            <p:cNvPr id="39" name="Oval 18"/>
            <p:cNvSpPr>
              <a:spLocks noChangeArrowheads="1"/>
            </p:cNvSpPr>
            <p:nvPr/>
          </p:nvSpPr>
          <p:spPr bwMode="gray">
            <a:xfrm>
              <a:off x="2016" y="1919"/>
              <a:ext cx="1680" cy="1680"/>
            </a:xfrm>
            <a:prstGeom prst="ellipse">
              <a:avLst/>
            </a:prstGeom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19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ln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959268" y="552040"/>
            <a:ext cx="27307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omic Sans MS" panose="030F0702030302020204" pitchFamily="66" charset="0"/>
              </a:rPr>
              <a:t>Забезпечення комфортних та безпечних умов навчання та праці.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1" name="Picture 32" descr="Picture1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95" y="5701843"/>
            <a:ext cx="20383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2" descr="Picture1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383" y="4422645"/>
            <a:ext cx="20383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2" descr="Picture1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960" y="2334358"/>
            <a:ext cx="20383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37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15048" r="3381" b="1459"/>
          <a:stretch/>
        </p:blipFill>
        <p:spPr>
          <a:xfrm>
            <a:off x="2093594" y="337105"/>
            <a:ext cx="9213669" cy="611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78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3FC2531-0735-44AB-9310-5F90AC5508CF}"/>
              </a:ext>
            </a:extLst>
          </p:cNvPr>
          <p:cNvGrpSpPr>
            <a:grpSpLocks/>
          </p:cNvGrpSpPr>
          <p:nvPr/>
        </p:nvGrpSpPr>
        <p:grpSpPr bwMode="auto">
          <a:xfrm>
            <a:off x="3541776" y="4371542"/>
            <a:ext cx="5105400" cy="555625"/>
            <a:chOff x="1248" y="1440"/>
            <a:chExt cx="3216" cy="350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id="{2ED994F9-2795-410C-8E11-B911E9CD40D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11AD5B37-FEA3-424D-A919-CDAE48744FF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8B2D7019-09D7-4AA9-856D-06C2F8D5562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148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A2472463-5EA4-4BA8-8B39-C2B1C5B07D9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B3E6E171-23B1-419A-87EC-D78FF02A2DFF}"/>
              </a:ext>
            </a:extLst>
          </p:cNvPr>
          <p:cNvGrpSpPr>
            <a:grpSpLocks/>
          </p:cNvGrpSpPr>
          <p:nvPr/>
        </p:nvGrpSpPr>
        <p:grpSpPr bwMode="auto">
          <a:xfrm>
            <a:off x="3541776" y="1856942"/>
            <a:ext cx="5105400" cy="555625"/>
            <a:chOff x="1248" y="2030"/>
            <a:chExt cx="3216" cy="350"/>
          </a:xfrm>
        </p:grpSpPr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36533092-E487-40B6-82F8-7C5B2590AC7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8522007C-D657-4EE1-BCB2-B0DE6627206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2F8D351D-F29D-459A-900D-67427CC72A8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0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DF14AD31-8FD7-4639-A8FF-C3D4FA4F2A5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99009A87-7919-4C9F-BB41-EDFE82B868FB}"/>
              </a:ext>
            </a:extLst>
          </p:cNvPr>
          <p:cNvGrpSpPr>
            <a:grpSpLocks/>
          </p:cNvGrpSpPr>
          <p:nvPr/>
        </p:nvGrpSpPr>
        <p:grpSpPr bwMode="auto">
          <a:xfrm>
            <a:off x="3541776" y="2695142"/>
            <a:ext cx="5105400" cy="555625"/>
            <a:chOff x="1248" y="2640"/>
            <a:chExt cx="3216" cy="350"/>
          </a:xfrm>
        </p:grpSpPr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A18D4874-517B-4987-BA84-B12623015E5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D68EC215-7CCC-4199-9403-A2336D810EF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id="{BCD12907-DD71-460D-B7CF-9120B0DE14D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68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id="{8C144CDC-27ED-4F3F-8C8F-2CB50AAA9B3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id="{4B896491-2AF1-4DC8-9038-C605AC227393}"/>
              </a:ext>
            </a:extLst>
          </p:cNvPr>
          <p:cNvGrpSpPr>
            <a:grpSpLocks/>
          </p:cNvGrpSpPr>
          <p:nvPr/>
        </p:nvGrpSpPr>
        <p:grpSpPr bwMode="auto">
          <a:xfrm>
            <a:off x="3541776" y="3533342"/>
            <a:ext cx="5105400" cy="555625"/>
            <a:chOff x="1248" y="3230"/>
            <a:chExt cx="3216" cy="350"/>
          </a:xfrm>
        </p:grpSpPr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FCCF9F17-C8EA-4AB3-9528-CD38AEEBF7C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1331014A-73F4-4718-8314-C59F5952464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id="{A456A806-A7EE-432D-93B3-06E7F7A26FC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32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id="{8BB7F10B-8F16-472F-9687-EB1A7BECDE0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:a16="http://schemas.microsoft.com/office/drawing/2014/main" id="{0F03B554-8AB4-429C-8296-EB708A1645FB}"/>
              </a:ext>
            </a:extLst>
          </p:cNvPr>
          <p:cNvGrpSpPr>
            <a:grpSpLocks/>
          </p:cNvGrpSpPr>
          <p:nvPr/>
        </p:nvGrpSpPr>
        <p:grpSpPr bwMode="auto">
          <a:xfrm>
            <a:off x="3541776" y="5231967"/>
            <a:ext cx="5105400" cy="555625"/>
            <a:chOff x="1248" y="3230"/>
            <a:chExt cx="3216" cy="350"/>
          </a:xfrm>
        </p:grpSpPr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8B2E4985-C035-4329-956C-9C915F55623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225F4A9A-E773-4D37-B9C8-9F5366BEFC0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id="{474319E9-14E7-448D-9A00-6C1DE79E1AF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32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28" name="Text Box 26">
              <a:extLst>
                <a:ext uri="{FF2B5EF4-FFF2-40B4-BE49-F238E27FC236}">
                  <a16:creationId xmlns:a16="http://schemas.microsoft.com/office/drawing/2014/main" id="{9DFF9FCF-D42D-4590-8D7F-C241E9880ED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72"/>
          <a:stretch/>
        </p:blipFill>
        <p:spPr>
          <a:xfrm>
            <a:off x="2191518" y="314709"/>
            <a:ext cx="9462290" cy="623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29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574766"/>
            <a:ext cx="10515600" cy="218149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Аналітичний звіт </a:t>
            </a: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/>
            </a:r>
            <a:b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щодо освітнього простору Центру</a:t>
            </a:r>
            <a:b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за </a:t>
            </a:r>
            <a:r>
              <a:rPr lang="uk-UA" sz="40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результатами опитування</a:t>
            </a:r>
            <a:r>
              <a:rPr lang="uk-UA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/>
            </a:r>
            <a:br>
              <a:rPr lang="uk-UA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</a:b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uk-UA" dirty="0">
              <a:ln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3921728569"/>
              </p:ext>
            </p:extLst>
          </p:nvPr>
        </p:nvGraphicFramePr>
        <p:xfrm>
          <a:off x="1753324" y="1886859"/>
          <a:ext cx="10199189" cy="4971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0527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574766"/>
            <a:ext cx="10515600" cy="218149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Аналітичний звіт </a:t>
            </a: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/>
            </a:r>
            <a:b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щодо освітнього простору Центру</a:t>
            </a:r>
            <a:b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за </a:t>
            </a:r>
            <a:r>
              <a:rPr lang="uk-UA" sz="40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результатами </a:t>
            </a: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опитування (дошкілля)</a:t>
            </a:r>
            <a:r>
              <a:rPr lang="uk-UA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/>
            </a:r>
            <a:br>
              <a:rPr lang="uk-UA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</a:b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uk-UA" dirty="0">
              <a:ln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139051430"/>
              </p:ext>
            </p:extLst>
          </p:nvPr>
        </p:nvGraphicFramePr>
        <p:xfrm>
          <a:off x="1741715" y="2148114"/>
          <a:ext cx="4934858" cy="4383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289337963"/>
              </p:ext>
            </p:extLst>
          </p:nvPr>
        </p:nvGraphicFramePr>
        <p:xfrm>
          <a:off x="6676573" y="2148114"/>
          <a:ext cx="5515427" cy="4383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3998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574766"/>
            <a:ext cx="10515600" cy="218149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Аналітичний звіт </a:t>
            </a: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/>
            </a:r>
            <a:b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щодо освітнього простору Центру</a:t>
            </a:r>
            <a:b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за </a:t>
            </a:r>
            <a:r>
              <a:rPr lang="uk-UA" sz="40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результатами опитування</a:t>
            </a:r>
            <a:r>
              <a:rPr lang="uk-UA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/>
            </a:r>
            <a:br>
              <a:rPr lang="uk-UA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</a:b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uk-UA" dirty="0">
              <a:ln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3638152974"/>
              </p:ext>
            </p:extLst>
          </p:nvPr>
        </p:nvGraphicFramePr>
        <p:xfrm>
          <a:off x="1596571" y="1886859"/>
          <a:ext cx="8998858" cy="4702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60616894"/>
              </p:ext>
            </p:extLst>
          </p:nvPr>
        </p:nvGraphicFramePr>
        <p:xfrm>
          <a:off x="1465943" y="2325550"/>
          <a:ext cx="5920921" cy="4307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099836127"/>
              </p:ext>
            </p:extLst>
          </p:nvPr>
        </p:nvGraphicFramePr>
        <p:xfrm>
          <a:off x="7329714" y="2325550"/>
          <a:ext cx="4426857" cy="4307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421572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6275</TotalTime>
  <Words>430</Words>
  <Application>Microsoft Office PowerPoint</Application>
  <PresentationFormat>Широкоэкранный</PresentationFormat>
  <Paragraphs>139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Wingdings</vt:lpstr>
      <vt:lpstr>Тема Office</vt:lpstr>
      <vt:lpstr>Звіт  за результатами самооцінювання та спостереження за освітнім середовищем КЗО «Дніпропетровський навчально-реабілітаційний центр №1»ДОР» (Дошкілля)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Аналітичний звіт  щодо освітнього простору Центру  за результатами опитування  </vt:lpstr>
      <vt:lpstr>Аналітичний звіт  щодо освітнього простору Центру  за результатами опитування (дошкілля)  </vt:lpstr>
      <vt:lpstr>Аналітичний звіт  щодо освітнього простору Центру  за результатами опитування  </vt:lpstr>
      <vt:lpstr>Аналітичний звіт  щодо освітнього простору Центру  за результатами опитування  </vt:lpstr>
      <vt:lpstr>Аналітичний звіт  щодо освітнього простору Центру  за результатами опитування  </vt:lpstr>
      <vt:lpstr>Аналітичний звіт  щодо освітнього простору Центру  за результатами опитування  </vt:lpstr>
      <vt:lpstr>Аналітичний звіт  щодо освітнього простору Центру  за результатами опитування  </vt:lpstr>
      <vt:lpstr>Аналітичний звіт  щодо освітнього простору Центру  за результатами опитування  </vt:lpstr>
      <vt:lpstr>Аналітичний звіт  щодо освітнього простору Центру  за результатами опитування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Вікторія</cp:lastModifiedBy>
  <cp:revision>60</cp:revision>
  <dcterms:created xsi:type="dcterms:W3CDTF">2021-07-20T13:09:20Z</dcterms:created>
  <dcterms:modified xsi:type="dcterms:W3CDTF">2023-04-24T10:51:43Z</dcterms:modified>
</cp:coreProperties>
</file>