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C4DA2-6E88-4C5E-AD8C-34F79B0F3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6367" y="-477732"/>
            <a:ext cx="9625200" cy="24744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мужності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Дня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Україна-країна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нескорених</a:t>
            </a:r>
            <a:endParaRPr lang="uk-UA" b="1" i="1" dirty="0">
              <a:solidFill>
                <a:srgbClr val="FFFF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38B45B-0719-4227-A5AF-B9909E602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4" y="1483568"/>
            <a:ext cx="3742761" cy="5273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A6BCF2-527D-2985-9ACC-9E6A2F33578F}"/>
              </a:ext>
            </a:extLst>
          </p:cNvPr>
          <p:cNvSpPr txBox="1"/>
          <p:nvPr/>
        </p:nvSpPr>
        <p:spPr>
          <a:xfrm>
            <a:off x="6802016" y="4460033"/>
            <a:ext cx="4377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підготувала вчитель 8-б класу –Красницька О.І.</a:t>
            </a:r>
          </a:p>
        </p:txBody>
      </p:sp>
    </p:spTree>
    <p:extLst>
      <p:ext uri="{BB962C8B-B14F-4D97-AF65-F5344CB8AC3E}">
        <p14:creationId xmlns:p14="http://schemas.microsoft.com/office/powerpoint/2010/main" val="155287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FEB47-673B-4B60-8DAC-0B0DDC98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5223" y="1927412"/>
            <a:ext cx="4652681" cy="838592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/>
              <a:t/>
            </a:r>
            <a:br>
              <a:rPr lang="uk-UA" dirty="0"/>
            </a:br>
            <a:r>
              <a:rPr lang="uk-UA" b="1" cap="none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Революція Гідності</a:t>
            </a:r>
            <a:br>
              <a:rPr lang="uk-UA" b="1" cap="none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uk-UA" b="1" cap="none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21 листопада </a:t>
            </a:r>
            <a:br>
              <a:rPr lang="uk-UA" b="1" cap="none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uk-UA" b="1" cap="none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2013 року</a:t>
            </a:r>
            <a:endParaRPr lang="uk-UA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949B9-CCE4-4752-8C98-9503C89C675C}"/>
              </a:ext>
            </a:extLst>
          </p:cNvPr>
          <p:cNvSpPr txBox="1"/>
          <p:nvPr/>
        </p:nvSpPr>
        <p:spPr>
          <a:xfrm>
            <a:off x="1568823" y="678935"/>
            <a:ext cx="91081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FFFF00"/>
                </a:solidFill>
              </a:rPr>
              <a:t>Дві доленосні події України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6B130E-EFC7-4DD1-BBFF-A52ED0D5C314}"/>
              </a:ext>
            </a:extLst>
          </p:cNvPr>
          <p:cNvSpPr txBox="1"/>
          <p:nvPr/>
        </p:nvSpPr>
        <p:spPr>
          <a:xfrm>
            <a:off x="286872" y="1774122"/>
            <a:ext cx="53788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accent5"/>
                </a:solidFill>
              </a:rPr>
              <a:t>Помаранчева революція</a:t>
            </a:r>
          </a:p>
          <a:p>
            <a:r>
              <a:rPr lang="uk-UA" sz="3200" b="1" dirty="0">
                <a:solidFill>
                  <a:schemeClr val="accent5"/>
                </a:solidFill>
              </a:rPr>
              <a:t>21 листопада </a:t>
            </a:r>
          </a:p>
          <a:p>
            <a:r>
              <a:rPr lang="uk-UA" sz="3200" b="1" dirty="0">
                <a:solidFill>
                  <a:schemeClr val="accent5"/>
                </a:solidFill>
              </a:rPr>
              <a:t>2004 року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1187E7-C4C3-493D-B503-83356F29F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675" y="3449266"/>
            <a:ext cx="4425203" cy="28696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FE5A09-8005-4493-9523-6C96C856C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98" y="3357717"/>
            <a:ext cx="4425203" cy="29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0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256C3-61B6-4F1C-9CA6-2ED872667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599" y="177800"/>
            <a:ext cx="8534401" cy="107725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ПОМАРАНЧЕВА РЕВОЛЮЦІЯ - АКТ ГРОМАДЯНСЬКОЇ НЕПОКОРИ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C7949CC-9086-4969-B30D-51F593FA3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451704"/>
            <a:ext cx="5970494" cy="1498600"/>
          </a:xfrm>
        </p:spPr>
        <p:txBody>
          <a:bodyPr>
            <a:noAutofit/>
          </a:bodyPr>
          <a:lstStyle/>
          <a:p>
            <a:pPr algn="r"/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ПОМАРАНЧЕВА РЕВОЛЮЦІЯ СТАЛА АКТОМ ГРОМАДЯНСЬКОЇ НЕПОКОРИ ПРОТИ НЕЧЕСНИХ ВИБОРІВ ГОЛОСУВАННЯ НА ВИБОРАХ ПРЕЗИДЕНТА. </a:t>
            </a:r>
          </a:p>
          <a:p>
            <a:pPr algn="r"/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23 ЛИСТАПАДА НА МАЙДАНІ ЗІБРАЛОСЯ КІЛЬКА СОТЕНЬ ТИСЯЧ ПРОТЕСТУВАЛЬНИКІВ. ЗГОДОМ ЦІ МАСОВІ ПРОТЕСТИ ПРИЗВЕЛИ ДО СКАСУВАННЯ ПІДСУМКІВ ДРУГОГО ТУРУ ТА ПРЕМОГИ ЮЩЕНКА НА ВИБОРАХ.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5A23B6-CFB0-40CA-ADB3-D4B7DD4CC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9" y="2557605"/>
            <a:ext cx="6194322" cy="421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7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CB321-B297-4C02-9998-8509A5A7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01" y="584214"/>
            <a:ext cx="6091371" cy="1507067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     21 ЛИСТАПАДА 2013 РОКУ УРЯД МИКОЛИ АЗАРОВА ВИСТУПИВ ІЗ ЗАЯВОЮ ПРО ВІДМОВУ ВІД ПІДПИСАННЯ УГОДИ ПРО АСОЦІАЦІЮ З ЄВРОПЕЙСЬКИМ СОЮЗОМ.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838FC7-1AFF-473F-ADB9-6755CC6D8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656" y="159339"/>
            <a:ext cx="5021558" cy="32267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352323-268A-4700-A030-A4DCD90C9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87" y="2809226"/>
            <a:ext cx="4886632" cy="3226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7D44E9-76EC-4A38-B223-4EA5C6FC128C}"/>
              </a:ext>
            </a:extLst>
          </p:cNvPr>
          <p:cNvSpPr txBox="1"/>
          <p:nvPr/>
        </p:nvSpPr>
        <p:spPr>
          <a:xfrm>
            <a:off x="6081252" y="3776259"/>
            <a:ext cx="61107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	ВВЕЧЕРІ ЦЬОГО Ж ДНЯ РОЗПОЧАЛИСЯ ПЕРШІ АКЦІЇ ПРОТЕСТІВ.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03631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9CBE9D-70B0-4F8F-BC47-803C9BDE5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03" y="3981541"/>
            <a:ext cx="6517629" cy="23685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D0988C-BBF6-4D86-8A4A-8CABF3834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836" y="117988"/>
            <a:ext cx="5458541" cy="40939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1FFF54-2310-4537-A19E-82157ED00A1E}"/>
              </a:ext>
            </a:extLst>
          </p:cNvPr>
          <p:cNvSpPr txBox="1"/>
          <p:nvPr/>
        </p:nvSpPr>
        <p:spPr>
          <a:xfrm>
            <a:off x="7007942" y="4534486"/>
            <a:ext cx="51840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	ЗАВЖДИ ПАМ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ЯТАЙМО ПОЛЕГЛИХ ГЕРОЇВ НЕБЕСНОЇ СОТНІ</a:t>
            </a:r>
            <a:endParaRPr lang="uk-UA" sz="2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7E6D5-E88F-4F0A-8CD8-510B7EFA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14" y="900238"/>
            <a:ext cx="5458541" cy="1976221"/>
          </a:xfrm>
        </p:spPr>
        <p:txBody>
          <a:bodyPr>
            <a:noAutofit/>
          </a:bodyPr>
          <a:lstStyle/>
          <a:p>
            <a:pPr algn="just"/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	РЕВОЛЮЦІЙНІ ПОДІЇ ЗИМИ 2013-2014 РОКІВ ЗАБРАЛИ ЖИТТЯ ПОНАД СТА УЧАСНИКІВ РЕВОЛЮЦІЇ ГІДНОСТІ.</a:t>
            </a:r>
            <a:b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uk-U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7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00A91-FA44-4062-B764-3DDD476A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1" y="1557320"/>
            <a:ext cx="6483504" cy="1507067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/>
              <a:t>	</a:t>
            </a:r>
            <a:r>
              <a:rPr lang="uk-UA" sz="3100" b="1" dirty="0">
                <a:solidFill>
                  <a:srgbClr val="FFFF00"/>
                </a:solidFill>
              </a:rPr>
              <a:t>ДЕНЬ ГІДНОСТІ ТА СВОБОДИ – НАГАДУВАННЯ ПРО ТУ ЦІНУ, ЯКУ УКРАЇНЦІ ЗАПЛАТИЛИ, КОЛИ ВІДСТОЮВАЛИ НА МАЙДАНІ СВОЄ ПРАВО НА ЧЕСНІ ВИБОРИ ТА ІНТЕГРАЦІЮ У ЄВРОПЕЙСЬКИЙ СОЮЗ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C201D7-28FA-4279-80AF-88C37E78A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419" y="3064387"/>
            <a:ext cx="5057100" cy="348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A76E35-9B11-4B20-ADAD-724D59B02608}"/>
              </a:ext>
            </a:extLst>
          </p:cNvPr>
          <p:cNvSpPr txBox="1"/>
          <p:nvPr/>
        </p:nvSpPr>
        <p:spPr>
          <a:xfrm>
            <a:off x="5837903" y="4148157"/>
            <a:ext cx="61107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cap="none" dirty="0">
                <a:solidFill>
                  <a:schemeClr val="accent1">
                    <a:lumMod val="75000"/>
                  </a:schemeClr>
                </a:solidFill>
              </a:rPr>
              <a:t>А з початком </a:t>
            </a:r>
            <a:r>
              <a:rPr lang="uk-UA" sz="2400" b="1" cap="none" dirty="0" err="1">
                <a:solidFill>
                  <a:schemeClr val="accent1">
                    <a:lumMod val="75000"/>
                  </a:schemeClr>
                </a:solidFill>
              </a:rPr>
              <a:t>повномаштабного</a:t>
            </a:r>
            <a:r>
              <a:rPr lang="uk-UA" sz="2400" b="1" cap="none" dirty="0">
                <a:solidFill>
                  <a:schemeClr val="accent1">
                    <a:lumMod val="75000"/>
                  </a:schemeClr>
                </a:solidFill>
              </a:rPr>
              <a:t> вторгнення російської федерації на територію України стало понад мільйон українців, щоб зупинити агресію </a:t>
            </a:r>
            <a:r>
              <a:rPr lang="uk-UA" sz="2400" b="1" cap="none" dirty="0" err="1">
                <a:solidFill>
                  <a:schemeClr val="accent1">
                    <a:lumMod val="75000"/>
                  </a:schemeClr>
                </a:solidFill>
              </a:rPr>
              <a:t>росії</a:t>
            </a:r>
            <a:r>
              <a:rPr lang="uk-UA" sz="2400" b="1" cap="none" dirty="0">
                <a:solidFill>
                  <a:schemeClr val="accent1">
                    <a:lumMod val="75000"/>
                  </a:schemeClr>
                </a:solidFill>
              </a:rPr>
              <a:t> та відстояти незалежність України.</a:t>
            </a:r>
            <a:endParaRPr lang="uk-UA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6D6241-115F-4602-AB32-F26656E19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0" y="3679121"/>
            <a:ext cx="5448436" cy="30647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65CEB4-FBAD-4D70-807F-540A42F30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843" y="727587"/>
            <a:ext cx="5453627" cy="306766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2EAA8-55D5-4898-AD7E-FA5F0A73E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7819" y="360064"/>
            <a:ext cx="9586451" cy="1507067"/>
          </a:xfrm>
        </p:spPr>
        <p:txBody>
          <a:bodyPr>
            <a:noAutofit/>
          </a:bodyPr>
          <a:lstStyle/>
          <a:p>
            <a:pPr algn="ctr"/>
            <a:r>
              <a:rPr lang="uk-UA" sz="2800" b="1" cap="none" dirty="0">
                <a:solidFill>
                  <a:schemeClr val="accent1">
                    <a:lumMod val="75000"/>
                  </a:schemeClr>
                </a:solidFill>
              </a:rPr>
              <a:t>Боротьба за свободу волевиявлення українського народу не закінчилася.</a:t>
            </a:r>
            <a:br>
              <a:rPr lang="uk-UA" sz="2800" b="1" cap="non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800" b="1" cap="none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2800" b="1" cap="non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400" b="1" cap="none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2400" b="1" cap="none" dirty="0">
                <a:solidFill>
                  <a:schemeClr val="accent1">
                    <a:lumMod val="75000"/>
                  </a:schemeClr>
                </a:solidFill>
              </a:rPr>
            </a:br>
            <a:endParaRPr lang="uk-UA" sz="2400" b="1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81EE5-12AB-4E07-8C3A-5DE329E47C92}"/>
              </a:ext>
            </a:extLst>
          </p:cNvPr>
          <p:cNvSpPr txBox="1"/>
          <p:nvPr/>
        </p:nvSpPr>
        <p:spPr>
          <a:xfrm>
            <a:off x="265471" y="1867131"/>
            <a:ext cx="61107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cap="none" dirty="0">
                <a:solidFill>
                  <a:schemeClr val="accent1">
                    <a:lumMod val="75000"/>
                  </a:schemeClr>
                </a:solidFill>
              </a:rPr>
              <a:t>З початком російсько-української війни у 2014 році майже 400 тисяч українців взяли зброю до рук.</a:t>
            </a:r>
            <a:br>
              <a:rPr lang="uk-UA" sz="2400" b="1" cap="none" dirty="0">
                <a:solidFill>
                  <a:schemeClr val="accent1">
                    <a:lumMod val="75000"/>
                  </a:schemeClr>
                </a:solidFill>
              </a:rPr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07918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1A8E92E-837A-13A3-CF30-DAB5AB597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644" y="0"/>
            <a:ext cx="4204995" cy="31537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8C0161-AAF3-89F8-DA1F-B607D1F1E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222" y="3153747"/>
            <a:ext cx="4811486" cy="36086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AEA313-6FB2-FDC2-5EE5-7FCC2DA81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160" y="0"/>
            <a:ext cx="4553338" cy="3415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24466436"/>
      </p:ext>
    </p:extLst>
  </p:cSld>
  <p:clrMapOvr>
    <a:masterClrMapping/>
  </p:clrMapOvr>
</p:sld>
</file>

<file path=ppt/theme/theme1.xml><?xml version="1.0" encoding="utf-8"?>
<a:theme xmlns:a="http://schemas.openxmlformats.org/drawingml/2006/main" name="Скибка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293</TotalTime>
  <Words>147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Century Gothic</vt:lpstr>
      <vt:lpstr>Times New Roman</vt:lpstr>
      <vt:lpstr>Wingdings 3</vt:lpstr>
      <vt:lpstr>Скибка</vt:lpstr>
      <vt:lpstr> Урок мужності до Дня Гідності та Свободи "Україна-країна нескорених</vt:lpstr>
      <vt:lpstr> Революція Гідності 21 листопада  2013 року</vt:lpstr>
      <vt:lpstr>ПОМАРАНЧЕВА РЕВОЛЮЦІЯ - АКТ ГРОМАДЯНСЬКОЇ НЕПОКОРИ</vt:lpstr>
      <vt:lpstr>     21 ЛИСТАПАДА 2013 РОКУ УРЯД МИКОЛИ АЗАРОВА ВИСТУПИВ ІЗ ЗАЯВОЮ ПРО ВІДМОВУ ВІД ПІДПИСАННЯ УГОДИ ПРО АСОЦІАЦІЮ З ЄВРОПЕЙСЬКИМ СОЮЗОМ. </vt:lpstr>
      <vt:lpstr> РЕВОЛЮЦІЙНІ ПОДІЇ ЗИМИ 2013-2014 РОКІВ ЗАБРАЛИ ЖИТТЯ ПОНАД СТА УЧАСНИКІВ РЕВОЛЮЦІЇ ГІДНОСТІ. </vt:lpstr>
      <vt:lpstr> ДЕНЬ ГІДНОСТІ ТА СВОБОДИ – НАГАДУВАННЯ ПРО ТУ ЦІНУ, ЯКУ УКРАЇНЦІ ЗАПЛАТИЛИ, КОЛИ ВІДСТОЮВАЛИ НА МАЙДАНІ СВОЄ ПРАВО НА ЧЕСНІ ВИБОРИ ТА ІНТЕГРАЦІЮ У ЄВРОПЕЙСЬКИЙ СОЮЗ</vt:lpstr>
      <vt:lpstr>Боротьба за свободу волевиявлення українського народу не закінчилася.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листопада – День Гідності та Свободи</dc:title>
  <dc:creator>Оксана</dc:creator>
  <cp:lastModifiedBy>Вікторія</cp:lastModifiedBy>
  <cp:revision>18</cp:revision>
  <dcterms:created xsi:type="dcterms:W3CDTF">2022-11-17T16:22:43Z</dcterms:created>
  <dcterms:modified xsi:type="dcterms:W3CDTF">2025-11-22T11:46:16Z</dcterms:modified>
</cp:coreProperties>
</file>