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99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98" r:id="rId21"/>
    <p:sldId id="274" r:id="rId22"/>
    <p:sldId id="275" r:id="rId23"/>
    <p:sldId id="276" r:id="rId24"/>
    <p:sldId id="278" r:id="rId25"/>
    <p:sldId id="279" r:id="rId26"/>
    <p:sldId id="280" r:id="rId27"/>
    <p:sldId id="281" r:id="rId28"/>
    <p:sldId id="282" r:id="rId29"/>
    <p:sldId id="284" r:id="rId30"/>
    <p:sldId id="285" r:id="rId31"/>
    <p:sldId id="286" r:id="rId32"/>
    <p:sldId id="287" r:id="rId33"/>
    <p:sldId id="289" r:id="rId34"/>
    <p:sldId id="290" r:id="rId35"/>
    <p:sldId id="291" r:id="rId36"/>
    <p:sldId id="292" r:id="rId37"/>
    <p:sldId id="293" r:id="rId38"/>
    <p:sldId id="294" r:id="rId39"/>
    <p:sldId id="297" r:id="rId40"/>
    <p:sldId id="295" r:id="rId41"/>
    <p:sldId id="296" r:id="rId42"/>
  </p:sldIdLst>
  <p:sldSz cx="9753600" cy="7315200"/>
  <p:notesSz cx="6858000" cy="9144000"/>
  <p:embeddedFontLst>
    <p:embeddedFont>
      <p:font typeface="Open Sans" panose="020B0604020202020204" charset="0"/>
      <p:regular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Open Sans Bold" panose="020B0604020202020204" charset="0"/>
      <p:regular r:id="rId48"/>
    </p:embeddedFont>
    <p:embeddedFont>
      <p:font typeface="Segoe UI Black" panose="020B0A02040204020203" pitchFamily="34" charset="0"/>
      <p:bold r:id="rId49"/>
      <p:boldItalic r:id="rId50"/>
    </p:embeddedFont>
    <p:embeddedFont>
      <p:font typeface="Noto Sans Cond" panose="020B0604020202020204"/>
      <p:regular r:id="rId51"/>
      <p:bold r:id="rId52"/>
      <p:italic r:id="rId53"/>
      <p:boldItalic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717" y="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0.svg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7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7.sv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16.sv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9.png"/><Relationship Id="rId7" Type="http://schemas.openxmlformats.org/officeDocument/2006/relationships/image" Target="../media/image16.sv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79.svg"/><Relationship Id="rId4" Type="http://schemas.openxmlformats.org/officeDocument/2006/relationships/image" Target="../media/image52.png"/><Relationship Id="rId9" Type="http://schemas.openxmlformats.org/officeDocument/2006/relationships/image" Target="../media/image8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3" Type="http://schemas.openxmlformats.org/officeDocument/2006/relationships/image" Target="../media/image5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53.png"/><Relationship Id="rId10" Type="http://schemas.openxmlformats.org/officeDocument/2006/relationships/image" Target="../media/image83.svg"/><Relationship Id="rId4" Type="http://schemas.openxmlformats.org/officeDocument/2006/relationships/image" Target="../media/image79.svg"/><Relationship Id="rId9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5.png"/><Relationship Id="rId7" Type="http://schemas.openxmlformats.org/officeDocument/2006/relationships/image" Target="../media/image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svg"/><Relationship Id="rId11" Type="http://schemas.openxmlformats.org/officeDocument/2006/relationships/image" Target="../media/image79.svg"/><Relationship Id="rId5" Type="http://schemas.openxmlformats.org/officeDocument/2006/relationships/image" Target="../media/image56.png"/><Relationship Id="rId10" Type="http://schemas.openxmlformats.org/officeDocument/2006/relationships/image" Target="../media/image52.png"/><Relationship Id="rId4" Type="http://schemas.openxmlformats.org/officeDocument/2006/relationships/image" Target="../media/image85.svg"/><Relationship Id="rId9" Type="http://schemas.openxmlformats.org/officeDocument/2006/relationships/image" Target="../media/image8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8.png"/><Relationship Id="rId7" Type="http://schemas.openxmlformats.org/officeDocument/2006/relationships/image" Target="../media/image5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0" Type="http://schemas.openxmlformats.org/officeDocument/2006/relationships/image" Target="../media/image16.svg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95.svg"/><Relationship Id="rId3" Type="http://schemas.openxmlformats.org/officeDocument/2006/relationships/image" Target="../media/image37.jpeg"/><Relationship Id="rId7" Type="http://schemas.openxmlformats.org/officeDocument/2006/relationships/image" Target="../media/image6.png"/><Relationship Id="rId12" Type="http://schemas.openxmlformats.org/officeDocument/2006/relationships/image" Target="../media/image6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93.svg"/><Relationship Id="rId5" Type="http://schemas.openxmlformats.org/officeDocument/2006/relationships/image" Target="../media/image3.svg"/><Relationship Id="rId15" Type="http://schemas.openxmlformats.org/officeDocument/2006/relationships/image" Target="../media/image97.svg"/><Relationship Id="rId10" Type="http://schemas.openxmlformats.org/officeDocument/2006/relationships/image" Target="../media/image60.png"/><Relationship Id="rId4" Type="http://schemas.openxmlformats.org/officeDocument/2006/relationships/image" Target="../media/image58.png"/><Relationship Id="rId9" Type="http://schemas.openxmlformats.org/officeDocument/2006/relationships/image" Target="../media/image91.svg"/><Relationship Id="rId1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13" Type="http://schemas.openxmlformats.org/officeDocument/2006/relationships/image" Target="../media/image97.svg"/><Relationship Id="rId3" Type="http://schemas.openxmlformats.org/officeDocument/2006/relationships/image" Target="../media/image58.png"/><Relationship Id="rId7" Type="http://schemas.openxmlformats.org/officeDocument/2006/relationships/image" Target="../media/image59.png"/><Relationship Id="rId12" Type="http://schemas.openxmlformats.org/officeDocument/2006/relationships/image" Target="../media/image62.png"/><Relationship Id="rId2" Type="http://schemas.openxmlformats.org/officeDocument/2006/relationships/image" Target="../media/image37.jpeg"/><Relationship Id="rId16" Type="http://schemas.openxmlformats.org/officeDocument/2006/relationships/image" Target="../media/image9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95.svg"/><Relationship Id="rId5" Type="http://schemas.openxmlformats.org/officeDocument/2006/relationships/image" Target="../media/image3.svg"/><Relationship Id="rId15" Type="http://schemas.openxmlformats.org/officeDocument/2006/relationships/image" Target="../media/image64.png"/><Relationship Id="rId10" Type="http://schemas.openxmlformats.org/officeDocument/2006/relationships/image" Target="../media/image61.png"/><Relationship Id="rId9" Type="http://schemas.openxmlformats.org/officeDocument/2006/relationships/image" Target="../media/image6.png"/><Relationship Id="rId1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97.svg"/><Relationship Id="rId3" Type="http://schemas.openxmlformats.org/officeDocument/2006/relationships/image" Target="../media/image58.png"/><Relationship Id="rId7" Type="http://schemas.openxmlformats.org/officeDocument/2006/relationships/image" Target="../media/image6.png"/><Relationship Id="rId12" Type="http://schemas.openxmlformats.org/officeDocument/2006/relationships/image" Target="../media/image62.png"/><Relationship Id="rId2" Type="http://schemas.openxmlformats.org/officeDocument/2006/relationships/image" Target="../media/image37.jpeg"/><Relationship Id="rId16" Type="http://schemas.openxmlformats.org/officeDocument/2006/relationships/image" Target="../media/image10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95.svg"/><Relationship Id="rId5" Type="http://schemas.openxmlformats.org/officeDocument/2006/relationships/image" Target="../media/image3.svg"/><Relationship Id="rId15" Type="http://schemas.openxmlformats.org/officeDocument/2006/relationships/image" Target="../media/image65.png"/><Relationship Id="rId10" Type="http://schemas.openxmlformats.org/officeDocument/2006/relationships/image" Target="../media/image61.png"/><Relationship Id="rId9" Type="http://schemas.openxmlformats.org/officeDocument/2006/relationships/image" Target="../media/image91.svg"/><Relationship Id="rId1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5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3" Type="http://schemas.openxmlformats.org/officeDocument/2006/relationships/image" Target="../media/image10.png"/><Relationship Id="rId12" Type="http://schemas.openxmlformats.org/officeDocument/2006/relationships/image" Target="../media/image24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3.png"/><Relationship Id="rId5" Type="http://schemas.openxmlformats.org/officeDocument/2006/relationships/image" Target="../media/image16.svg"/><Relationship Id="rId10" Type="http://schemas.openxmlformats.org/officeDocument/2006/relationships/image" Target="../media/image22.svg"/><Relationship Id="rId4" Type="http://schemas.openxmlformats.org/officeDocument/2006/relationships/image" Target="../media/image11.png"/><Relationship Id="rId14" Type="http://schemas.openxmlformats.org/officeDocument/2006/relationships/image" Target="../media/image26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Scp7nwB0eQ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1.png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58.png"/><Relationship Id="rId7" Type="http://schemas.openxmlformats.org/officeDocument/2006/relationships/image" Target="../media/image102.sv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5.png"/><Relationship Id="rId10" Type="http://schemas.openxmlformats.org/officeDocument/2006/relationships/image" Target="../media/image63.png"/><Relationship Id="rId4" Type="http://schemas.openxmlformats.org/officeDocument/2006/relationships/image" Target="../media/image3.svg"/><Relationship Id="rId9" Type="http://schemas.openxmlformats.org/officeDocument/2006/relationships/image" Target="../media/image104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1.png"/><Relationship Id="rId3" Type="http://schemas.openxmlformats.org/officeDocument/2006/relationships/image" Target="../media/image68.png"/><Relationship Id="rId7" Type="http://schemas.openxmlformats.org/officeDocument/2006/relationships/image" Target="../media/image102.svg"/><Relationship Id="rId12" Type="http://schemas.openxmlformats.org/officeDocument/2006/relationships/image" Target="../media/image106.sv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0.png"/><Relationship Id="rId10" Type="http://schemas.openxmlformats.org/officeDocument/2006/relationships/image" Target="../media/image63.png"/><Relationship Id="rId9" Type="http://schemas.openxmlformats.org/officeDocument/2006/relationships/image" Target="../media/image104.svg"/><Relationship Id="rId1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3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77.png"/><Relationship Id="rId5" Type="http://schemas.openxmlformats.org/officeDocument/2006/relationships/image" Target="../media/image7.png"/><Relationship Id="rId10" Type="http://schemas.openxmlformats.org/officeDocument/2006/relationships/image" Target="../media/image76.png"/><Relationship Id="rId4" Type="http://schemas.openxmlformats.org/officeDocument/2006/relationships/image" Target="../media/image6.png"/><Relationship Id="rId9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114.sv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svg"/><Relationship Id="rId18" Type="http://schemas.openxmlformats.org/officeDocument/2006/relationships/image" Target="../media/image127.svg"/><Relationship Id="rId3" Type="http://schemas.openxmlformats.org/officeDocument/2006/relationships/image" Target="../media/image82.png"/><Relationship Id="rId21" Type="http://schemas.openxmlformats.org/officeDocument/2006/relationships/image" Target="../media/image129.svg"/><Relationship Id="rId7" Type="http://schemas.openxmlformats.org/officeDocument/2006/relationships/image" Target="../media/image84.png"/><Relationship Id="rId12" Type="http://schemas.openxmlformats.org/officeDocument/2006/relationships/image" Target="../media/image123.svg"/><Relationship Id="rId17" Type="http://schemas.openxmlformats.org/officeDocument/2006/relationships/image" Target="../media/image89.png"/><Relationship Id="rId2" Type="http://schemas.openxmlformats.org/officeDocument/2006/relationships/image" Target="../media/image37.jpeg"/><Relationship Id="rId16" Type="http://schemas.openxmlformats.org/officeDocument/2006/relationships/image" Target="../media/image88.png"/><Relationship Id="rId20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svg"/><Relationship Id="rId11" Type="http://schemas.openxmlformats.org/officeDocument/2006/relationships/image" Target="../media/image86.png"/><Relationship Id="rId5" Type="http://schemas.openxmlformats.org/officeDocument/2006/relationships/image" Target="../media/image83.png"/><Relationship Id="rId15" Type="http://schemas.openxmlformats.org/officeDocument/2006/relationships/image" Target="../media/image87.png"/><Relationship Id="rId10" Type="http://schemas.openxmlformats.org/officeDocument/2006/relationships/image" Target="../media/image121.svg"/><Relationship Id="rId19" Type="http://schemas.openxmlformats.org/officeDocument/2006/relationships/image" Target="../media/image90.png"/><Relationship Id="rId4" Type="http://schemas.openxmlformats.org/officeDocument/2006/relationships/image" Target="../media/image63.png"/><Relationship Id="rId9" Type="http://schemas.openxmlformats.org/officeDocument/2006/relationships/image" Target="../media/image85.png"/><Relationship Id="rId14" Type="http://schemas.openxmlformats.org/officeDocument/2006/relationships/image" Target="../media/image125.svg"/><Relationship Id="rId22" Type="http://schemas.openxmlformats.org/officeDocument/2006/relationships/image" Target="../media/image9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svg"/><Relationship Id="rId3" Type="http://schemas.openxmlformats.org/officeDocument/2006/relationships/image" Target="../media/image6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3.sv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svg"/><Relationship Id="rId3" Type="http://schemas.openxmlformats.org/officeDocument/2006/relationships/image" Target="../media/image58.png"/><Relationship Id="rId7" Type="http://schemas.openxmlformats.org/officeDocument/2006/relationships/image" Target="../media/image9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svg"/><Relationship Id="rId3" Type="http://schemas.openxmlformats.org/officeDocument/2006/relationships/image" Target="../media/image6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12" Type="http://schemas.openxmlformats.org/officeDocument/2006/relationships/image" Target="../media/image24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17.png"/><Relationship Id="rId14" Type="http://schemas.openxmlformats.org/officeDocument/2006/relationships/image" Target="../media/image26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svg"/><Relationship Id="rId3" Type="http://schemas.openxmlformats.org/officeDocument/2006/relationships/image" Target="../media/image58.png"/><Relationship Id="rId7" Type="http://schemas.openxmlformats.org/officeDocument/2006/relationships/image" Target="../media/image9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26" Type="http://schemas.openxmlformats.org/officeDocument/2006/relationships/image" Target="../media/image23.png"/><Relationship Id="rId18" Type="http://schemas.openxmlformats.org/officeDocument/2006/relationships/image" Target="../media/image32.svg"/><Relationship Id="rId3" Type="http://schemas.openxmlformats.org/officeDocument/2006/relationships/image" Target="../media/image20.png"/><Relationship Id="rId21" Type="http://schemas.openxmlformats.org/officeDocument/2006/relationships/image" Target="../media/image11.png"/><Relationship Id="rId12" Type="http://schemas.openxmlformats.org/officeDocument/2006/relationships/image" Target="../media/image22.svg"/><Relationship Id="rId25" Type="http://schemas.openxmlformats.org/officeDocument/2006/relationships/image" Target="../media/image18.png"/><Relationship Id="rId2" Type="http://schemas.openxmlformats.org/officeDocument/2006/relationships/image" Target="../media/image1.jpeg"/><Relationship Id="rId20" Type="http://schemas.openxmlformats.org/officeDocument/2006/relationships/image" Target="../media/image34.svg"/><Relationship Id="rId16" Type="http://schemas.openxmlformats.org/officeDocument/2006/relationships/image" Target="../media/image30.svg"/><Relationship Id="rId29" Type="http://schemas.openxmlformats.org/officeDocument/2006/relationships/image" Target="../media/image3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24" Type="http://schemas.openxmlformats.org/officeDocument/2006/relationships/image" Target="../media/image17.png"/><Relationship Id="rId5" Type="http://schemas.openxmlformats.org/officeDocument/2006/relationships/image" Target="../media/image21.png"/><Relationship Id="rId23" Type="http://schemas.openxmlformats.org/officeDocument/2006/relationships/image" Target="../media/image16.png"/><Relationship Id="rId28" Type="http://schemas.openxmlformats.org/officeDocument/2006/relationships/image" Target="../media/image25.png"/><Relationship Id="rId10" Type="http://schemas.openxmlformats.org/officeDocument/2006/relationships/image" Target="../media/image20.svg"/><Relationship Id="rId4" Type="http://schemas.openxmlformats.org/officeDocument/2006/relationships/image" Target="../media/image28.svg"/><Relationship Id="rId22" Type="http://schemas.openxmlformats.org/officeDocument/2006/relationships/image" Target="../media/image22.png"/><Relationship Id="rId14" Type="http://schemas.openxmlformats.org/officeDocument/2006/relationships/image" Target="../media/image24.svg"/><Relationship Id="rId27" Type="http://schemas.openxmlformats.org/officeDocument/2006/relationships/image" Target="../media/image24.png"/><Relationship Id="rId30" Type="http://schemas.openxmlformats.org/officeDocument/2006/relationships/image" Target="../media/image2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16.png"/><Relationship Id="rId7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11" Type="http://schemas.openxmlformats.org/officeDocument/2006/relationships/image" Target="../media/image16.svg"/><Relationship Id="rId5" Type="http://schemas.openxmlformats.org/officeDocument/2006/relationships/image" Target="../media/image27.png"/><Relationship Id="rId10" Type="http://schemas.openxmlformats.org/officeDocument/2006/relationships/image" Target="../media/image11.png"/><Relationship Id="rId4" Type="http://schemas.openxmlformats.org/officeDocument/2006/relationships/image" Target="../media/image20.sv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51.svg"/><Relationship Id="rId18" Type="http://schemas.openxmlformats.org/officeDocument/2006/relationships/image" Target="../media/image36.png"/><Relationship Id="rId3" Type="http://schemas.openxmlformats.org/officeDocument/2006/relationships/image" Target="../media/image11.png"/><Relationship Id="rId7" Type="http://schemas.openxmlformats.org/officeDocument/2006/relationships/image" Target="../media/image45.svg"/><Relationship Id="rId12" Type="http://schemas.openxmlformats.org/officeDocument/2006/relationships/image" Target="../media/image33.png"/><Relationship Id="rId17" Type="http://schemas.openxmlformats.org/officeDocument/2006/relationships/image" Target="../media/image53.svg"/><Relationship Id="rId2" Type="http://schemas.openxmlformats.org/officeDocument/2006/relationships/image" Target="../media/image1.jpe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49.svg"/><Relationship Id="rId5" Type="http://schemas.openxmlformats.org/officeDocument/2006/relationships/image" Target="../media/image30.png"/><Relationship Id="rId15" Type="http://schemas.openxmlformats.org/officeDocument/2006/relationships/image" Target="../media/image34.png"/><Relationship Id="rId4" Type="http://schemas.openxmlformats.org/officeDocument/2006/relationships/image" Target="../media/image16.svg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64.svg"/><Relationship Id="rId3" Type="http://schemas.openxmlformats.org/officeDocument/2006/relationships/image" Target="../media/image30.png"/><Relationship Id="rId7" Type="http://schemas.openxmlformats.org/officeDocument/2006/relationships/image" Target="../media/image58.svg"/><Relationship Id="rId12" Type="http://schemas.openxmlformats.org/officeDocument/2006/relationships/image" Target="../media/image42.png"/><Relationship Id="rId17" Type="http://schemas.openxmlformats.org/officeDocument/2006/relationships/image" Target="../media/image44.png"/><Relationship Id="rId2" Type="http://schemas.openxmlformats.org/officeDocument/2006/relationships/image" Target="../media/image37.jpe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62.svg"/><Relationship Id="rId5" Type="http://schemas.openxmlformats.org/officeDocument/2006/relationships/image" Target="../media/image56.svg"/><Relationship Id="rId15" Type="http://schemas.openxmlformats.org/officeDocument/2006/relationships/image" Target="../media/image66.svg"/><Relationship Id="rId10" Type="http://schemas.openxmlformats.org/officeDocument/2006/relationships/image" Target="../media/image41.png"/><Relationship Id="rId4" Type="http://schemas.openxmlformats.org/officeDocument/2006/relationships/image" Target="../media/image38.png"/><Relationship Id="rId9" Type="http://schemas.openxmlformats.org/officeDocument/2006/relationships/image" Target="../media/image60.svg"/><Relationship Id="rId1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48.png"/><Relationship Id="rId3" Type="http://schemas.openxmlformats.org/officeDocument/2006/relationships/image" Target="../media/image11.png"/><Relationship Id="rId7" Type="http://schemas.openxmlformats.org/officeDocument/2006/relationships/image" Target="../media/image45.png"/><Relationship Id="rId12" Type="http://schemas.openxmlformats.org/officeDocument/2006/relationships/image" Target="../media/image73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47.png"/><Relationship Id="rId5" Type="http://schemas.openxmlformats.org/officeDocument/2006/relationships/image" Target="../media/image15.png"/><Relationship Id="rId10" Type="http://schemas.openxmlformats.org/officeDocument/2006/relationships/image" Target="../media/image71.svg"/><Relationship Id="rId4" Type="http://schemas.openxmlformats.org/officeDocument/2006/relationships/image" Target="../media/image16.svg"/><Relationship Id="rId9" Type="http://schemas.openxmlformats.org/officeDocument/2006/relationships/image" Target="../media/image46.png"/><Relationship Id="rId14" Type="http://schemas.openxmlformats.org/officeDocument/2006/relationships/image" Target="../media/image7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2gBMMjOZ7fA&amp;t=3s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1.pn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500" r="5500"/>
          <a:stretch>
            <a:fillRect/>
          </a:stretch>
        </p:blipFill>
        <p:spPr>
          <a:xfrm>
            <a:off x="0" y="10281"/>
            <a:ext cx="9753600" cy="731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171768" y="3284679"/>
            <a:ext cx="6848817" cy="404080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363200" y="2895600"/>
            <a:ext cx="4066236" cy="40611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515600" y="-359784"/>
            <a:ext cx="4121224" cy="28539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76208" y="3962400"/>
            <a:ext cx="5630862" cy="357559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464053" y="2494163"/>
            <a:ext cx="7011003" cy="518886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8159007" y="3398553"/>
            <a:ext cx="2188427" cy="391664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171341" cy="22072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184084" y="1364870"/>
            <a:ext cx="1848109" cy="20336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33584" y="257932"/>
            <a:ext cx="73098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dirty="0" smtClean="0">
                <a:solidFill>
                  <a:srgbClr val="FF0000"/>
                </a:solidFill>
              </a:rPr>
              <a:t>«Чорнобиль </a:t>
            </a:r>
            <a:r>
              <a:rPr lang="uk-UA" sz="5400" dirty="0">
                <a:solidFill>
                  <a:srgbClr val="FF0000"/>
                </a:solidFill>
              </a:rPr>
              <a:t>- трагедія, подвиг, пам'ять</a:t>
            </a:r>
            <a:r>
              <a:rPr lang="uk-UA" sz="5400" dirty="0" smtClean="0">
                <a:solidFill>
                  <a:srgbClr val="FF0000"/>
                </a:solidFill>
              </a:rPr>
              <a:t>...»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500" r="5500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4439301" y="151261"/>
            <a:ext cx="4978202" cy="5487539"/>
          </a:xfrm>
          <a:prstGeom prst="roundRect">
            <a:avLst/>
          </a:prstGeom>
          <a:solidFill>
            <a:schemeClr val="lt1">
              <a:alpha val="96000"/>
            </a:schemeClr>
          </a:solidFill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Атом (</a:t>
            </a:r>
            <a:r>
              <a:rPr lang="ru-RU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від</a:t>
            </a:r>
            <a:r>
              <a:rPr lang="ru-RU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ru-RU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грецького</a:t>
            </a:r>
            <a:r>
              <a:rPr lang="ru-RU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“</a:t>
            </a:r>
            <a:r>
              <a:rPr lang="ru-RU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неподільний</a:t>
            </a:r>
            <a:r>
              <a:rPr lang="ru-RU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”) — </a:t>
            </a:r>
            <a:r>
              <a:rPr lang="ru-RU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найменша</a:t>
            </a:r>
            <a:r>
              <a:rPr lang="ru-RU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ru-RU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частинка</a:t>
            </a:r>
            <a:r>
              <a:rPr lang="ru-RU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будь-</a:t>
            </a:r>
            <a:r>
              <a:rPr lang="ru-RU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якої</a:t>
            </a:r>
            <a:r>
              <a:rPr lang="ru-RU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ru-RU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речовини</a:t>
            </a:r>
            <a:r>
              <a:rPr lang="ru-RU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. </a:t>
            </a:r>
            <a:r>
              <a:rPr lang="ru-RU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Довго</a:t>
            </a:r>
            <a:r>
              <a:rPr lang="ru-RU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ru-RU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вчені</a:t>
            </a:r>
            <a:r>
              <a:rPr lang="ru-RU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ru-RU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вважали</a:t>
            </a:r>
            <a:r>
              <a:rPr lang="ru-RU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атом </a:t>
            </a:r>
            <a:r>
              <a:rPr lang="ru-RU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неподільним</a:t>
            </a:r>
            <a:r>
              <a:rPr lang="ru-RU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, </a:t>
            </a:r>
            <a:r>
              <a:rPr lang="ru-RU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адже</a:t>
            </a:r>
            <a:r>
              <a:rPr lang="ru-RU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ru-RU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проникнути</a:t>
            </a:r>
            <a:r>
              <a:rPr lang="ru-RU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ru-RU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всередину</a:t>
            </a:r>
            <a:r>
              <a:rPr lang="ru-RU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ru-RU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цієї</a:t>
            </a:r>
            <a:r>
              <a:rPr lang="ru-RU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ru-RU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крихітної</a:t>
            </a:r>
            <a:r>
              <a:rPr lang="ru-RU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ru-RU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частинки</a:t>
            </a:r>
            <a:r>
              <a:rPr lang="ru-RU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не </a:t>
            </a:r>
            <a:r>
              <a:rPr lang="ru-RU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вдавалося</a:t>
            </a:r>
            <a:r>
              <a:rPr lang="ru-RU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. Але </a:t>
            </a:r>
            <a:r>
              <a:rPr lang="ru-RU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згодом</a:t>
            </a:r>
            <a:r>
              <a:rPr lang="ru-RU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вони </a:t>
            </a:r>
            <a:r>
              <a:rPr lang="ru-RU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змогли</a:t>
            </a:r>
            <a:r>
              <a:rPr lang="ru-RU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ru-RU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дослідити</a:t>
            </a:r>
            <a:r>
              <a:rPr lang="ru-RU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ru-RU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будову</a:t>
            </a:r>
            <a:r>
              <a:rPr lang="ru-RU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атома і </a:t>
            </a:r>
            <a:r>
              <a:rPr lang="ru-RU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зрозуміли</a:t>
            </a:r>
            <a:r>
              <a:rPr lang="ru-RU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, </a:t>
            </a:r>
            <a:r>
              <a:rPr lang="ru-RU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що</a:t>
            </a:r>
            <a:r>
              <a:rPr lang="ru-RU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ru-RU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він</a:t>
            </a:r>
            <a:r>
              <a:rPr lang="ru-RU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ru-RU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складається</a:t>
            </a:r>
            <a:r>
              <a:rPr lang="ru-RU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ru-RU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ще</a:t>
            </a:r>
            <a:r>
              <a:rPr lang="ru-RU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з </a:t>
            </a:r>
            <a:r>
              <a:rPr lang="ru-RU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менших</a:t>
            </a:r>
            <a:r>
              <a:rPr lang="ru-RU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ru-RU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частинок</a:t>
            </a:r>
            <a:r>
              <a:rPr lang="ru-RU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і </a:t>
            </a:r>
            <a:r>
              <a:rPr lang="ru-RU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має</a:t>
            </a:r>
            <a:r>
              <a:rPr lang="ru-RU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ядро.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56171" y="855420"/>
            <a:ext cx="3583130" cy="39429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2462397"/>
            <a:ext cx="3807590" cy="467189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250999" y="5257800"/>
            <a:ext cx="1740601" cy="219432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33400" y="151262"/>
            <a:ext cx="40386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6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itchFamily="34" charset="0"/>
                <a:ea typeface="Segoe UI Black" pitchFamily="34" charset="0"/>
              </a:rPr>
              <a:t>Що</a:t>
            </a:r>
            <a:r>
              <a:rPr lang="en-US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itchFamily="34" charset="0"/>
                <a:ea typeface="Segoe UI Black" pitchFamily="34" charset="0"/>
              </a:rPr>
              <a:t>таке</a:t>
            </a:r>
            <a:r>
              <a:rPr lang="en-US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itchFamily="34" charset="0"/>
                <a:ea typeface="Segoe UI Black" pitchFamily="34" charset="0"/>
              </a:rPr>
              <a:t>атом</a:t>
            </a:r>
            <a:r>
              <a:rPr lang="en-US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itchFamily="34" charset="0"/>
                <a:ea typeface="Segoe UI Black" pitchFamily="34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500" r="5500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3886200" y="151261"/>
            <a:ext cx="5714999" cy="3734939"/>
          </a:xfrm>
          <a:prstGeom prst="roundRect">
            <a:avLst/>
          </a:prstGeom>
          <a:solidFill>
            <a:schemeClr val="lt1">
              <a:alpha val="96000"/>
            </a:schemeClr>
          </a:solidFill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Якщо</a:t>
            </a:r>
            <a:r>
              <a:rPr lang="ru-RU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ru-RU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взяти</a:t>
            </a:r>
            <a:r>
              <a:rPr lang="ru-RU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ru-RU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атоми</a:t>
            </a:r>
            <a:r>
              <a:rPr lang="ru-RU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ru-RU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спеціальної</a:t>
            </a:r>
            <a:r>
              <a:rPr lang="ru-RU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ru-RU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речовини</a:t>
            </a:r>
            <a:r>
              <a:rPr lang="ru-RU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(</a:t>
            </a:r>
            <a:r>
              <a:rPr lang="ru-RU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її</a:t>
            </a:r>
            <a:r>
              <a:rPr lang="ru-RU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ru-RU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нині</a:t>
            </a:r>
            <a:r>
              <a:rPr lang="ru-RU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ru-RU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називають</a:t>
            </a:r>
            <a:r>
              <a:rPr lang="ru-RU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ru-RU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ядерним</a:t>
            </a:r>
            <a:r>
              <a:rPr lang="ru-RU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ru-RU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паливом</a:t>
            </a:r>
            <a:r>
              <a:rPr lang="ru-RU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) і за </a:t>
            </a:r>
            <a:r>
              <a:rPr lang="ru-RU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допомогою</a:t>
            </a:r>
            <a:r>
              <a:rPr lang="ru-RU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ru-RU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складних</a:t>
            </a:r>
            <a:r>
              <a:rPr lang="ru-RU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ru-RU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технологій</a:t>
            </a:r>
            <a:r>
              <a:rPr lang="ru-RU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ru-RU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здійснити</a:t>
            </a:r>
            <a:r>
              <a:rPr lang="ru-RU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ru-RU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перетворення</a:t>
            </a:r>
            <a:r>
              <a:rPr lang="ru-RU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ru-RU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їхніх</a:t>
            </a:r>
            <a:r>
              <a:rPr lang="ru-RU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ядер, то </a:t>
            </a:r>
            <a:r>
              <a:rPr lang="ru-RU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можна</a:t>
            </a:r>
            <a:r>
              <a:rPr lang="ru-RU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ru-RU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отримати</a:t>
            </a:r>
            <a:r>
              <a:rPr lang="ru-RU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ru-RU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неймовірно</a:t>
            </a:r>
            <a:r>
              <a:rPr lang="ru-RU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ru-RU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велику</a:t>
            </a:r>
            <a:r>
              <a:rPr lang="ru-RU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ru-RU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кількість</a:t>
            </a:r>
            <a:r>
              <a:rPr lang="ru-RU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ru-RU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енергії</a:t>
            </a:r>
            <a:r>
              <a:rPr lang="ru-RU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. </a:t>
            </a:r>
            <a:r>
              <a:rPr lang="ru-RU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Таку</a:t>
            </a:r>
            <a:r>
              <a:rPr lang="ru-RU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ru-RU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енергію</a:t>
            </a:r>
            <a:r>
              <a:rPr lang="ru-RU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ru-RU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називають</a:t>
            </a:r>
            <a:r>
              <a:rPr lang="ru-RU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атомною.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281483" y="3681247"/>
            <a:ext cx="2174348" cy="239268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399460" y="3673364"/>
            <a:ext cx="3354140" cy="371135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63062" y="1980930"/>
            <a:ext cx="4319590" cy="53001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58835" y="61259"/>
            <a:ext cx="2747124" cy="182808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500" r="5500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694232" y="4517331"/>
            <a:ext cx="2519075" cy="278735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62000" y="357985"/>
            <a:ext cx="2438400" cy="162264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409041" y="5125744"/>
            <a:ext cx="2420698" cy="201137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3855026" y="151261"/>
            <a:ext cx="5701336" cy="3658739"/>
          </a:xfrm>
          <a:prstGeom prst="roundRect">
            <a:avLst/>
          </a:prstGeom>
          <a:solidFill>
            <a:schemeClr val="lt1">
              <a:alpha val="96000"/>
            </a:schemeClr>
          </a:solidFill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Цієї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енергії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в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мільйони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разів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більше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,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ніж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тієї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,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що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виділяється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,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наприклад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,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при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горінні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вугілля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.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Саме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цю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енергію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атомні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електростанції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перетворюють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на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енергію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електричну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,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що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потім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мандрує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до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наших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домівок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.</a:t>
            </a:r>
          </a:p>
          <a:p>
            <a:pPr algn="ctr"/>
            <a:endParaRPr lang="ru-RU" sz="2400" i="1" dirty="0">
              <a:solidFill>
                <a:srgbClr val="0070C0"/>
              </a:solidFill>
              <a:latin typeface="Segoe UI Black" pitchFamily="34" charset="0"/>
              <a:ea typeface="Segoe UI Black" pitchFamily="34" charset="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-22372" y="2196660"/>
            <a:ext cx="4007143" cy="4916741"/>
          </a:xfrm>
          <a:prstGeom prst="rect">
            <a:avLst/>
          </a:prstGeom>
        </p:spPr>
      </p:pic>
      <p:sp>
        <p:nvSpPr>
          <p:cNvPr id="11" name="Нашивка 10"/>
          <p:cNvSpPr/>
          <p:nvPr/>
        </p:nvSpPr>
        <p:spPr>
          <a:xfrm>
            <a:off x="6330331" y="5598033"/>
            <a:ext cx="1025692" cy="1066800"/>
          </a:xfrm>
          <a:prstGeom prst="chevr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500" r="5500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438388" y="2590800"/>
            <a:ext cx="5573862" cy="511401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591800" y="35508"/>
            <a:ext cx="3901440" cy="255056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8393" y="1983524"/>
            <a:ext cx="7668817" cy="531065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1062507">
            <a:off x="304800" y="1226209"/>
            <a:ext cx="3096942" cy="272918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4411331" y="1371600"/>
            <a:ext cx="4411331" cy="488114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784013" y="35508"/>
            <a:ext cx="2832349" cy="899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59"/>
              </a:lnSpc>
            </a:pPr>
            <a:r>
              <a:rPr lang="en-US" sz="48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itchFamily="34" charset="0"/>
                <a:ea typeface="Segoe UI Black" pitchFamily="34" charset="0"/>
              </a:rPr>
              <a:t>Радіація</a:t>
            </a:r>
            <a:endParaRPr lang="en-US" sz="48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itchFamily="34" charset="0"/>
              <a:ea typeface="Segoe UI Black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897246" y="214565"/>
            <a:ext cx="5856354" cy="4205035"/>
          </a:xfrm>
          <a:prstGeom prst="roundRect">
            <a:avLst/>
          </a:prstGeom>
          <a:solidFill>
            <a:schemeClr val="lt1">
              <a:alpha val="96000"/>
            </a:schemeClr>
          </a:solidFill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Побічною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небажаною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дією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перетворень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ядерного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палива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є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радіація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,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яка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так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чи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інакше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присутня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у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навколишньому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середовищі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поблизу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атомних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станцій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.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Саме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тому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їх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не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будують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uk-UA" sz="2000" i="1" dirty="0" smtClean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у</a:t>
            </a:r>
            <a:r>
              <a:rPr lang="en-US" sz="2000" i="1" dirty="0" smtClean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населених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пунктах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та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поблизу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них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.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Це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проміння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невидиме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, і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його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неможливо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безпосередньо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виявити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за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допомогою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органів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чуття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.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Тож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у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місцях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,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де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треба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берегтися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від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дії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радіації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, є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інтернаціональний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знак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радіоактивності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.</a:t>
            </a:r>
          </a:p>
          <a:p>
            <a:pPr algn="ctr"/>
            <a:endParaRPr lang="ru-RU" sz="2400" i="1" dirty="0">
              <a:solidFill>
                <a:srgbClr val="0070C0"/>
              </a:solidFill>
              <a:latin typeface="Segoe UI Black" pitchFamily="34" charset="0"/>
              <a:ea typeface="Segoe UI Black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500" r="5500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-264910" y="151262"/>
            <a:ext cx="4859369" cy="1180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itchFamily="34" charset="0"/>
                <a:ea typeface="Segoe UI Black" pitchFamily="34" charset="0"/>
              </a:rPr>
              <a:t>Чорнобильська</a:t>
            </a:r>
            <a:r>
              <a:rPr lang="en-US" sz="3399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3399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itchFamily="34" charset="0"/>
                <a:ea typeface="Segoe UI Black" pitchFamily="34" charset="0"/>
              </a:rPr>
              <a:t>катастрофа</a:t>
            </a:r>
            <a:endParaRPr lang="en-US" sz="3399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itchFamily="34" charset="0"/>
              <a:ea typeface="Segoe UI Black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" y="3429001"/>
            <a:ext cx="5410971" cy="39760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38786" y="4508938"/>
            <a:ext cx="5661081" cy="30342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260556" y="3463160"/>
            <a:ext cx="5622846" cy="416148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-4267200" y="2681301"/>
            <a:ext cx="3849890" cy="4723791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4114800" y="151262"/>
            <a:ext cx="5638799" cy="4344538"/>
          </a:xfrm>
          <a:prstGeom prst="roundRect">
            <a:avLst/>
          </a:prstGeom>
          <a:solidFill>
            <a:schemeClr val="lt1">
              <a:alpha val="96000"/>
            </a:schemeClr>
          </a:solidFill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Чорно́бильська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катастро́фа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—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техногенна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екологічно-гуманітарна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катастрофа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,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спричинена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двома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тепловими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вибухами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і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подальшим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руйнуванням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четвертого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енергоблока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Чорнобильської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атомної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електростанції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,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розташованої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на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території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України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(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колишньої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УРСР), в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ніч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на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26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квітня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1986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року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.</a:t>
            </a:r>
          </a:p>
          <a:p>
            <a:pPr algn="ctr"/>
            <a:endParaRPr lang="ru-RU" sz="2400" i="1" dirty="0">
              <a:solidFill>
                <a:srgbClr val="0070C0"/>
              </a:solidFill>
              <a:latin typeface="Segoe UI Black" pitchFamily="34" charset="0"/>
              <a:ea typeface="Segoe UI Black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5500" r="5500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25055" y="4122727"/>
            <a:ext cx="5410971" cy="319247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25055" y="3921570"/>
            <a:ext cx="5661081" cy="359478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810000" y="3145790"/>
            <a:ext cx="6215497" cy="460010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740098" y="3495619"/>
            <a:ext cx="2899479" cy="292608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4331951" y="2755204"/>
            <a:ext cx="2408147" cy="22034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-17420" y="1623130"/>
            <a:ext cx="2183126" cy="198122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7887730" y="1823754"/>
            <a:ext cx="1865870" cy="1671865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54327" y="167586"/>
            <a:ext cx="9399273" cy="2585323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400" i="1" dirty="0" err="1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</a:rPr>
              <a:t>Руйнування</a:t>
            </a:r>
            <a:r>
              <a:rPr lang="en-US" sz="2400" i="1" dirty="0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</a:rPr>
              <a:t>мало</a:t>
            </a:r>
            <a:r>
              <a:rPr lang="en-US" sz="2400" i="1" dirty="0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</a:rPr>
              <a:t>вибуховий</a:t>
            </a:r>
            <a:r>
              <a:rPr lang="en-US" sz="2400" i="1" dirty="0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</a:rPr>
              <a:t>характер</a:t>
            </a:r>
            <a:r>
              <a:rPr lang="en-US" sz="2400" i="1" dirty="0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</a:rPr>
              <a:t>, </a:t>
            </a:r>
            <a:r>
              <a:rPr lang="en-US" sz="2400" i="1" dirty="0" err="1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</a:rPr>
              <a:t>реактор</a:t>
            </a:r>
            <a:r>
              <a:rPr lang="en-US" sz="2400" i="1" dirty="0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</a:rPr>
              <a:t>було</a:t>
            </a:r>
            <a:r>
              <a:rPr lang="en-US" sz="2400" i="1" dirty="0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</a:rPr>
              <a:t>повністю</a:t>
            </a:r>
            <a:r>
              <a:rPr lang="en-US" sz="2400" i="1" dirty="0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</a:rPr>
              <a:t>зруйновано</a:t>
            </a:r>
            <a:r>
              <a:rPr lang="en-US" sz="2400" i="1" dirty="0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</a:rPr>
              <a:t> і в </a:t>
            </a:r>
            <a:r>
              <a:rPr lang="en-US" sz="2400" i="1" dirty="0" err="1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</a:rPr>
              <a:t>довкілля</a:t>
            </a:r>
            <a:r>
              <a:rPr lang="en-US" sz="2400" i="1" dirty="0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</a:rPr>
              <a:t>викинуто</a:t>
            </a:r>
            <a:r>
              <a:rPr lang="en-US" sz="2400" i="1" dirty="0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</a:rPr>
              <a:t>велику</a:t>
            </a:r>
            <a:r>
              <a:rPr lang="en-US" sz="2400" i="1" dirty="0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</a:rPr>
              <a:t>кількість</a:t>
            </a:r>
            <a:r>
              <a:rPr lang="en-US" sz="2400" i="1" dirty="0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</a:rPr>
              <a:t>радіоактивних</a:t>
            </a:r>
            <a:r>
              <a:rPr lang="en-US" sz="2400" i="1" dirty="0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</a:rPr>
              <a:t>речовин</a:t>
            </a:r>
            <a:r>
              <a:rPr lang="en-US" sz="2400" i="1" dirty="0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</a:rPr>
              <a:t>.</a:t>
            </a:r>
          </a:p>
          <a:p>
            <a:pPr algn="ctr">
              <a:spcBef>
                <a:spcPct val="0"/>
              </a:spcBef>
            </a:pPr>
            <a:r>
              <a:rPr lang="en-US" sz="2400" i="1" dirty="0" err="1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</a:rPr>
              <a:t>Катастрофа</a:t>
            </a:r>
            <a:r>
              <a:rPr lang="en-US" sz="2400" i="1" dirty="0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</a:rPr>
              <a:t>вважається</a:t>
            </a:r>
            <a:r>
              <a:rPr lang="en-US" sz="2400" i="1" dirty="0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</a:rPr>
              <a:t>найбільшою</a:t>
            </a:r>
            <a:r>
              <a:rPr lang="en-US" sz="2400" i="1" dirty="0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</a:rPr>
              <a:t>за</a:t>
            </a:r>
            <a:r>
              <a:rPr lang="en-US" sz="2400" i="1" dirty="0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</a:rPr>
              <a:t>всю</a:t>
            </a:r>
            <a:r>
              <a:rPr lang="en-US" sz="2400" i="1" dirty="0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</a:rPr>
              <a:t>історію</a:t>
            </a:r>
            <a:r>
              <a:rPr lang="en-US" sz="2400" i="1" dirty="0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</a:rPr>
              <a:t>ядерної</a:t>
            </a:r>
            <a:r>
              <a:rPr lang="en-US" sz="2400" i="1" dirty="0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</a:rPr>
              <a:t>енергетики</a:t>
            </a:r>
            <a:r>
              <a:rPr lang="en-US" sz="2400" i="1" dirty="0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</a:rPr>
              <a:t>, </a:t>
            </a:r>
            <a:r>
              <a:rPr lang="en-US" sz="2400" i="1" dirty="0" err="1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</a:rPr>
              <a:t>як</a:t>
            </a:r>
            <a:r>
              <a:rPr lang="en-US" sz="2400" i="1" dirty="0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</a:rPr>
              <a:t>за</a:t>
            </a:r>
            <a:r>
              <a:rPr lang="en-US" sz="2400" i="1" dirty="0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</a:rPr>
              <a:t>кількістю</a:t>
            </a:r>
            <a:r>
              <a:rPr lang="en-US" sz="2400" i="1" dirty="0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</a:rPr>
              <a:t>загиблих</a:t>
            </a:r>
            <a:r>
              <a:rPr lang="en-US" sz="2400" i="1" dirty="0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</a:rPr>
              <a:t> і </a:t>
            </a:r>
            <a:r>
              <a:rPr lang="en-US" sz="2400" i="1" dirty="0" err="1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</a:rPr>
              <a:t>потерпілих</a:t>
            </a:r>
            <a:r>
              <a:rPr lang="en-US" sz="2400" i="1" dirty="0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</a:rPr>
              <a:t>від</a:t>
            </a:r>
            <a:r>
              <a:rPr lang="en-US" sz="2400" i="1" dirty="0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</a:rPr>
              <a:t>її</a:t>
            </a:r>
            <a:r>
              <a:rPr lang="en-US" sz="2400" i="1" dirty="0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</a:rPr>
              <a:t>наслідків</a:t>
            </a:r>
            <a:r>
              <a:rPr lang="en-US" sz="2400" i="1" dirty="0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</a:rPr>
              <a:t>людей</a:t>
            </a:r>
            <a:r>
              <a:rPr lang="en-US" sz="2400" i="1" dirty="0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</a:rPr>
              <a:t>, </a:t>
            </a:r>
            <a:r>
              <a:rPr lang="en-US" sz="2400" i="1" dirty="0" err="1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</a:rPr>
              <a:t>так</a:t>
            </a:r>
            <a:r>
              <a:rPr lang="en-US" sz="2400" i="1" dirty="0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</a:rPr>
              <a:t> і </a:t>
            </a:r>
            <a:r>
              <a:rPr lang="en-US" sz="2400" i="1" dirty="0" err="1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</a:rPr>
              <a:t>за</a:t>
            </a:r>
            <a:r>
              <a:rPr lang="en-US" sz="2400" i="1" dirty="0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</a:rPr>
              <a:t>економічним</a:t>
            </a:r>
            <a:r>
              <a:rPr lang="en-US" sz="2400" i="1" dirty="0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</a:rPr>
              <a:t>збитком</a:t>
            </a:r>
            <a:r>
              <a:rPr lang="en-US" sz="2400" i="1" dirty="0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</a:rPr>
              <a:t>.</a:t>
            </a:r>
            <a:endParaRPr lang="en-US" sz="2354" i="1" dirty="0">
              <a:solidFill>
                <a:srgbClr val="FFFF00"/>
              </a:solidFill>
              <a:latin typeface="Segoe UI Black" pitchFamily="34" charset="0"/>
              <a:ea typeface="Segoe UI Black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500" r="5500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25055" y="4122727"/>
            <a:ext cx="5410971" cy="319247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0235" y="4011463"/>
            <a:ext cx="5661081" cy="359478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258037" y="3225318"/>
            <a:ext cx="2899479" cy="292608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962400" y="3352800"/>
            <a:ext cx="5970927" cy="441910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0" y="469634"/>
            <a:ext cx="2183126" cy="198122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8224581" y="1334274"/>
            <a:ext cx="1865870" cy="167186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731520" y="-493137"/>
            <a:ext cx="8717280" cy="532668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4288821" y="3008865"/>
            <a:ext cx="1994189" cy="1824683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260255" y="431534"/>
            <a:ext cx="7274145" cy="2616101"/>
          </a:xfrm>
          <a:prstGeom prst="rect">
            <a:avLst/>
          </a:prstGeom>
          <a:effectLst>
            <a:glow rad="127000">
              <a:schemeClr val="tx1"/>
            </a:glow>
            <a:outerShdw blurRad="50800" dist="50800" dir="5400000" algn="ctr" rotWithShape="0">
              <a:schemeClr val="tx1"/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0"/>
              </a:lnSpc>
              <a:spcBef>
                <a:spcPct val="0"/>
              </a:spcBef>
            </a:pPr>
            <a:r>
              <a:rPr lang="en-US" sz="2443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Радіоактивна</a:t>
            </a:r>
            <a:r>
              <a:rPr lang="en-US" sz="2443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43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хмара</a:t>
            </a:r>
            <a:r>
              <a:rPr lang="en-US" sz="2443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43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від</a:t>
            </a:r>
            <a:r>
              <a:rPr lang="en-US" sz="2443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43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аварії</a:t>
            </a:r>
            <a:r>
              <a:rPr lang="en-US" sz="2443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43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пройшла</a:t>
            </a:r>
            <a:r>
              <a:rPr lang="en-US" sz="2443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43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над</a:t>
            </a:r>
            <a:r>
              <a:rPr lang="en-US" sz="2443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43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європейською</a:t>
            </a:r>
            <a:r>
              <a:rPr lang="en-US" sz="2443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43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частиною</a:t>
            </a:r>
            <a:r>
              <a:rPr lang="en-US" sz="2443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 СРСР, </a:t>
            </a:r>
            <a:r>
              <a:rPr lang="en-US" sz="2443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більшою</a:t>
            </a:r>
            <a:r>
              <a:rPr lang="en-US" sz="2443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43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частиною</a:t>
            </a:r>
            <a:r>
              <a:rPr lang="en-US" sz="2443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43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Європи</a:t>
            </a:r>
            <a:r>
              <a:rPr lang="en-US" sz="2443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, </a:t>
            </a:r>
            <a:r>
              <a:rPr lang="en-US" sz="2443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східною</a:t>
            </a:r>
            <a:r>
              <a:rPr lang="en-US" sz="2443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43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частиною</a:t>
            </a:r>
            <a:r>
              <a:rPr lang="en-US" sz="2443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 США. </a:t>
            </a:r>
            <a:r>
              <a:rPr lang="en-US" sz="2443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Приблизно</a:t>
            </a:r>
            <a:r>
              <a:rPr lang="en-US" sz="2443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 60 % </a:t>
            </a:r>
            <a:r>
              <a:rPr lang="en-US" sz="2443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радіоактивних</a:t>
            </a:r>
            <a:r>
              <a:rPr lang="en-US" sz="2443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43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речовин</a:t>
            </a:r>
            <a:r>
              <a:rPr lang="en-US" sz="2443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43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осіло</a:t>
            </a:r>
            <a:r>
              <a:rPr lang="en-US" sz="2443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43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на</a:t>
            </a:r>
            <a:r>
              <a:rPr lang="en-US" sz="2443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43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території</a:t>
            </a:r>
            <a:r>
              <a:rPr lang="en-US" sz="2443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43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Білорусі</a:t>
            </a:r>
            <a:r>
              <a:rPr lang="en-US" sz="2443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. </a:t>
            </a:r>
            <a:r>
              <a:rPr lang="en-US" sz="2443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Близько</a:t>
            </a:r>
            <a:r>
              <a:rPr lang="en-US" sz="2443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 300 000 </a:t>
            </a:r>
            <a:r>
              <a:rPr lang="en-US" sz="2443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осіб</a:t>
            </a:r>
            <a:r>
              <a:rPr lang="en-US" sz="2443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43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евакуйовано</a:t>
            </a:r>
            <a:r>
              <a:rPr lang="en-US" sz="2443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43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із</a:t>
            </a:r>
            <a:r>
              <a:rPr lang="en-US" sz="2443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43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зон</a:t>
            </a:r>
            <a:r>
              <a:rPr lang="en-US" sz="2443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43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забруднення</a:t>
            </a:r>
            <a:r>
              <a:rPr lang="en-US" sz="2443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500" r="5500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25055" y="4122727"/>
            <a:ext cx="5410971" cy="319247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2825" y="4133498"/>
            <a:ext cx="5138346" cy="326284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657600" y="2590800"/>
            <a:ext cx="6432851" cy="515538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049942" y="2450862"/>
            <a:ext cx="2304544" cy="232568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0" y="469634"/>
            <a:ext cx="2183126" cy="198122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8224581" y="1334274"/>
            <a:ext cx="1865870" cy="167186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814640" y="-795461"/>
            <a:ext cx="8290560" cy="532668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flipH="1">
            <a:off x="8059644" y="5208157"/>
            <a:ext cx="1477028" cy="218819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625636" y="575219"/>
            <a:ext cx="6434009" cy="2585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800" b="1" i="1" dirty="0" err="1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Радіоактивного</a:t>
            </a:r>
            <a:r>
              <a:rPr lang="en-US" sz="2800" b="1" i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800" b="1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ураження</a:t>
            </a:r>
            <a:r>
              <a:rPr lang="en-US" sz="2800" b="1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800" b="1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зазнали</a:t>
            </a:r>
            <a:r>
              <a:rPr lang="en-US" sz="2800" b="1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800" b="1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близько</a:t>
            </a:r>
            <a:r>
              <a:rPr lang="en-US" sz="2800" b="1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 600 000 </a:t>
            </a:r>
            <a:r>
              <a:rPr lang="en-US" sz="2800" b="1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осіб</a:t>
            </a:r>
            <a:r>
              <a:rPr lang="en-US" sz="2800" b="1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, </a:t>
            </a:r>
            <a:r>
              <a:rPr lang="en-US" sz="2800" b="1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насамперед</a:t>
            </a:r>
            <a:r>
              <a:rPr lang="en-US" sz="2800" b="1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800" b="1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ліквідатори</a:t>
            </a:r>
            <a:r>
              <a:rPr lang="en-US" sz="2800" b="1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800" b="1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катастрофи</a:t>
            </a:r>
            <a:r>
              <a:rPr lang="en-US" sz="2800" b="1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. </a:t>
            </a:r>
            <a:r>
              <a:rPr lang="en-US" sz="2800" b="1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Навколо</a:t>
            </a:r>
            <a:r>
              <a:rPr lang="en-US" sz="2800" b="1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 ЧАЕС </a:t>
            </a:r>
            <a:r>
              <a:rPr lang="en-US" sz="2800" b="1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створено</a:t>
            </a:r>
            <a:r>
              <a:rPr lang="en-US" sz="2800" b="1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 30-кілометрову </a:t>
            </a:r>
            <a:r>
              <a:rPr lang="en-US" sz="2800" b="1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зону</a:t>
            </a:r>
            <a:r>
              <a:rPr lang="en-US" sz="2800" b="1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800" b="1" i="1" dirty="0" err="1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відчуження</a:t>
            </a:r>
            <a:r>
              <a:rPr lang="uk-UA" sz="2800" b="1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.</a:t>
            </a:r>
            <a:endParaRPr lang="en-US" sz="2800" b="1" i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127000">
                  <a:schemeClr val="bg1"/>
                </a:glow>
                <a:outerShdw blurRad="38100" dist="38100" dir="2700000" algn="tl">
                  <a:schemeClr val="tx1">
                    <a:alpha val="43000"/>
                  </a:schemeClr>
                </a:outerShdw>
              </a:effectLst>
              <a:latin typeface="Segoe UI Black" pitchFamily="34" charset="0"/>
              <a:ea typeface="Segoe UI Black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500" r="5500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25055" y="4122727"/>
            <a:ext cx="5410971" cy="319247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134732" y="160634"/>
            <a:ext cx="5690428" cy="560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itchFamily="34" charset="0"/>
                <a:ea typeface="Segoe UI Black" pitchFamily="34" charset="0"/>
              </a:rPr>
              <a:t>Характеристика</a:t>
            </a:r>
            <a:r>
              <a:rPr lang="en-US" sz="3399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itchFamily="34" charset="0"/>
                <a:ea typeface="Segoe UI Black" pitchFamily="34" charset="0"/>
              </a:rPr>
              <a:t> АЕС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42615" y="2022513"/>
            <a:ext cx="7681804" cy="568532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838200" y="947402"/>
            <a:ext cx="8496853" cy="2585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400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Чорнобильська</a:t>
            </a:r>
            <a:r>
              <a:rPr lang="en-US" sz="2400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 АЕС  </a:t>
            </a:r>
            <a:r>
              <a:rPr lang="en-US" sz="2400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розташована</a:t>
            </a:r>
            <a:r>
              <a:rPr lang="en-US" sz="2400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 в </a:t>
            </a:r>
            <a:r>
              <a:rPr lang="en-US" sz="2400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Україні</a:t>
            </a:r>
            <a:r>
              <a:rPr lang="en-US" sz="2400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поблизу</a:t>
            </a:r>
            <a:r>
              <a:rPr lang="en-US" sz="2400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міста</a:t>
            </a:r>
            <a:r>
              <a:rPr lang="en-US" sz="2400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Прип'ять</a:t>
            </a:r>
            <a:r>
              <a:rPr lang="en-US" sz="2400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, </a:t>
            </a:r>
            <a:r>
              <a:rPr lang="en-US" sz="2400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за</a:t>
            </a:r>
            <a:r>
              <a:rPr lang="en-US" sz="2400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 18 </a:t>
            </a:r>
            <a:r>
              <a:rPr lang="en-US" sz="2400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кілометрів</a:t>
            </a:r>
            <a:r>
              <a:rPr lang="en-US" sz="2400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від</a:t>
            </a:r>
            <a:r>
              <a:rPr lang="en-US" sz="2400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міста</a:t>
            </a:r>
            <a:r>
              <a:rPr lang="en-US" sz="2400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Чорнобиль</a:t>
            </a:r>
            <a:r>
              <a:rPr lang="en-US" sz="2400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, </a:t>
            </a:r>
            <a:r>
              <a:rPr lang="en-US" sz="2400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за</a:t>
            </a:r>
            <a:r>
              <a:rPr lang="en-US" sz="2400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 16 </a:t>
            </a:r>
            <a:r>
              <a:rPr lang="en-US" sz="2400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кілометрів</a:t>
            </a:r>
            <a:r>
              <a:rPr lang="en-US" sz="2400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від</a:t>
            </a:r>
            <a:r>
              <a:rPr lang="en-US" sz="2400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білоруського</a:t>
            </a:r>
            <a:r>
              <a:rPr lang="en-US" sz="2400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кордону</a:t>
            </a:r>
            <a:r>
              <a:rPr lang="en-US" sz="2400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 і </a:t>
            </a:r>
            <a:r>
              <a:rPr lang="en-US" sz="2400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за</a:t>
            </a:r>
            <a:r>
              <a:rPr lang="en-US" sz="2400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 110 </a:t>
            </a:r>
            <a:r>
              <a:rPr lang="en-US" sz="2400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кілометрів</a:t>
            </a:r>
            <a:r>
              <a:rPr lang="en-US" sz="2400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від</a:t>
            </a:r>
            <a:r>
              <a:rPr lang="en-US" sz="2400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Києва</a:t>
            </a:r>
            <a:r>
              <a:rPr lang="en-US" sz="2400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. </a:t>
            </a:r>
            <a:r>
              <a:rPr lang="en-US" sz="2400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До</a:t>
            </a:r>
            <a:r>
              <a:rPr lang="en-US" sz="2400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аварії</a:t>
            </a:r>
            <a:r>
              <a:rPr lang="en-US" sz="2400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на</a:t>
            </a:r>
            <a:r>
              <a:rPr lang="en-US" sz="2400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станції</a:t>
            </a:r>
            <a:r>
              <a:rPr lang="en-US" sz="2400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використовувалися</a:t>
            </a:r>
            <a:r>
              <a:rPr lang="en-US" sz="2400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чотири</a:t>
            </a:r>
            <a:r>
              <a:rPr lang="en-US" sz="2400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реактори</a:t>
            </a:r>
            <a:r>
              <a:rPr lang="en-US" sz="2400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. </a:t>
            </a:r>
            <a:r>
              <a:rPr lang="en-US" sz="2400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Ще</a:t>
            </a:r>
            <a:r>
              <a:rPr lang="en-US" sz="2400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два</a:t>
            </a:r>
            <a:r>
              <a:rPr lang="en-US" sz="2400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реактори</a:t>
            </a:r>
            <a:r>
              <a:rPr lang="en-US" sz="2400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будувалися</a:t>
            </a:r>
            <a:r>
              <a:rPr lang="en-US" sz="2400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. ЧАЕС </a:t>
            </a:r>
            <a:r>
              <a:rPr lang="en-US" sz="2400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виробляла</a:t>
            </a:r>
            <a:r>
              <a:rPr lang="en-US" sz="2400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приблизно</a:t>
            </a:r>
            <a:r>
              <a:rPr lang="en-US" sz="2400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десяту</a:t>
            </a:r>
            <a:r>
              <a:rPr lang="en-US" sz="2400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частку</a:t>
            </a:r>
            <a:r>
              <a:rPr lang="en-US" sz="2400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електроенергії</a:t>
            </a:r>
            <a:r>
              <a:rPr lang="en-US" sz="2400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України</a:t>
            </a:r>
            <a:r>
              <a:rPr lang="en-US" sz="2400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500" r="5500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25055" y="4122727"/>
            <a:ext cx="5410971" cy="3192473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91533" y="914400"/>
            <a:ext cx="6455979" cy="3810000"/>
          </a:xfrm>
          <a:prstGeom prst="roundRect">
            <a:avLst/>
          </a:prstGeom>
          <a:solidFill>
            <a:schemeClr val="lt1">
              <a:alpha val="96000"/>
            </a:schemeClr>
          </a:solidFill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lnSpc>
                <a:spcPts val="2436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реактор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був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неправильно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спроєктований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і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небезпечний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;</a:t>
            </a:r>
          </a:p>
          <a:p>
            <a:pPr marL="342900" indent="-342900">
              <a:lnSpc>
                <a:spcPts val="2436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персонал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не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був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проінформований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про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небезпеки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;</a:t>
            </a:r>
          </a:p>
          <a:p>
            <a:pPr marL="342900" indent="-342900">
              <a:lnSpc>
                <a:spcPts val="2436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персонал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допустив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ряд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помилок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і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ненавмисно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порушив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наявні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інструкції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,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частково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через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відсутність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інформації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про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небезпеки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реактора</a:t>
            </a:r>
            <a:r>
              <a:rPr lang="uk-UA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.</a:t>
            </a:r>
            <a:endParaRPr lang="en-US" sz="2400" i="1" dirty="0">
              <a:solidFill>
                <a:srgbClr val="0070C0"/>
              </a:solidFill>
              <a:latin typeface="Segoe UI Black" pitchFamily="34" charset="0"/>
              <a:ea typeface="Segoe UI Black" pitchFamily="34" charset="0"/>
            </a:endParaRPr>
          </a:p>
          <a:p>
            <a:pPr algn="ctr"/>
            <a:endParaRPr lang="ru-RU" sz="2400" i="1" dirty="0">
              <a:solidFill>
                <a:srgbClr val="0070C0"/>
              </a:solidFill>
              <a:latin typeface="Segoe UI Black" pitchFamily="34" charset="0"/>
              <a:ea typeface="Segoe UI Black" pitchFamily="34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866264" y="2056672"/>
            <a:ext cx="7681804" cy="568532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-1282883" y="3921570"/>
            <a:ext cx="5661081" cy="359478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547658" y="228600"/>
            <a:ext cx="6090771" cy="560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itchFamily="34" charset="0"/>
                <a:ea typeface="Segoe UI Black" pitchFamily="34" charset="0"/>
              </a:rPr>
              <a:t>Причини</a:t>
            </a:r>
            <a:r>
              <a:rPr lang="en-US" sz="3399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3399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itchFamily="34" charset="0"/>
                <a:ea typeface="Segoe UI Black" pitchFamily="34" charset="0"/>
              </a:rPr>
              <a:t>аварії</a:t>
            </a:r>
            <a:r>
              <a:rPr lang="en-US" sz="3399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3399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itchFamily="34" charset="0"/>
                <a:ea typeface="Segoe UI Black" pitchFamily="34" charset="0"/>
              </a:rPr>
              <a:t>на</a:t>
            </a:r>
            <a:r>
              <a:rPr lang="en-US" sz="3399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uk-UA" sz="3399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itchFamily="34" charset="0"/>
                <a:ea typeface="Segoe UI Black" pitchFamily="34" charset="0"/>
              </a:rPr>
              <a:t>Ч</a:t>
            </a:r>
            <a:r>
              <a:rPr lang="en-US" sz="3399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itchFamily="34" charset="0"/>
                <a:ea typeface="Segoe UI Black" pitchFamily="34" charset="0"/>
              </a:rPr>
              <a:t>АЕС</a:t>
            </a:r>
            <a:r>
              <a:rPr lang="uk-UA" sz="3399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itchFamily="34" charset="0"/>
                <a:ea typeface="Segoe UI Black" pitchFamily="34" charset="0"/>
              </a:rPr>
              <a:t>:</a:t>
            </a:r>
            <a:endParaRPr lang="en-US" sz="3399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itchFamily="34" charset="0"/>
              <a:ea typeface="Segoe UI Black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500" r="5500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" r="22656"/>
          <a:stretch/>
        </p:blipFill>
        <p:spPr>
          <a:xfrm>
            <a:off x="295472" y="54577"/>
            <a:ext cx="9265238" cy="709163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-139262" y="4800600"/>
            <a:ext cx="2049399" cy="25146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3062149" y="5871289"/>
            <a:ext cx="1247014" cy="1443911"/>
          </a:xfrm>
          <a:prstGeom prst="rect">
            <a:avLst/>
          </a:prstGeom>
          <a:effectLst>
            <a:glow rad="127000">
              <a:srgbClr val="FFFF00"/>
            </a:glow>
          </a:effec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8001202" y="54577"/>
            <a:ext cx="1386257" cy="1393223"/>
          </a:xfrm>
          <a:prstGeom prst="rect">
            <a:avLst/>
          </a:prstGeom>
          <a:effectLst>
            <a:glow rad="127000">
              <a:srgbClr val="FFFF00"/>
            </a:glow>
          </a:effec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7732699" y="4343400"/>
            <a:ext cx="1673810" cy="21562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755187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6"/>
          <p:cNvSpPr txBox="1"/>
          <p:nvPr/>
        </p:nvSpPr>
        <p:spPr>
          <a:xfrm>
            <a:off x="838200" y="160634"/>
            <a:ext cx="8153400" cy="11758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ru-RU" sz="3399" i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itchFamily="34" charset="0"/>
                <a:ea typeface="Segoe UI Black" pitchFamily="34" charset="0"/>
                <a:hlinkClick r:id="rId3"/>
              </a:rPr>
              <a:t>5 </a:t>
            </a:r>
            <a:r>
              <a:rPr lang="ru-RU" sz="3399" i="1" dirty="0" err="1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itchFamily="34" charset="0"/>
                <a:ea typeface="Segoe UI Black" pitchFamily="34" charset="0"/>
                <a:hlinkClick r:id="rId3"/>
              </a:rPr>
              <a:t>серія</a:t>
            </a:r>
            <a:r>
              <a:rPr lang="ru-RU" sz="3399" i="1" dirty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itchFamily="34" charset="0"/>
                <a:ea typeface="Segoe UI Black" pitchFamily="34" charset="0"/>
                <a:hlinkClick r:id="rId3"/>
              </a:rPr>
              <a:t> «Книга-</a:t>
            </a:r>
            <a:r>
              <a:rPr lang="ru-RU" sz="3399" i="1" dirty="0" err="1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itchFamily="34" charset="0"/>
                <a:ea typeface="Segoe UI Black" pitchFamily="34" charset="0"/>
                <a:hlinkClick r:id="rId3"/>
              </a:rPr>
              <a:t>мандрівка</a:t>
            </a:r>
            <a:r>
              <a:rPr lang="ru-RU" sz="3399" i="1" dirty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itchFamily="34" charset="0"/>
                <a:ea typeface="Segoe UI Black" pitchFamily="34" charset="0"/>
                <a:hlinkClick r:id="rId3"/>
              </a:rPr>
              <a:t>. </a:t>
            </a:r>
            <a:r>
              <a:rPr lang="ru-RU" sz="3399" i="1" dirty="0" err="1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itchFamily="34" charset="0"/>
                <a:ea typeface="Segoe UI Black" pitchFamily="34" charset="0"/>
                <a:hlinkClick r:id="rId3"/>
              </a:rPr>
              <a:t>Україна</a:t>
            </a:r>
            <a:r>
              <a:rPr lang="ru-RU" sz="3399" i="1" dirty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itchFamily="34" charset="0"/>
                <a:ea typeface="Segoe UI Black" pitchFamily="34" charset="0"/>
                <a:hlinkClick r:id="rId3"/>
              </a:rPr>
              <a:t>». </a:t>
            </a:r>
            <a:r>
              <a:rPr lang="ru-RU" sz="3399" i="1" dirty="0" err="1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itchFamily="34" charset="0"/>
                <a:ea typeface="Segoe UI Black" pitchFamily="34" charset="0"/>
                <a:hlinkClick r:id="rId3"/>
              </a:rPr>
              <a:t>Чорнобиль</a:t>
            </a:r>
            <a:endParaRPr lang="en-US" sz="3399" i="1" dirty="0">
              <a:solidFill>
                <a:srgbClr val="FFFF00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itchFamily="34" charset="0"/>
              <a:ea typeface="Segoe UI Black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28" y="1676400"/>
            <a:ext cx="9304305" cy="531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5746457" y="2398459"/>
            <a:ext cx="4007143" cy="491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43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500" r="5500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125055" y="4122727"/>
            <a:ext cx="5410971" cy="319247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-1306475" y="3921571"/>
            <a:ext cx="5661081" cy="359478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489135" y="4389120"/>
            <a:ext cx="5144756" cy="292608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686986" y="4402258"/>
            <a:ext cx="1978762" cy="292608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340322" y="4389120"/>
            <a:ext cx="1978762" cy="29260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828800" y="228600"/>
            <a:ext cx="8290560" cy="532668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04800" y="228600"/>
            <a:ext cx="404980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6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itchFamily="34" charset="0"/>
                <a:ea typeface="Segoe UI Black" pitchFamily="34" charset="0"/>
              </a:rPr>
              <a:t>Наслідки</a:t>
            </a:r>
            <a:r>
              <a:rPr lang="en-US" sz="3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36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itchFamily="34" charset="0"/>
                <a:ea typeface="Segoe UI Black" pitchFamily="34" charset="0"/>
              </a:rPr>
              <a:t>аварії</a:t>
            </a:r>
            <a:endParaRPr lang="en-US" sz="36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itchFamily="34" charset="0"/>
              <a:ea typeface="Segoe UI Black" pitchFamily="34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277043" y="987574"/>
            <a:ext cx="5924993" cy="3808735"/>
          </a:xfrm>
          <a:prstGeom prst="rect">
            <a:avLst/>
          </a:prstGeom>
          <a:effectLst>
            <a:glow rad="127000">
              <a:schemeClr val="tx1"/>
            </a:glow>
            <a:outerShdw blurRad="50800" dist="50800" dir="5400000" algn="ctr" rotWithShape="0">
              <a:schemeClr val="tx1"/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52"/>
              </a:lnSpc>
              <a:spcBef>
                <a:spcPct val="0"/>
              </a:spcBef>
            </a:pPr>
            <a:r>
              <a:rPr lang="uk-UA" sz="3600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Забруднення довкілля </a:t>
            </a:r>
          </a:p>
          <a:p>
            <a:pPr algn="ctr">
              <a:lnSpc>
                <a:spcPts val="3252"/>
              </a:lnSpc>
              <a:spcBef>
                <a:spcPct val="0"/>
              </a:spcBef>
            </a:pPr>
            <a:r>
              <a:rPr lang="en-US" sz="2323" i="1" dirty="0" err="1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Внаслідок</a:t>
            </a:r>
            <a:r>
              <a:rPr lang="en-US" sz="2323" i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323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аварії</a:t>
            </a:r>
            <a:r>
              <a:rPr lang="en-US" sz="2323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 з </a:t>
            </a:r>
            <a:r>
              <a:rPr lang="en-US" sz="2323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сільськогосподарського</a:t>
            </a:r>
            <a:r>
              <a:rPr lang="en-US" sz="2323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323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користування</a:t>
            </a:r>
            <a:r>
              <a:rPr lang="en-US" sz="2323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323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виведено</a:t>
            </a:r>
            <a:r>
              <a:rPr lang="en-US" sz="2323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323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близько</a:t>
            </a:r>
            <a:r>
              <a:rPr lang="en-US" sz="2323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 5 </a:t>
            </a:r>
            <a:r>
              <a:rPr lang="en-US" sz="2323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млн</a:t>
            </a:r>
            <a:r>
              <a:rPr lang="en-US" sz="2323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323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га</a:t>
            </a:r>
            <a:r>
              <a:rPr lang="en-US" sz="2323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323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земель</a:t>
            </a:r>
            <a:r>
              <a:rPr lang="en-US" sz="2323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, </a:t>
            </a:r>
            <a:r>
              <a:rPr lang="en-US" sz="2323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довкола</a:t>
            </a:r>
            <a:r>
              <a:rPr lang="en-US" sz="2323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 АЕС </a:t>
            </a:r>
            <a:r>
              <a:rPr lang="en-US" sz="2323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створено</a:t>
            </a:r>
            <a:r>
              <a:rPr lang="en-US" sz="2323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 30-кілометрову </a:t>
            </a:r>
            <a:r>
              <a:rPr lang="en-US" sz="2323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зону</a:t>
            </a:r>
            <a:r>
              <a:rPr lang="en-US" sz="2323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323" i="1" dirty="0" err="1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відчуження</a:t>
            </a:r>
            <a:r>
              <a:rPr lang="uk-UA" sz="2323" i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323" i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, </a:t>
            </a:r>
            <a:r>
              <a:rPr lang="en-US" sz="2323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знищені</a:t>
            </a:r>
            <a:r>
              <a:rPr lang="en-US" sz="2323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 і </a:t>
            </a:r>
            <a:r>
              <a:rPr lang="en-US" sz="2323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поховані</a:t>
            </a:r>
            <a:r>
              <a:rPr lang="en-US" sz="2323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 (</a:t>
            </a:r>
            <a:r>
              <a:rPr lang="en-US" sz="2323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закопані</a:t>
            </a:r>
            <a:r>
              <a:rPr lang="en-US" sz="2323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323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важкою</a:t>
            </a:r>
            <a:r>
              <a:rPr lang="en-US" sz="2323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323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технікою</a:t>
            </a:r>
            <a:r>
              <a:rPr lang="en-US" sz="2323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) </a:t>
            </a:r>
            <a:r>
              <a:rPr lang="en-US" sz="2323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сотні</a:t>
            </a:r>
            <a:r>
              <a:rPr lang="en-US" sz="2323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323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дрібних</a:t>
            </a:r>
            <a:r>
              <a:rPr lang="en-US" sz="2323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323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населених</a:t>
            </a:r>
            <a:r>
              <a:rPr lang="en-US" sz="2323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323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пунктів</a:t>
            </a:r>
            <a:r>
              <a:rPr lang="en-US" sz="2323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.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500" r="5500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220193" y="3505200"/>
            <a:ext cx="6707652" cy="381497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702485" y="4373355"/>
            <a:ext cx="1978762" cy="292608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69775" y="4381237"/>
            <a:ext cx="1978762" cy="29260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57112" y="-426123"/>
            <a:ext cx="8290560" cy="532668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6929260" y="4394097"/>
            <a:ext cx="2798064" cy="292608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659201" y="4122727"/>
            <a:ext cx="2162276" cy="319745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8691596" y="3764199"/>
            <a:ext cx="1098010" cy="1136363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343855" y="228600"/>
            <a:ext cx="8290560" cy="580258"/>
          </a:xfrm>
          <a:prstGeom prst="rect">
            <a:avLst/>
          </a:prstGeom>
          <a:effectLst>
            <a:glow rad="127000">
              <a:schemeClr val="bg1"/>
            </a:glow>
            <a:outerShdw blurRad="50800" dist="50800" dir="5400000" algn="ctr" rotWithShape="0">
              <a:schemeClr val="tx1"/>
            </a:outerShdw>
          </a:effectLst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i="1" dirty="0" err="1">
                <a:solidFill>
                  <a:srgbClr val="FF0000"/>
                </a:solidFill>
                <a:latin typeface="Segoe UI Black" pitchFamily="34" charset="0"/>
                <a:ea typeface="Segoe UI Black" pitchFamily="34" charset="0"/>
              </a:rPr>
              <a:t>Вплив</a:t>
            </a:r>
            <a:r>
              <a:rPr lang="en-US" sz="3399" i="1" dirty="0">
                <a:solidFill>
                  <a:srgbClr val="FF000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3399" i="1" dirty="0" err="1">
                <a:solidFill>
                  <a:srgbClr val="FF0000"/>
                </a:solidFill>
                <a:latin typeface="Segoe UI Black" pitchFamily="34" charset="0"/>
                <a:ea typeface="Segoe UI Black" pitchFamily="34" charset="0"/>
              </a:rPr>
              <a:t>аварії</a:t>
            </a:r>
            <a:r>
              <a:rPr lang="en-US" sz="3399" i="1" dirty="0">
                <a:solidFill>
                  <a:srgbClr val="FF000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3399" i="1" dirty="0" err="1">
                <a:solidFill>
                  <a:srgbClr val="FF0000"/>
                </a:solidFill>
                <a:latin typeface="Segoe UI Black" pitchFamily="34" charset="0"/>
                <a:ea typeface="Segoe UI Black" pitchFamily="34" charset="0"/>
              </a:rPr>
              <a:t>на</a:t>
            </a:r>
            <a:r>
              <a:rPr lang="en-US" sz="3399" i="1" dirty="0">
                <a:solidFill>
                  <a:srgbClr val="FF000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3399" i="1" dirty="0" err="1">
                <a:solidFill>
                  <a:srgbClr val="FF0000"/>
                </a:solidFill>
                <a:latin typeface="Segoe UI Black" pitchFamily="34" charset="0"/>
                <a:ea typeface="Segoe UI Black" pitchFamily="34" charset="0"/>
              </a:rPr>
              <a:t>здоров'я</a:t>
            </a:r>
            <a:r>
              <a:rPr lang="en-US" sz="3399" i="1" dirty="0">
                <a:solidFill>
                  <a:srgbClr val="FF000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3399" i="1" dirty="0" err="1">
                <a:solidFill>
                  <a:srgbClr val="FF0000"/>
                </a:solidFill>
                <a:latin typeface="Segoe UI Black" pitchFamily="34" charset="0"/>
                <a:ea typeface="Segoe UI Black" pitchFamily="34" charset="0"/>
              </a:rPr>
              <a:t>людей</a:t>
            </a:r>
            <a:endParaRPr lang="en-US" sz="3399" i="1" dirty="0">
              <a:solidFill>
                <a:srgbClr val="FF0000"/>
              </a:solidFill>
              <a:latin typeface="Segoe UI Black" pitchFamily="34" charset="0"/>
              <a:ea typeface="Segoe UI Black" pitchFamily="34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945632" y="1164610"/>
            <a:ext cx="6111865" cy="2154436"/>
          </a:xfrm>
          <a:prstGeom prst="rect">
            <a:avLst/>
          </a:prstGeom>
          <a:effectLst>
            <a:glow rad="127000">
              <a:schemeClr val="tx1"/>
            </a:glow>
            <a:outerShdw blurRad="50800" dist="50800" dir="5400000" algn="ctr" rotWithShape="0">
              <a:schemeClr val="tx1"/>
            </a:outerShdw>
          </a:effectLst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uk-UA" sz="2000" i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 Міжнародні організації </a:t>
            </a:r>
            <a:r>
              <a:rPr lang="en-US" sz="2000" i="1" dirty="0" err="1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стверджують</a:t>
            </a:r>
            <a:r>
              <a:rPr lang="uk-UA" sz="2000" i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 , </a:t>
            </a:r>
            <a:r>
              <a:rPr lang="en-US" sz="2000" i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що</a:t>
            </a:r>
            <a:r>
              <a:rPr lang="en-US" sz="2000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через</a:t>
            </a:r>
            <a:r>
              <a:rPr lang="en-US" sz="2000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аварію</a:t>
            </a:r>
            <a:r>
              <a:rPr lang="en-US" sz="2000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лише</a:t>
            </a:r>
            <a:r>
              <a:rPr lang="en-US" sz="2000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серед</a:t>
            </a:r>
            <a:r>
              <a:rPr lang="en-US" sz="2000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ліквідаторів</a:t>
            </a:r>
            <a:r>
              <a:rPr lang="uk-UA" sz="2000" i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, </a:t>
            </a:r>
            <a:r>
              <a:rPr lang="uk-UA" sz="2000" i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загинули </a:t>
            </a:r>
            <a:r>
              <a:rPr lang="en-US" sz="2000" i="1" dirty="0" err="1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десятки</a:t>
            </a:r>
            <a:r>
              <a:rPr lang="en-US" sz="2000" i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тисяч</a:t>
            </a:r>
            <a:r>
              <a:rPr lang="en-US" sz="2000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осіб</a:t>
            </a:r>
            <a:r>
              <a:rPr lang="uk-UA" sz="2000" i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, </a:t>
            </a:r>
            <a:r>
              <a:rPr lang="en-US" sz="2000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в </a:t>
            </a:r>
            <a:r>
              <a:rPr lang="en-US" sz="2000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Європі</a:t>
            </a:r>
            <a:r>
              <a:rPr lang="en-US" sz="2000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зафіксовано</a:t>
            </a:r>
            <a:r>
              <a:rPr lang="en-US" sz="2000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 10 000 </a:t>
            </a:r>
            <a:r>
              <a:rPr lang="en-US" sz="2000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випадків</a:t>
            </a:r>
            <a:r>
              <a:rPr lang="en-US" sz="2000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вроджених</a:t>
            </a:r>
            <a:r>
              <a:rPr lang="en-US" sz="2000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патологій</a:t>
            </a:r>
            <a:r>
              <a:rPr lang="en-US" sz="2000" i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у </a:t>
            </a:r>
            <a:r>
              <a:rPr lang="en-US" sz="2000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новонароджених</a:t>
            </a:r>
            <a:r>
              <a:rPr lang="en-US" sz="2000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, 10 000 </a:t>
            </a:r>
            <a:r>
              <a:rPr lang="en-US" sz="2000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випадків</a:t>
            </a:r>
            <a:r>
              <a:rPr lang="en-US" sz="2000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раку</a:t>
            </a:r>
            <a:r>
              <a:rPr lang="en-US" sz="2000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щитоподібної</a:t>
            </a:r>
            <a:r>
              <a:rPr lang="en-US" sz="2000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залози</a:t>
            </a:r>
            <a:r>
              <a:rPr lang="en-US" sz="2000" i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. </a:t>
            </a:r>
            <a:r>
              <a:rPr lang="uk-UA" sz="2000" i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 Приблизно </a:t>
            </a:r>
            <a:r>
              <a:rPr lang="en-US" sz="2000" i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165 000</a:t>
            </a:r>
            <a:r>
              <a:rPr lang="uk-UA" sz="2000" i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 людей </a:t>
            </a:r>
            <a:r>
              <a:rPr lang="en-US" sz="2000" i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отримали</a:t>
            </a:r>
            <a:r>
              <a:rPr lang="en-US" sz="2000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інвалідність</a:t>
            </a:r>
            <a:r>
              <a:rPr lang="en-US" sz="2000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.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6061092" y="5283979"/>
            <a:ext cx="1098010" cy="113636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4702392" y="3764199"/>
            <a:ext cx="1098010" cy="1136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500" r="5500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03023" y="0"/>
            <a:ext cx="8290560" cy="532668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147891" y="1092795"/>
            <a:ext cx="5645115" cy="256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81"/>
              </a:lnSpc>
              <a:spcBef>
                <a:spcPct val="0"/>
              </a:spcBef>
            </a:pPr>
            <a:r>
              <a:rPr lang="en-US" i="1" dirty="0" err="1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Segoe UI Black" pitchFamily="34" charset="0"/>
                <a:ea typeface="Segoe UI Black" pitchFamily="34" charset="0"/>
              </a:rPr>
              <a:t>Після</a:t>
            </a:r>
            <a:r>
              <a:rPr lang="en-US" i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Segoe UI Black" pitchFamily="34" charset="0"/>
                <a:ea typeface="Segoe UI Black" pitchFamily="34" charset="0"/>
              </a:rPr>
              <a:t>вибуху</a:t>
            </a:r>
            <a:r>
              <a:rPr lang="en-US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Segoe UI Black" pitchFamily="34" charset="0"/>
                <a:ea typeface="Segoe UI Black" pitchFamily="34" charset="0"/>
              </a:rPr>
              <a:t>на</a:t>
            </a:r>
            <a:r>
              <a:rPr lang="en-US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Segoe UI Black" pitchFamily="34" charset="0"/>
                <a:ea typeface="Segoe UI Black" pitchFamily="34" charset="0"/>
              </a:rPr>
              <a:t> ЧАЕС </a:t>
            </a:r>
            <a:r>
              <a:rPr lang="en-US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Segoe UI Black" pitchFamily="34" charset="0"/>
                <a:ea typeface="Segoe UI Black" pitchFamily="34" charset="0"/>
              </a:rPr>
              <a:t>майже</a:t>
            </a:r>
            <a:r>
              <a:rPr lang="en-US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Segoe UI Black" pitchFamily="34" charset="0"/>
                <a:ea typeface="Segoe UI Black" pitchFamily="34" charset="0"/>
              </a:rPr>
              <a:t>одразу</a:t>
            </a:r>
            <a:r>
              <a:rPr lang="en-US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Segoe UI Black" pitchFamily="34" charset="0"/>
                <a:ea typeface="Segoe UI Black" pitchFamily="34" charset="0"/>
              </a:rPr>
              <a:t>до</a:t>
            </a:r>
            <a:r>
              <a:rPr lang="en-US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Segoe UI Black" pitchFamily="34" charset="0"/>
                <a:ea typeface="Segoe UI Black" pitchFamily="34" charset="0"/>
              </a:rPr>
              <a:t>місця</a:t>
            </a:r>
            <a:r>
              <a:rPr lang="en-US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Segoe UI Black" pitchFamily="34" charset="0"/>
                <a:ea typeface="Segoe UI Black" pitchFamily="34" charset="0"/>
              </a:rPr>
              <a:t>аварії</a:t>
            </a:r>
            <a:r>
              <a:rPr lang="en-US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Segoe UI Black" pitchFamily="34" charset="0"/>
                <a:ea typeface="Segoe UI Black" pitchFamily="34" charset="0"/>
              </a:rPr>
              <a:t>прибули</a:t>
            </a:r>
            <a:r>
              <a:rPr lang="en-US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i="1" dirty="0" err="1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Segoe UI Black" pitchFamily="34" charset="0"/>
                <a:ea typeface="Segoe UI Black" pitchFamily="34" charset="0"/>
              </a:rPr>
              <a:t>пожежники</a:t>
            </a:r>
            <a:r>
              <a:rPr lang="uk-UA" i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i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Segoe UI Black" pitchFamily="34" charset="0"/>
                <a:ea typeface="Segoe UI Black" pitchFamily="34" charset="0"/>
              </a:rPr>
              <a:t>. </a:t>
            </a:r>
            <a:r>
              <a:rPr lang="en-US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Segoe UI Black" pitchFamily="34" charset="0"/>
                <a:ea typeface="Segoe UI Black" pitchFamily="34" charset="0"/>
              </a:rPr>
              <a:t>Першими</a:t>
            </a:r>
            <a:r>
              <a:rPr lang="en-US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Segoe UI Black" pitchFamily="34" charset="0"/>
                <a:ea typeface="Segoe UI Black" pitchFamily="34" charset="0"/>
              </a:rPr>
              <a:t>до</a:t>
            </a:r>
            <a:r>
              <a:rPr lang="en-US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Segoe UI Black" pitchFamily="34" charset="0"/>
                <a:ea typeface="Segoe UI Black" pitchFamily="34" charset="0"/>
              </a:rPr>
              <a:t> ЧАЕС </a:t>
            </a:r>
            <a:r>
              <a:rPr lang="en-US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Segoe UI Black" pitchFamily="34" charset="0"/>
                <a:ea typeface="Segoe UI Black" pitchFamily="34" charset="0"/>
              </a:rPr>
              <a:t>приїхала</a:t>
            </a:r>
            <a:r>
              <a:rPr lang="en-US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Segoe UI Black" pitchFamily="34" charset="0"/>
                <a:ea typeface="Segoe UI Black" pitchFamily="34" charset="0"/>
              </a:rPr>
              <a:t>бригада</a:t>
            </a:r>
            <a:r>
              <a:rPr lang="en-US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Segoe UI Black" pitchFamily="34" charset="0"/>
                <a:ea typeface="Segoe UI Black" pitchFamily="34" charset="0"/>
              </a:rPr>
              <a:t>під</a:t>
            </a:r>
            <a:r>
              <a:rPr lang="en-US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Segoe UI Black" pitchFamily="34" charset="0"/>
                <a:ea typeface="Segoe UI Black" pitchFamily="34" charset="0"/>
              </a:rPr>
              <a:t>командуванням</a:t>
            </a:r>
            <a:r>
              <a:rPr lang="en-US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Segoe UI Black" pitchFamily="34" charset="0"/>
                <a:ea typeface="Segoe UI Black" pitchFamily="34" charset="0"/>
              </a:rPr>
              <a:t>лейтенанта</a:t>
            </a:r>
            <a:r>
              <a:rPr lang="en-US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Segoe UI Black" pitchFamily="34" charset="0"/>
                <a:ea typeface="Segoe UI Black" pitchFamily="34" charset="0"/>
              </a:rPr>
              <a:t>Володимира</a:t>
            </a:r>
            <a:r>
              <a:rPr lang="en-US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i="1" dirty="0" err="1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Segoe UI Black" pitchFamily="34" charset="0"/>
                <a:ea typeface="Segoe UI Black" pitchFamily="34" charset="0"/>
              </a:rPr>
              <a:t>Правика</a:t>
            </a:r>
            <a:r>
              <a:rPr lang="uk-UA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uk-UA" i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Segoe UI Black" pitchFamily="34" charset="0"/>
                <a:ea typeface="Segoe UI Black" pitchFamily="34" charset="0"/>
              </a:rPr>
              <a:t>.  Вони відчайдушно боролися з вогнем. Велика шана їм і всім тим, хто ліквідовував  наслідки на ЧАЕС. Вшануємо пам’ять про них хвилиною мовчання.</a:t>
            </a:r>
            <a:endParaRPr lang="en-US" i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127000">
                  <a:schemeClr val="bg1"/>
                </a:glow>
                <a:outerShdw blurRad="50800" dist="50800" dir="5400000" algn="ctr" rotWithShape="0">
                  <a:schemeClr val="tx1"/>
                </a:outerShdw>
              </a:effectLst>
              <a:latin typeface="Segoe UI Black" pitchFamily="34" charset="0"/>
              <a:ea typeface="Segoe UI Black" pitchFamily="34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828800" y="3539824"/>
            <a:ext cx="5622846" cy="416148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619102" y="3539824"/>
            <a:ext cx="2152940" cy="385313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02847" y="431435"/>
            <a:ext cx="1325953" cy="165579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667000" y="151262"/>
            <a:ext cx="4606899" cy="560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Вшанування</a:t>
            </a:r>
            <a:r>
              <a:rPr lang="en-US" sz="3399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3399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пам'яті</a:t>
            </a:r>
            <a:endParaRPr lang="en-US" sz="3399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Segoe UI Black" pitchFamily="34" charset="0"/>
              <a:ea typeface="Segoe UI Black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26" y="2527970"/>
            <a:ext cx="1444774" cy="2023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79" y="4800600"/>
            <a:ext cx="1367298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545" y="565367"/>
            <a:ext cx="1400729" cy="1962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2854093"/>
            <a:ext cx="1317373" cy="200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223" y="5029199"/>
            <a:ext cx="1414463" cy="199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500"/>
                            </p:stCondLst>
                            <p:childTnLst>
                              <p:par>
                                <p:cTn id="5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500" r="5500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-1"/>
            <a:ext cx="9753600" cy="73752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257551" y="157524"/>
            <a:ext cx="8290560" cy="532668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260085" y="1509455"/>
            <a:ext cx="6040939" cy="585216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4401670" y="4282394"/>
            <a:ext cx="3397480" cy="292608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603016" y="693420"/>
            <a:ext cx="5894194" cy="407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4"/>
              </a:lnSpc>
              <a:spcBef>
                <a:spcPct val="0"/>
              </a:spcBef>
            </a:pPr>
            <a:r>
              <a:rPr lang="en-US" sz="2417" dirty="0" smtClean="0">
                <a:solidFill>
                  <a:srgbClr val="000000"/>
                </a:solidFill>
                <a:latin typeface="Open Sans Bold"/>
              </a:rPr>
              <a:t>-</a:t>
            </a:r>
            <a:endParaRPr lang="en-US" sz="2417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-968496" y="157524"/>
            <a:ext cx="5370166" cy="1590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800" b="1" i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Segoe UI Black" pitchFamily="34" charset="0"/>
                <a:ea typeface="Segoe UI Black" pitchFamily="34" charset="0"/>
              </a:rPr>
              <a:t>Як</a:t>
            </a:r>
            <a:r>
              <a:rPr lang="en-US" sz="28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800" b="1" i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Segoe UI Black" pitchFamily="34" charset="0"/>
                <a:ea typeface="Segoe UI Black" pitchFamily="34" charset="0"/>
              </a:rPr>
              <a:t>діяти</a:t>
            </a:r>
            <a:r>
              <a:rPr lang="uk-UA" sz="2800" b="1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800" b="1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Segoe UI Black" pitchFamily="34" charset="0"/>
                <a:ea typeface="Segoe UI Black" pitchFamily="34" charset="0"/>
              </a:rPr>
              <a:t>, </a:t>
            </a:r>
            <a:endParaRPr lang="uk-UA" sz="2800" b="1" i="1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127000">
                  <a:schemeClr val="bg1"/>
                </a:glow>
                <a:outerShdw blurRad="50800" dist="50800" dir="5400000" algn="ctr" rotWithShape="0">
                  <a:schemeClr val="tx1"/>
                </a:outerShdw>
              </a:effectLst>
              <a:latin typeface="Segoe UI Black" pitchFamily="34" charset="0"/>
              <a:ea typeface="Segoe UI Black" pitchFamily="34" charset="0"/>
            </a:endParaRPr>
          </a:p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800" b="1" i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Segoe UI Black" pitchFamily="34" charset="0"/>
                <a:ea typeface="Segoe UI Black" pitchFamily="34" charset="0"/>
              </a:rPr>
              <a:t>якщо</a:t>
            </a:r>
            <a:r>
              <a:rPr lang="en-US" sz="2800" b="1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Segoe UI Black" pitchFamily="34" charset="0"/>
                <a:ea typeface="Segoe UI Black" pitchFamily="34" charset="0"/>
              </a:rPr>
              <a:t> </a:t>
            </a:r>
            <a:endParaRPr lang="uk-UA" sz="2800" b="1" i="1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127000">
                  <a:schemeClr val="bg1"/>
                </a:glow>
                <a:outerShdw blurRad="50800" dist="50800" dir="5400000" algn="ctr" rotWithShape="0">
                  <a:schemeClr val="tx1"/>
                </a:outerShdw>
              </a:effectLst>
              <a:latin typeface="Segoe UI Black" pitchFamily="34" charset="0"/>
              <a:ea typeface="Segoe UI Black" pitchFamily="34" charset="0"/>
            </a:endParaRPr>
          </a:p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800" b="1" i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Segoe UI Black" pitchFamily="34" charset="0"/>
                <a:ea typeface="Segoe UI Black" pitchFamily="34" charset="0"/>
              </a:rPr>
              <a:t>трапилася</a:t>
            </a:r>
            <a:r>
              <a:rPr lang="en-US" sz="2800" b="1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Segoe UI Black" pitchFamily="34" charset="0"/>
                <a:ea typeface="Segoe UI Black" pitchFamily="34" charset="0"/>
              </a:rPr>
              <a:t> </a:t>
            </a:r>
            <a:endParaRPr lang="uk-UA" sz="2800" b="1" i="1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127000">
                  <a:schemeClr val="bg1"/>
                </a:glow>
                <a:outerShdw blurRad="50800" dist="50800" dir="5400000" algn="ctr" rotWithShape="0">
                  <a:schemeClr val="tx1"/>
                </a:outerShdw>
              </a:effectLst>
              <a:latin typeface="Segoe UI Black" pitchFamily="34" charset="0"/>
              <a:ea typeface="Segoe UI Black" pitchFamily="34" charset="0"/>
            </a:endParaRPr>
          </a:p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800" b="1" i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Segoe UI Black" pitchFamily="34" charset="0"/>
                <a:ea typeface="Segoe UI Black" pitchFamily="34" charset="0"/>
              </a:rPr>
              <a:t>пожежа</a:t>
            </a:r>
            <a:r>
              <a:rPr lang="en-US" sz="28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Segoe UI Black" pitchFamily="34" charset="0"/>
                <a:ea typeface="Segoe UI Black" pitchFamily="34" charset="0"/>
              </a:rPr>
              <a:t>?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174841" y="194310"/>
            <a:ext cx="6455979" cy="3810000"/>
          </a:xfrm>
          <a:prstGeom prst="roundRect">
            <a:avLst/>
          </a:prstGeom>
          <a:solidFill>
            <a:schemeClr val="lt1">
              <a:alpha val="96000"/>
            </a:schemeClr>
          </a:solidFill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lnSpc>
                <a:spcPts val="3384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sz="2400" i="1" dirty="0" err="1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не</a:t>
            </a:r>
            <a:r>
              <a:rPr lang="en-US" sz="2400" i="1" dirty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панікувати</a:t>
            </a:r>
            <a:r>
              <a:rPr lang="en-US" sz="2400" i="1" dirty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, </a:t>
            </a:r>
            <a:r>
              <a:rPr lang="en-US" sz="2400" i="1" dirty="0" err="1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постарайтеся</a:t>
            </a:r>
            <a:r>
              <a:rPr lang="en-US" sz="2400" i="1" dirty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бути</a:t>
            </a:r>
            <a:r>
              <a:rPr lang="en-US" sz="2400" i="1" dirty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зібраним</a:t>
            </a:r>
            <a:r>
              <a:rPr lang="en-US" sz="2400" i="1" dirty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 і </a:t>
            </a:r>
            <a:r>
              <a:rPr lang="en-US" sz="2400" i="1" dirty="0" err="1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уважним</a:t>
            </a:r>
            <a:r>
              <a:rPr lang="en-US" sz="2400" i="1" dirty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.</a:t>
            </a:r>
          </a:p>
          <a:p>
            <a:pPr marL="457200" indent="-457200">
              <a:lnSpc>
                <a:spcPts val="3384"/>
              </a:lnSpc>
              <a:spcBef>
                <a:spcPct val="0"/>
              </a:spcBef>
              <a:buFont typeface="+mj-lt"/>
              <a:buAutoNum type="arabicPeriod"/>
            </a:pPr>
            <a:endParaRPr lang="en-US" sz="2400" i="1" dirty="0">
              <a:solidFill>
                <a:srgbClr val="002060"/>
              </a:solidFill>
              <a:latin typeface="Segoe UI Black" pitchFamily="34" charset="0"/>
              <a:ea typeface="Segoe UI Black" pitchFamily="34" charset="0"/>
            </a:endParaRPr>
          </a:p>
          <a:p>
            <a:pPr marL="457200" indent="-457200">
              <a:lnSpc>
                <a:spcPts val="3384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sz="2400" i="1" dirty="0" err="1" smtClean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викликати</a:t>
            </a:r>
            <a:r>
              <a:rPr lang="en-US" sz="2400" i="1" dirty="0" smtClean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службу</a:t>
            </a:r>
            <a:r>
              <a:rPr lang="en-US" sz="2400" i="1" dirty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порятунку</a:t>
            </a:r>
            <a:r>
              <a:rPr lang="en-US" sz="2400" i="1" dirty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за</a:t>
            </a:r>
            <a:r>
              <a:rPr lang="en-US" sz="2400" i="1" dirty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телефоном</a:t>
            </a:r>
            <a:r>
              <a:rPr lang="en-US" sz="2400" i="1" dirty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 101. </a:t>
            </a:r>
            <a:r>
              <a:rPr lang="en-US" sz="2400" i="1" dirty="0" err="1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Повідомити</a:t>
            </a:r>
            <a:r>
              <a:rPr lang="en-US" sz="2400" i="1" dirty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своє</a:t>
            </a:r>
            <a:r>
              <a:rPr lang="en-US" sz="2400" i="1" dirty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прізвище</a:t>
            </a:r>
            <a:r>
              <a:rPr lang="en-US" sz="2400" i="1" dirty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, </a:t>
            </a:r>
            <a:r>
              <a:rPr lang="en-US" sz="2400" i="1" dirty="0" err="1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точну</a:t>
            </a:r>
            <a:r>
              <a:rPr lang="en-US" sz="2400" i="1" dirty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адресу</a:t>
            </a:r>
            <a:r>
              <a:rPr lang="en-US" sz="2400" i="1" dirty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, </a:t>
            </a:r>
            <a:r>
              <a:rPr lang="en-US" sz="2400" i="1" dirty="0" err="1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поверх</a:t>
            </a:r>
            <a:r>
              <a:rPr lang="en-US" sz="2400" i="1" dirty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, </a:t>
            </a:r>
            <a:r>
              <a:rPr lang="en-US" sz="2400" i="1" dirty="0" err="1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що</a:t>
            </a:r>
            <a:r>
              <a:rPr lang="en-US" sz="2400" i="1" dirty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 і </a:t>
            </a:r>
            <a:r>
              <a:rPr lang="en-US" sz="2400" i="1" dirty="0" err="1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де</a:t>
            </a:r>
            <a:r>
              <a:rPr lang="en-US" sz="2400" i="1" dirty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горить</a:t>
            </a:r>
            <a:r>
              <a:rPr lang="en-US" sz="2400" i="1" dirty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. </a:t>
            </a:r>
            <a:r>
              <a:rPr lang="en-US" sz="2400" i="1" dirty="0" err="1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Якщо</a:t>
            </a:r>
            <a:r>
              <a:rPr lang="en-US" sz="2400" i="1" dirty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можливо</a:t>
            </a:r>
            <a:r>
              <a:rPr lang="uk-UA" sz="2400" i="1" dirty="0" smtClean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, то</a:t>
            </a:r>
            <a:r>
              <a:rPr lang="en-US" sz="2400" i="1" dirty="0" smtClean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повідомити</a:t>
            </a:r>
            <a:r>
              <a:rPr lang="en-US" sz="2400" i="1" dirty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сусідів</a:t>
            </a:r>
            <a:r>
              <a:rPr lang="en-US" sz="2400" i="1" dirty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.</a:t>
            </a:r>
          </a:p>
          <a:p>
            <a:pPr algn="ctr"/>
            <a:endParaRPr lang="ru-RU" sz="2400" i="1" dirty="0">
              <a:solidFill>
                <a:srgbClr val="0070C0"/>
              </a:solidFill>
              <a:latin typeface="Segoe UI Black" pitchFamily="34" charset="0"/>
              <a:ea typeface="Segoe UI Black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500" r="5500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382862" y="1636530"/>
            <a:ext cx="6854653" cy="58521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23690" y="-39772"/>
            <a:ext cx="8290560" cy="532668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0" y="2741329"/>
            <a:ext cx="2984451" cy="457387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767703" y="5326685"/>
            <a:ext cx="3901440" cy="189707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2264481" y="2109867"/>
            <a:ext cx="1191053" cy="146304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36515" y="829137"/>
            <a:ext cx="1535658" cy="677609"/>
          </a:xfrm>
          <a:prstGeom prst="rect">
            <a:avLst/>
          </a:prstGeom>
        </p:spPr>
      </p:pic>
      <p:sp>
        <p:nvSpPr>
          <p:cNvPr id="17" name="Скругленный прямоугольник 16"/>
          <p:cNvSpPr/>
          <p:nvPr/>
        </p:nvSpPr>
        <p:spPr>
          <a:xfrm>
            <a:off x="3290211" y="44228"/>
            <a:ext cx="6455979" cy="3810000"/>
          </a:xfrm>
          <a:prstGeom prst="roundRect">
            <a:avLst/>
          </a:prstGeom>
          <a:solidFill>
            <a:schemeClr val="lt1">
              <a:alpha val="96000"/>
            </a:schemeClr>
          </a:solidFill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uk-UA" i="1" dirty="0" smtClean="0">
              <a:solidFill>
                <a:srgbClr val="FF0000"/>
              </a:solidFill>
              <a:latin typeface="Segoe UI Black" pitchFamily="34" charset="0"/>
              <a:ea typeface="Segoe UI Black" pitchFamily="34" charset="0"/>
            </a:endParaRPr>
          </a:p>
          <a:p>
            <a:r>
              <a:rPr lang="en-US" i="1" dirty="0" err="1" smtClean="0">
                <a:solidFill>
                  <a:srgbClr val="FF0000"/>
                </a:solidFill>
                <a:latin typeface="Segoe UI Black" pitchFamily="34" charset="0"/>
                <a:ea typeface="Segoe UI Black" pitchFamily="34" charset="0"/>
              </a:rPr>
              <a:t>Дітям</a:t>
            </a:r>
            <a:r>
              <a:rPr lang="en-US" i="1" dirty="0" smtClean="0">
                <a:solidFill>
                  <a:srgbClr val="FF000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Segoe UI Black" pitchFamily="34" charset="0"/>
                <a:ea typeface="Segoe UI Black" pitchFamily="34" charset="0"/>
              </a:rPr>
              <a:t>категорично</a:t>
            </a:r>
            <a:r>
              <a:rPr lang="en-US" i="1" dirty="0">
                <a:solidFill>
                  <a:srgbClr val="FF000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Segoe UI Black" pitchFamily="34" charset="0"/>
                <a:ea typeface="Segoe UI Black" pitchFamily="34" charset="0"/>
              </a:rPr>
              <a:t>заборонено</a:t>
            </a:r>
            <a:r>
              <a:rPr lang="en-US" i="1" dirty="0">
                <a:solidFill>
                  <a:srgbClr val="FF0000"/>
                </a:solidFill>
                <a:latin typeface="Segoe UI Black" pitchFamily="34" charset="0"/>
                <a:ea typeface="Segoe UI Black" pitchFamily="34" charset="0"/>
              </a:rPr>
              <a:t>: </a:t>
            </a:r>
          </a:p>
          <a:p>
            <a:pPr marL="342900" indent="-342900">
              <a:spcBef>
                <a:spcPct val="0"/>
              </a:spcBef>
              <a:buFont typeface="+mj-lt"/>
              <a:buAutoNum type="arabicPeriod"/>
            </a:pPr>
            <a:endParaRPr lang="en-US" i="1" dirty="0">
              <a:solidFill>
                <a:srgbClr val="002060"/>
              </a:solidFill>
              <a:latin typeface="Segoe UI Black" pitchFamily="34" charset="0"/>
              <a:ea typeface="Segoe UI Black" pitchFamily="34" charset="0"/>
            </a:endParaRPr>
          </a:p>
          <a:p>
            <a:pPr marL="342900" indent="-342900">
              <a:spcBef>
                <a:spcPct val="0"/>
              </a:spcBef>
              <a:buFont typeface="+mj-lt"/>
              <a:buAutoNum type="arabicPeriod"/>
            </a:pPr>
            <a:r>
              <a:rPr lang="en-US" i="1" dirty="0" err="1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бавитися</a:t>
            </a:r>
            <a:r>
              <a:rPr lang="en-US" i="1" dirty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із</a:t>
            </a:r>
            <a:r>
              <a:rPr lang="en-US" i="1" dirty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сірниками</a:t>
            </a:r>
            <a:r>
              <a:rPr lang="en-US" i="1" dirty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, </a:t>
            </a:r>
            <a:r>
              <a:rPr lang="en-US" i="1" dirty="0" err="1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палити</a:t>
            </a:r>
            <a:r>
              <a:rPr lang="en-US" i="1" dirty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папір</a:t>
            </a:r>
            <a:r>
              <a:rPr lang="en-US" i="1" dirty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та</a:t>
            </a:r>
            <a:r>
              <a:rPr lang="en-US" i="1" dirty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інші</a:t>
            </a:r>
            <a:r>
              <a:rPr lang="en-US" i="1" dirty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предмети</a:t>
            </a:r>
            <a:r>
              <a:rPr lang="en-US" i="1" dirty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;</a:t>
            </a:r>
          </a:p>
          <a:p>
            <a:pPr marL="342900" indent="-342900">
              <a:spcBef>
                <a:spcPct val="0"/>
              </a:spcBef>
              <a:buFont typeface="+mj-lt"/>
              <a:buAutoNum type="arabicPeriod"/>
            </a:pPr>
            <a:r>
              <a:rPr lang="en-US" i="1" dirty="0" err="1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переносити</a:t>
            </a:r>
            <a:r>
              <a:rPr lang="en-US" i="1" dirty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відкритий</a:t>
            </a:r>
            <a:r>
              <a:rPr lang="en-US" i="1" dirty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вогонь</a:t>
            </a:r>
            <a:r>
              <a:rPr lang="en-US" i="1" dirty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 з </a:t>
            </a:r>
            <a:r>
              <a:rPr lang="en-US" i="1" dirty="0" err="1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одного</a:t>
            </a:r>
            <a:r>
              <a:rPr lang="en-US" i="1" dirty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місця</a:t>
            </a:r>
            <a:r>
              <a:rPr lang="en-US" i="1" dirty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 в </a:t>
            </a:r>
            <a:r>
              <a:rPr lang="en-US" i="1" dirty="0" err="1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інше</a:t>
            </a:r>
            <a:r>
              <a:rPr lang="en-US" i="1" dirty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;</a:t>
            </a:r>
          </a:p>
          <a:p>
            <a:pPr marL="342900" indent="-342900">
              <a:spcBef>
                <a:spcPct val="0"/>
              </a:spcBef>
              <a:buFont typeface="+mj-lt"/>
              <a:buAutoNum type="arabicPeriod"/>
            </a:pPr>
            <a:r>
              <a:rPr lang="en-US" i="1" dirty="0" err="1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самостійно</a:t>
            </a:r>
            <a:r>
              <a:rPr lang="en-US" i="1" dirty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вмикати</a:t>
            </a:r>
            <a:r>
              <a:rPr lang="en-US" i="1" dirty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електричні</a:t>
            </a:r>
            <a:r>
              <a:rPr lang="en-US" i="1" dirty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та</a:t>
            </a:r>
            <a:r>
              <a:rPr lang="en-US" i="1" dirty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газові</a:t>
            </a:r>
            <a:r>
              <a:rPr lang="en-US" i="1" dirty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прилади</a:t>
            </a:r>
            <a:r>
              <a:rPr lang="en-US" i="1" dirty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; </a:t>
            </a:r>
          </a:p>
          <a:p>
            <a:pPr marL="342900" indent="-342900">
              <a:spcBef>
                <a:spcPct val="0"/>
              </a:spcBef>
              <a:buFont typeface="+mj-lt"/>
              <a:buAutoNum type="arabicPeriod"/>
            </a:pPr>
            <a:r>
              <a:rPr lang="en-US" i="1" dirty="0" err="1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класти</a:t>
            </a:r>
            <a:r>
              <a:rPr lang="en-US" i="1" dirty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іграшки</a:t>
            </a:r>
            <a:r>
              <a:rPr lang="en-US" i="1" dirty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та</a:t>
            </a:r>
            <a:r>
              <a:rPr lang="en-US" i="1" dirty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інші</a:t>
            </a:r>
            <a:r>
              <a:rPr lang="en-US" i="1" dirty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предмети</a:t>
            </a:r>
            <a:r>
              <a:rPr lang="en-US" i="1" dirty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на</a:t>
            </a:r>
            <a:r>
              <a:rPr lang="en-US" i="1" dirty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гарячі</a:t>
            </a:r>
            <a:r>
              <a:rPr lang="en-US" i="1" dirty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плити</a:t>
            </a:r>
            <a:r>
              <a:rPr lang="en-US" i="1" dirty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  </a:t>
            </a:r>
            <a:r>
              <a:rPr lang="en-US" i="1" dirty="0" err="1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або</a:t>
            </a:r>
            <a:r>
              <a:rPr lang="en-US" i="1" dirty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опалювальні</a:t>
            </a:r>
            <a:r>
              <a:rPr lang="en-US" i="1" dirty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електроприлади</a:t>
            </a:r>
            <a:r>
              <a:rPr lang="en-US" i="1" dirty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;</a:t>
            </a:r>
          </a:p>
          <a:p>
            <a:pPr marL="342900" indent="-342900">
              <a:spcBef>
                <a:spcPct val="0"/>
              </a:spcBef>
              <a:buFont typeface="+mj-lt"/>
              <a:buAutoNum type="arabicPeriod"/>
            </a:pPr>
            <a:r>
              <a:rPr lang="en-US" i="1" dirty="0" err="1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без</a:t>
            </a:r>
            <a:r>
              <a:rPr lang="en-US" i="1" dirty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нагляду</a:t>
            </a:r>
            <a:r>
              <a:rPr lang="en-US" i="1" dirty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дорослих</a:t>
            </a:r>
            <a:r>
              <a:rPr lang="en-US" i="1" dirty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розпалювати</a:t>
            </a:r>
            <a:r>
              <a:rPr lang="en-US" i="1" dirty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 в </a:t>
            </a:r>
            <a:r>
              <a:rPr lang="en-US" i="1" dirty="0" err="1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лісі</a:t>
            </a:r>
            <a:r>
              <a:rPr lang="en-US" i="1" dirty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вогнище</a:t>
            </a:r>
            <a:r>
              <a:rPr lang="en-US" i="1" dirty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;</a:t>
            </a:r>
          </a:p>
          <a:p>
            <a:pPr marL="342900" indent="-342900">
              <a:spcBef>
                <a:spcPct val="0"/>
              </a:spcBef>
              <a:buFont typeface="+mj-lt"/>
              <a:buAutoNum type="arabicPeriod"/>
            </a:pPr>
            <a:r>
              <a:rPr lang="en-US" i="1" dirty="0" err="1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чіпати</a:t>
            </a:r>
            <a:r>
              <a:rPr lang="en-US" i="1" dirty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гаряче</a:t>
            </a:r>
            <a:r>
              <a:rPr lang="en-US" i="1" dirty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вугілля</a:t>
            </a:r>
            <a:r>
              <a:rPr lang="en-US" i="1" dirty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 у </a:t>
            </a:r>
            <a:r>
              <a:rPr lang="en-US" i="1" dirty="0" err="1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грубці</a:t>
            </a:r>
            <a:r>
              <a:rPr lang="en-US" i="1" dirty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тощо</a:t>
            </a:r>
            <a:r>
              <a:rPr lang="en-US" i="1" dirty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.</a:t>
            </a:r>
          </a:p>
          <a:p>
            <a:pPr algn="ctr"/>
            <a:endParaRPr lang="ru-RU" sz="2400" i="1" dirty="0">
              <a:solidFill>
                <a:srgbClr val="0070C0"/>
              </a:solidFill>
              <a:latin typeface="Segoe UI Black" pitchFamily="34" charset="0"/>
              <a:ea typeface="Segoe UI Black" pitchFamily="34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2264481" y="2387671"/>
            <a:ext cx="1264838" cy="131743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231852" y="564649"/>
            <a:ext cx="1344983" cy="140091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855352" y="994996"/>
            <a:ext cx="1129099" cy="128306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672174" y="945805"/>
            <a:ext cx="1359848" cy="141639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3290211" y="3606040"/>
            <a:ext cx="1526319" cy="1632427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-75767" y="194281"/>
            <a:ext cx="3661422" cy="370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 i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itchFamily="34" charset="0"/>
                <a:ea typeface="Segoe UI Black" pitchFamily="34" charset="0"/>
              </a:rPr>
              <a:t>Як</a:t>
            </a:r>
            <a:r>
              <a:rPr lang="en-US" sz="2199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199" b="1" i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itchFamily="34" charset="0"/>
                <a:ea typeface="Segoe UI Black" pitchFamily="34" charset="0"/>
              </a:rPr>
              <a:t>уникнути</a:t>
            </a:r>
            <a:r>
              <a:rPr lang="en-US" sz="2199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199" b="1" i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itchFamily="34" charset="0"/>
                <a:ea typeface="Segoe UI Black" pitchFamily="34" charset="0"/>
              </a:rPr>
              <a:t>пожежі</a:t>
            </a:r>
            <a:r>
              <a:rPr lang="en-US" sz="2199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itchFamily="34" charset="0"/>
                <a:ea typeface="Segoe UI Black" pitchFamily="34" charset="0"/>
              </a:rPr>
              <a:t>?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3321169" y="3783110"/>
            <a:ext cx="1397254" cy="1455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500" r="5500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25055" y="4122727"/>
            <a:ext cx="5410971" cy="319247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250111" y="3896513"/>
            <a:ext cx="5661081" cy="359478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7"/>
          <a:srcRect r="21081"/>
          <a:stretch/>
        </p:blipFill>
        <p:spPr>
          <a:xfrm>
            <a:off x="3691214" y="2056672"/>
            <a:ext cx="6062386" cy="568532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33400" y="1126524"/>
            <a:ext cx="8488681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99"/>
              </a:lnSpc>
            </a:pPr>
            <a:r>
              <a:rPr lang="en-US" sz="5400" i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Чорнобиль</a:t>
            </a:r>
            <a:r>
              <a:rPr lang="en-US" sz="5400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 – </a:t>
            </a:r>
            <a:r>
              <a:rPr lang="en-US" sz="5400" i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Прип’ять</a:t>
            </a:r>
            <a:r>
              <a:rPr lang="en-US" sz="5400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.</a:t>
            </a:r>
          </a:p>
          <a:p>
            <a:pPr algn="ctr">
              <a:lnSpc>
                <a:spcPts val="7199"/>
              </a:lnSpc>
            </a:pPr>
            <a:r>
              <a:rPr lang="en-US" sz="5400" i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Цікаві</a:t>
            </a:r>
            <a:r>
              <a:rPr lang="en-US" sz="5400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5400" i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факти</a:t>
            </a:r>
            <a:r>
              <a:rPr lang="en-US" sz="5400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Segoe UI Black" pitchFamily="34" charset="0"/>
                <a:ea typeface="Segoe UI Black" pitchFamily="34" charset="0"/>
              </a:rPr>
              <a:t> </a:t>
            </a:r>
          </a:p>
          <a:p>
            <a:pPr algn="ctr">
              <a:lnSpc>
                <a:spcPts val="7199"/>
              </a:lnSpc>
              <a:spcBef>
                <a:spcPct val="0"/>
              </a:spcBef>
            </a:pPr>
            <a:r>
              <a:rPr lang="en-US" sz="5142" dirty="0">
                <a:solidFill>
                  <a:srgbClr val="FFFFFF"/>
                </a:solidFill>
                <a:latin typeface="Open Sans Bold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500" r="5500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106205" y="2100049"/>
            <a:ext cx="7681804" cy="56853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572000" y="4282478"/>
            <a:ext cx="5410971" cy="3192473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2911054" y="2657564"/>
            <a:ext cx="6835135" cy="2241772"/>
          </a:xfrm>
          <a:prstGeom prst="roundRect">
            <a:avLst/>
          </a:prstGeom>
          <a:solidFill>
            <a:schemeClr val="lt1">
              <a:alpha val="96000"/>
            </a:schemeClr>
          </a:solidFill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3200" i="1" dirty="0" smtClean="0">
              <a:solidFill>
                <a:srgbClr val="0070C0"/>
              </a:solidFill>
              <a:latin typeface="Segoe UI Black" pitchFamily="34" charset="0"/>
              <a:ea typeface="Segoe UI Black" pitchFamily="34" charset="0"/>
            </a:endParaRPr>
          </a:p>
          <a:p>
            <a:pPr algn="ctr"/>
            <a:r>
              <a:rPr lang="en-US" sz="3200" i="1" dirty="0" err="1" smtClean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Ядерні</a:t>
            </a:r>
            <a:r>
              <a:rPr lang="en-US" sz="3200" i="1" dirty="0" smtClean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дощі</a:t>
            </a:r>
            <a:r>
              <a:rPr lang="en-US" sz="32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пройшли</a:t>
            </a:r>
            <a:r>
              <a:rPr lang="en-US" sz="32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так</a:t>
            </a:r>
            <a:r>
              <a:rPr lang="en-US" sz="32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далеко</a:t>
            </a:r>
            <a:r>
              <a:rPr lang="en-US" sz="32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, </a:t>
            </a:r>
            <a:r>
              <a:rPr lang="en-US" sz="32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що</a:t>
            </a:r>
            <a:r>
              <a:rPr lang="en-US" sz="32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дійшли</a:t>
            </a:r>
            <a:r>
              <a:rPr lang="en-US" sz="32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навіть</a:t>
            </a:r>
            <a:r>
              <a:rPr lang="en-US" sz="32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до</a:t>
            </a:r>
            <a:r>
              <a:rPr lang="en-US" sz="32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Ірландії</a:t>
            </a:r>
            <a:r>
              <a:rPr lang="en-US" sz="32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.</a:t>
            </a:r>
          </a:p>
          <a:p>
            <a:endParaRPr lang="uk-UA" i="1" dirty="0" smtClean="0">
              <a:solidFill>
                <a:srgbClr val="FF0000"/>
              </a:solidFill>
              <a:latin typeface="Segoe UI Black" pitchFamily="34" charset="0"/>
              <a:ea typeface="Segoe UI Black" pitchFamily="34" charset="0"/>
            </a:endParaRPr>
          </a:p>
          <a:p>
            <a:pPr algn="ctr"/>
            <a:r>
              <a:rPr lang="en-US" sz="2400" dirty="0" smtClean="0">
                <a:solidFill>
                  <a:srgbClr val="000000"/>
                </a:solidFill>
                <a:latin typeface="Open Sans Bold"/>
              </a:rPr>
              <a:t> </a:t>
            </a:r>
            <a:endParaRPr lang="en-US" sz="2400" dirty="0">
              <a:solidFill>
                <a:srgbClr val="000000"/>
              </a:solidFill>
              <a:latin typeface="Open Sans Bold"/>
            </a:endParaRPr>
          </a:p>
          <a:p>
            <a:pPr algn="ctr"/>
            <a:endParaRPr lang="ru-RU" sz="2400" i="1" dirty="0">
              <a:solidFill>
                <a:srgbClr val="0070C0"/>
              </a:solidFill>
              <a:latin typeface="Segoe UI Black" pitchFamily="34" charset="0"/>
              <a:ea typeface="Segoe UI Black" pitchFamily="34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931288" y="3708282"/>
            <a:ext cx="6842545" cy="574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endParaRPr lang="en-US" sz="3399" dirty="0">
              <a:solidFill>
                <a:srgbClr val="FFFFFF"/>
              </a:solidFill>
              <a:latin typeface="Open Sans Bold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0168544">
            <a:off x="-86446" y="979471"/>
            <a:ext cx="4328047" cy="2613058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2911055" y="215837"/>
            <a:ext cx="6835135" cy="2241772"/>
          </a:xfrm>
          <a:prstGeom prst="roundRect">
            <a:avLst/>
          </a:prstGeom>
          <a:solidFill>
            <a:schemeClr val="lt1">
              <a:alpha val="96000"/>
            </a:schemeClr>
          </a:solidFill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uk-UA" i="1" dirty="0" smtClean="0">
              <a:solidFill>
                <a:srgbClr val="FF0000"/>
              </a:solidFill>
              <a:latin typeface="Segoe UI Black" pitchFamily="34" charset="0"/>
              <a:ea typeface="Segoe UI Black" pitchFamily="34" charset="0"/>
            </a:endParaRPr>
          </a:p>
          <a:p>
            <a:pPr algn="ctr"/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Чорнобильській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катастрофі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присвоїли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сім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балів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з 7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можливих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за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міжнародною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шкалою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ядерних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подій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(INES),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що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зробило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її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найбільшою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техногенною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катастрофою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тих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часів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. </a:t>
            </a:r>
          </a:p>
          <a:p>
            <a:pPr algn="ctr"/>
            <a:endParaRPr lang="ru-RU" sz="2400" i="1" dirty="0">
              <a:solidFill>
                <a:srgbClr val="0070C0"/>
              </a:solidFill>
              <a:latin typeface="Segoe UI Black" pitchFamily="34" charset="0"/>
              <a:ea typeface="Segoe UI Black" pitchFamily="34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734697" y="484855"/>
            <a:ext cx="6770025" cy="383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1"/>
              </a:lnSpc>
              <a:spcBef>
                <a:spcPct val="0"/>
              </a:spcBef>
            </a:pPr>
            <a:endParaRPr lang="en-US" sz="2293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31328" y="484855"/>
            <a:ext cx="1295400" cy="115209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6000" dirty="0" smtClean="0">
                <a:solidFill>
                  <a:srgbClr val="FF0000"/>
                </a:solidFill>
              </a:rPr>
              <a:t>1</a:t>
            </a:r>
            <a:endParaRPr lang="ru-RU" sz="6000" dirty="0">
              <a:solidFill>
                <a:srgbClr val="FF0000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1031328" y="3086552"/>
            <a:ext cx="1295400" cy="115209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rgbClr val="FF0000"/>
                </a:solidFill>
              </a:rPr>
              <a:t>2</a:t>
            </a:r>
            <a:endParaRPr lang="ru-RU" sz="6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11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500" r="5500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25055" y="4122727"/>
            <a:ext cx="5410971" cy="31924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260472" y="2133600"/>
            <a:ext cx="7681804" cy="56853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282659" y="4220257"/>
            <a:ext cx="5426690" cy="3086430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1031328" y="484855"/>
            <a:ext cx="1295400" cy="115209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rgbClr val="FF0000"/>
                </a:solidFill>
              </a:rPr>
              <a:t>3</a:t>
            </a:r>
            <a:endParaRPr lang="ru-RU" sz="6000" dirty="0">
              <a:solidFill>
                <a:srgbClr val="FF0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775201" y="152400"/>
            <a:ext cx="6835135" cy="2241772"/>
          </a:xfrm>
          <a:prstGeom prst="roundRect">
            <a:avLst/>
          </a:prstGeom>
          <a:solidFill>
            <a:schemeClr val="lt1">
              <a:alpha val="96000"/>
            </a:schemeClr>
          </a:solidFill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 err="1" smtClean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Більш</a:t>
            </a:r>
            <a:r>
              <a:rPr lang="uk-UA" sz="2400" i="1" dirty="0" smtClean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як </a:t>
            </a:r>
            <a:r>
              <a:rPr lang="en-US" sz="2400" i="1" dirty="0" smtClean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5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мільйонів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людей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живуть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в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районах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,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які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вважаються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«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забрудненими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»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радіоактивними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речовинами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після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аварії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.</a:t>
            </a:r>
          </a:p>
          <a:p>
            <a:pPr algn="ctr"/>
            <a:endParaRPr lang="ru-RU" sz="2400" i="1" dirty="0">
              <a:solidFill>
                <a:srgbClr val="0070C0"/>
              </a:solidFill>
              <a:latin typeface="Segoe UI Black" pitchFamily="34" charset="0"/>
              <a:ea typeface="Segoe UI Black" pitchFamily="34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1031328" y="3086552"/>
            <a:ext cx="1295400" cy="115209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6000" dirty="0" smtClean="0">
                <a:solidFill>
                  <a:srgbClr val="FF0000"/>
                </a:solidFill>
              </a:rPr>
              <a:t>4</a:t>
            </a:r>
            <a:endParaRPr lang="ru-RU" sz="6000" dirty="0">
              <a:solidFill>
                <a:srgbClr val="FF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775201" y="2546572"/>
            <a:ext cx="6835135" cy="2241772"/>
          </a:xfrm>
          <a:prstGeom prst="roundRect">
            <a:avLst/>
          </a:prstGeom>
          <a:solidFill>
            <a:schemeClr val="lt1">
              <a:alpha val="96000"/>
            </a:schemeClr>
          </a:solidFill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Витік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радіації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 smtClean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пофарбува</a:t>
            </a:r>
            <a:r>
              <a:rPr lang="uk-UA" sz="2400" i="1" dirty="0" smtClean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в</a:t>
            </a:r>
            <a:r>
              <a:rPr lang="en-US" sz="2400" i="1" dirty="0" smtClean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ліс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,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що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знаходиться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неподалік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, в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яскраво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рудий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колір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. </a:t>
            </a:r>
            <a:r>
              <a:rPr lang="uk-UA" sz="2400" i="1" dirty="0" smtClean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Відтоді </a:t>
            </a:r>
            <a:r>
              <a:rPr lang="en-US" sz="2400" i="1" dirty="0" smtClean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йому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дали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назву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«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Рудий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ліс</a:t>
            </a:r>
            <a:r>
              <a:rPr lang="en-US" sz="2400" i="1" dirty="0" smtClean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»</a:t>
            </a:r>
            <a:r>
              <a:rPr lang="uk-UA" sz="2400" i="1" dirty="0" smtClean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.</a:t>
            </a:r>
            <a:endParaRPr lang="en-US" sz="2400" i="1" dirty="0">
              <a:solidFill>
                <a:srgbClr val="0070C0"/>
              </a:solidFill>
              <a:latin typeface="Segoe UI Black" pitchFamily="34" charset="0"/>
              <a:ea typeface="Segoe UI Black" pitchFamily="34" charset="0"/>
            </a:endParaRPr>
          </a:p>
          <a:p>
            <a:pPr algn="ctr"/>
            <a:endParaRPr lang="ru-RU" sz="2400" i="1" dirty="0">
              <a:solidFill>
                <a:srgbClr val="0070C0"/>
              </a:solidFill>
              <a:latin typeface="Segoe UI Black" pitchFamily="34" charset="0"/>
              <a:ea typeface="Segoe UI Black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500" r="5500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414010" y="2126604"/>
            <a:ext cx="7681804" cy="5685328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1031328" y="484855"/>
            <a:ext cx="1295400" cy="115209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6000" dirty="0" smtClean="0">
                <a:solidFill>
                  <a:srgbClr val="FF0000"/>
                </a:solidFill>
              </a:rPr>
              <a:t>5</a:t>
            </a:r>
            <a:endParaRPr lang="ru-RU" sz="6000" dirty="0">
              <a:solidFill>
                <a:srgbClr val="FF0000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775201" y="152400"/>
            <a:ext cx="6835135" cy="2241772"/>
          </a:xfrm>
          <a:prstGeom prst="roundRect">
            <a:avLst/>
          </a:prstGeom>
          <a:solidFill>
            <a:schemeClr val="lt1">
              <a:alpha val="96000"/>
            </a:schemeClr>
          </a:solidFill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Популяція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і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різноманітність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видів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uk-UA" sz="2400" i="1" dirty="0" smtClean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у</a:t>
            </a:r>
            <a:r>
              <a:rPr lang="en-US" sz="2400" i="1" dirty="0" smtClean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Зоні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відчуження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може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конкурувати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з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найвідомішими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заповідниками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та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національними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парками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світу</a:t>
            </a:r>
            <a:r>
              <a:rPr lang="en-US" sz="24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.  </a:t>
            </a:r>
          </a:p>
          <a:p>
            <a:pPr algn="ctr"/>
            <a:endParaRPr lang="ru-RU" sz="2400" i="1" dirty="0">
              <a:solidFill>
                <a:srgbClr val="0070C0"/>
              </a:solidFill>
              <a:latin typeface="Segoe UI Black" pitchFamily="34" charset="0"/>
              <a:ea typeface="Segoe UI Black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31328" y="3086552"/>
            <a:ext cx="1295400" cy="115209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rgbClr val="FF0000"/>
                </a:solidFill>
              </a:rPr>
              <a:t>6</a:t>
            </a:r>
            <a:endParaRPr lang="ru-RU" sz="6000" dirty="0">
              <a:solidFill>
                <a:srgbClr val="FF0000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775201" y="2546572"/>
            <a:ext cx="6835135" cy="2241772"/>
          </a:xfrm>
          <a:prstGeom prst="roundRect">
            <a:avLst/>
          </a:prstGeom>
          <a:solidFill>
            <a:schemeClr val="lt1">
              <a:alpha val="96000"/>
            </a:schemeClr>
          </a:solidFill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Про</a:t>
            </a:r>
            <a:r>
              <a:rPr lang="en-US" sz="28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Чорнобиль</a:t>
            </a:r>
            <a:r>
              <a:rPr lang="en-US" sz="28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зняли</a:t>
            </a:r>
            <a:r>
              <a:rPr lang="en-US" sz="28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чимало</a:t>
            </a:r>
            <a:r>
              <a:rPr lang="en-US" sz="28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фільмів</a:t>
            </a:r>
            <a:r>
              <a:rPr lang="en-US" sz="2800" i="1" dirty="0" smtClean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. </a:t>
            </a:r>
            <a:r>
              <a:rPr lang="en-US" sz="28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У 2019 </a:t>
            </a:r>
            <a:r>
              <a:rPr lang="en-US" sz="28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році</a:t>
            </a:r>
            <a:r>
              <a:rPr lang="en-US" sz="28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також</a:t>
            </a:r>
            <a:r>
              <a:rPr lang="en-US" sz="28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вийшов</a:t>
            </a:r>
            <a:r>
              <a:rPr lang="en-US" sz="28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мінісеріал</a:t>
            </a:r>
            <a:r>
              <a:rPr lang="en-US" sz="2800" i="1" dirty="0" smtClean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8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"</a:t>
            </a:r>
            <a:r>
              <a:rPr lang="en-US" sz="2800" i="1" dirty="0" err="1" smtClean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Чорнобиль</a:t>
            </a:r>
            <a:r>
              <a:rPr lang="en-US" sz="2800" i="1" dirty="0" smtClean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"</a:t>
            </a:r>
            <a:r>
              <a:rPr lang="uk-UA" sz="2800" i="1" dirty="0" smtClean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.</a:t>
            </a:r>
            <a:endParaRPr lang="en-US" sz="2800" i="1" dirty="0">
              <a:solidFill>
                <a:srgbClr val="0070C0"/>
              </a:solidFill>
              <a:latin typeface="Segoe UI Black" pitchFamily="34" charset="0"/>
              <a:ea typeface="Segoe UI Black" pitchFamily="34" charset="0"/>
            </a:endParaRPr>
          </a:p>
          <a:p>
            <a:pPr algn="ctr"/>
            <a:endParaRPr lang="ru-RU" sz="2400" i="1" dirty="0">
              <a:solidFill>
                <a:srgbClr val="0070C0"/>
              </a:solidFill>
              <a:latin typeface="Segoe UI Black" pitchFamily="34" charset="0"/>
              <a:ea typeface="Segoe UI Black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522076" y="4285976"/>
            <a:ext cx="5339968" cy="30371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500" r="5500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-139262" y="1848522"/>
            <a:ext cx="4455342" cy="546667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3852622" y="165665"/>
            <a:ext cx="4337807" cy="3491935"/>
          </a:xfrm>
          <a:prstGeom prst="rect">
            <a:avLst/>
          </a:prstGeom>
          <a:effectLst>
            <a:glow rad="127000">
              <a:srgbClr val="FFFF00"/>
            </a:glow>
          </a:effectLst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21303" y="29892"/>
            <a:ext cx="1400422" cy="2151486"/>
          </a:xfrm>
          <a:prstGeom prst="rect">
            <a:avLst/>
          </a:prstGeom>
          <a:effectLst>
            <a:glow rad="127000">
              <a:srgbClr val="FFFF00"/>
            </a:glow>
          </a:effec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3901470" y="3444870"/>
            <a:ext cx="3339199" cy="3866441"/>
          </a:xfrm>
          <a:prstGeom prst="rect">
            <a:avLst/>
          </a:prstGeom>
          <a:effectLst>
            <a:glow rad="127000">
              <a:srgbClr val="FFFF00"/>
            </a:glow>
          </a:effec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7566355" y="906513"/>
            <a:ext cx="2911450" cy="2926080"/>
          </a:xfrm>
          <a:prstGeom prst="rect">
            <a:avLst/>
          </a:prstGeom>
          <a:effectLst>
            <a:glow rad="127000">
              <a:srgbClr val="FFFF00"/>
            </a:glow>
          </a:effec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6708190" y="3448759"/>
            <a:ext cx="3065250" cy="394879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948361" y="457200"/>
            <a:ext cx="4141073" cy="2103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27"/>
              </a:lnSpc>
            </a:pPr>
            <a:r>
              <a:rPr lang="en-US" sz="3600" b="1" i="1" dirty="0" err="1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Діти</a:t>
            </a:r>
            <a:r>
              <a:rPr lang="en-US" sz="3600" b="1" i="1" dirty="0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, </a:t>
            </a:r>
            <a:r>
              <a:rPr lang="en-US" sz="3600" b="1" i="1" dirty="0" err="1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чи</a:t>
            </a:r>
            <a:r>
              <a:rPr lang="en-US" sz="3600" b="1" i="1" dirty="0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знаєте</a:t>
            </a:r>
            <a:r>
              <a:rPr lang="en-US" sz="3600" b="1" i="1" dirty="0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ви</a:t>
            </a:r>
            <a:r>
              <a:rPr lang="en-US" sz="3600" b="1" i="1" dirty="0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, </a:t>
            </a:r>
            <a:r>
              <a:rPr lang="en-US" sz="3600" b="1" i="1" dirty="0" err="1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що</a:t>
            </a:r>
            <a:r>
              <a:rPr lang="en-US" sz="3600" b="1" i="1" dirty="0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таке</a:t>
            </a:r>
            <a:r>
              <a:rPr lang="en-US" sz="3600" b="1" i="1" dirty="0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енергія</a:t>
            </a:r>
            <a:r>
              <a:rPr lang="uk-UA" sz="3600" b="1" i="1" dirty="0" smtClean="0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 т</a:t>
            </a:r>
            <a:r>
              <a:rPr lang="en-US" sz="3600" b="1" i="1" dirty="0" smtClean="0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а </a:t>
            </a:r>
            <a:r>
              <a:rPr lang="en-US" sz="3600" b="1" i="1" dirty="0" err="1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звідки</a:t>
            </a:r>
            <a:r>
              <a:rPr lang="en-US" sz="3600" b="1" i="1" dirty="0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вона</a:t>
            </a:r>
            <a:r>
              <a:rPr lang="en-US" sz="3600" b="1" i="1" dirty="0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береться</a:t>
            </a:r>
            <a:r>
              <a:rPr lang="en-US" sz="3600" b="1" i="1" dirty="0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2257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500" r="5500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25055" y="4122727"/>
            <a:ext cx="5410971" cy="3192473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2775200" y="174896"/>
            <a:ext cx="6835135" cy="2241772"/>
          </a:xfrm>
          <a:prstGeom prst="roundRect">
            <a:avLst/>
          </a:prstGeom>
          <a:solidFill>
            <a:schemeClr val="lt1">
              <a:alpha val="96000"/>
            </a:schemeClr>
          </a:solidFill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000" i="1" dirty="0" smtClean="0">
              <a:solidFill>
                <a:srgbClr val="0070C0"/>
              </a:solidFill>
              <a:latin typeface="Segoe UI Black" pitchFamily="34" charset="0"/>
              <a:ea typeface="Segoe UI Black" pitchFamily="34" charset="0"/>
            </a:endParaRPr>
          </a:p>
          <a:p>
            <a:pPr algn="ctr"/>
            <a:r>
              <a:rPr lang="en-US" sz="2000" i="1" dirty="0" smtClean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У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Чорнобиль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неможливо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було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потрапити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без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офіційного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smtClean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супроводу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. В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радіусі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30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км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, 10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км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і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на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вході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стоять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військові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.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Ваші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smtClean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ім’я</a:t>
            </a:r>
            <a:r>
              <a:rPr lang="en-US" sz="2000" i="1" dirty="0" smtClean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та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паспорт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повинні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бути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надані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smtClean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в</a:t>
            </a:r>
            <a:r>
              <a:rPr lang="uk-UA" sz="2000" i="1" dirty="0" smtClean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 smtClean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спеціальну</a:t>
            </a:r>
            <a:r>
              <a:rPr lang="en-US" sz="2000" i="1" dirty="0" smtClean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установу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за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7-10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днів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до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передбачуваного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відвідування</a:t>
            </a:r>
            <a:r>
              <a:rPr lang="en-US" sz="2400" dirty="0">
                <a:solidFill>
                  <a:srgbClr val="000000"/>
                </a:solidFill>
                <a:latin typeface="Open Sans"/>
              </a:rPr>
              <a:t>. </a:t>
            </a:r>
          </a:p>
          <a:p>
            <a:pPr algn="ctr"/>
            <a:endParaRPr lang="ru-RU" sz="2400" i="1" dirty="0">
              <a:solidFill>
                <a:srgbClr val="0070C0"/>
              </a:solidFill>
              <a:latin typeface="Segoe UI Black" pitchFamily="34" charset="0"/>
              <a:ea typeface="Segoe UI Black" pitchFamily="34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489036" y="2245709"/>
            <a:ext cx="7681804" cy="5685328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2775201" y="2546572"/>
            <a:ext cx="6835135" cy="2241772"/>
          </a:xfrm>
          <a:prstGeom prst="roundRect">
            <a:avLst/>
          </a:prstGeom>
          <a:solidFill>
            <a:schemeClr val="lt1">
              <a:alpha val="96000"/>
            </a:schemeClr>
          </a:solidFill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Повний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розпад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останнього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радіоактивного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елемента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(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плутонію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-239)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на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забруднених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 smtClean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територіях</a:t>
            </a:r>
            <a:r>
              <a:rPr lang="en-US" sz="2000" i="1" dirty="0" smtClean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до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стану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природного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матеріалу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 smtClean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відбудетьс</a:t>
            </a:r>
            <a:r>
              <a:rPr lang="uk-UA" sz="2000" i="1" dirty="0" smtClean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я у</a:t>
            </a:r>
            <a:r>
              <a:rPr lang="en-US" sz="2000" i="1" dirty="0" smtClean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26486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році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(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через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24500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років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після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аварії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).</a:t>
            </a:r>
          </a:p>
          <a:p>
            <a:pPr algn="ctr"/>
            <a:endParaRPr lang="ru-RU" sz="2400" i="1" dirty="0">
              <a:solidFill>
                <a:srgbClr val="0070C0"/>
              </a:solidFill>
              <a:latin typeface="Segoe UI Black" pitchFamily="34" charset="0"/>
              <a:ea typeface="Segoe UI Black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31328" y="484855"/>
            <a:ext cx="1295400" cy="115209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rgbClr val="FF0000"/>
                </a:solidFill>
              </a:rPr>
              <a:t>7</a:t>
            </a:r>
            <a:endParaRPr lang="ru-RU" sz="6000" dirty="0">
              <a:solidFill>
                <a:srgbClr val="FF0000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1031328" y="3086552"/>
            <a:ext cx="1295400" cy="115209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6000" dirty="0" smtClean="0">
                <a:solidFill>
                  <a:srgbClr val="FF0000"/>
                </a:solidFill>
              </a:rPr>
              <a:t>8</a:t>
            </a:r>
            <a:endParaRPr lang="ru-RU" sz="6000" dirty="0">
              <a:solidFill>
                <a:srgbClr val="FF0000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247302" y="4238650"/>
            <a:ext cx="5511553" cy="31346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500" r="5500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25055" y="4122727"/>
            <a:ext cx="5410971" cy="319247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351517" y="3736180"/>
            <a:ext cx="5661081" cy="359478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7"/>
          <a:srcRect r="22627"/>
          <a:stretch/>
        </p:blipFill>
        <p:spPr>
          <a:xfrm>
            <a:off x="3810000" y="2056672"/>
            <a:ext cx="5943600" cy="568532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685800" y="668371"/>
            <a:ext cx="7841037" cy="3447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5600" b="1" i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Вікторина</a:t>
            </a:r>
            <a:endParaRPr lang="en-US" sz="5600" b="1" i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Segoe UI Black" pitchFamily="34" charset="0"/>
              <a:ea typeface="Segoe UI Black" pitchFamily="34" charset="0"/>
            </a:endParaRPr>
          </a:p>
          <a:p>
            <a:pPr algn="ctr">
              <a:spcBef>
                <a:spcPct val="0"/>
              </a:spcBef>
            </a:pPr>
            <a:r>
              <a:rPr lang="en-US" sz="56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"</a:t>
            </a:r>
            <a:r>
              <a:rPr lang="en-US" sz="5600" b="1" i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Що</a:t>
            </a:r>
            <a:r>
              <a:rPr lang="en-US" sz="56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 я </a:t>
            </a:r>
            <a:r>
              <a:rPr lang="en-US" sz="5600" b="1" i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знаю</a:t>
            </a:r>
            <a:r>
              <a:rPr lang="en-US" sz="56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5600" b="1" i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про</a:t>
            </a:r>
            <a:r>
              <a:rPr lang="en-US" sz="56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5600" b="1" i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Чорнобильську</a:t>
            </a:r>
            <a:r>
              <a:rPr lang="en-US" sz="56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5600" b="1" i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катастрофу</a:t>
            </a:r>
            <a:r>
              <a:rPr lang="en-US" sz="56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?"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500" r="5500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25055" y="4122727"/>
            <a:ext cx="5410971" cy="319247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250111" y="3921570"/>
            <a:ext cx="5661081" cy="359478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85980" y="152444"/>
            <a:ext cx="8536100" cy="1354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400" i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Про</a:t>
            </a:r>
            <a:r>
              <a:rPr lang="en-US" sz="4400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4400" i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яку</a:t>
            </a:r>
            <a:r>
              <a:rPr lang="en-US" sz="4400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4400" i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подію</a:t>
            </a:r>
            <a:r>
              <a:rPr lang="en-US" sz="4400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4400" i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ми</a:t>
            </a:r>
            <a:r>
              <a:rPr lang="en-US" sz="4400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4400" i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згадуємо</a:t>
            </a:r>
            <a:r>
              <a:rPr lang="en-US" sz="4400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4400" i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кожного</a:t>
            </a:r>
            <a:r>
              <a:rPr lang="en-US" sz="4400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4400" i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року</a:t>
            </a:r>
            <a:r>
              <a:rPr lang="en-US" sz="4400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 26 </a:t>
            </a:r>
            <a:r>
              <a:rPr lang="en-US" sz="4400" i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квітня</a:t>
            </a:r>
            <a:r>
              <a:rPr lang="en-US" sz="4400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?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7"/>
          <a:srcRect r="21081"/>
          <a:stretch/>
        </p:blipFill>
        <p:spPr>
          <a:xfrm>
            <a:off x="3691214" y="2056672"/>
            <a:ext cx="6062386" cy="5685328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485980" y="2056672"/>
            <a:ext cx="2943020" cy="1143000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День будівництва Чорнобильської АЕС</a:t>
            </a:r>
            <a:endParaRPr lang="ru-RU" sz="2000" dirty="0">
              <a:solidFill>
                <a:srgbClr val="002060"/>
              </a:solidFill>
              <a:latin typeface="Segoe UI Black" pitchFamily="34" charset="0"/>
              <a:ea typeface="Segoe UI Black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400800" y="2056672"/>
            <a:ext cx="2943020" cy="1143000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День введення в експлуатацію Чорнобильської АЕС</a:t>
            </a:r>
            <a:endParaRPr lang="ru-RU" sz="2000" dirty="0">
              <a:solidFill>
                <a:srgbClr val="002060"/>
              </a:solidFill>
              <a:latin typeface="Segoe UI Black" pitchFamily="34" charset="0"/>
              <a:ea typeface="Segoe UI Black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457780" y="3551227"/>
            <a:ext cx="2943020" cy="1143000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Аварію на Чорнобильській АЕС</a:t>
            </a:r>
            <a:endParaRPr lang="ru-RU" sz="2400" dirty="0">
              <a:solidFill>
                <a:srgbClr val="002060"/>
              </a:solidFill>
              <a:latin typeface="Segoe UI Black" pitchFamily="34" charset="0"/>
              <a:ea typeface="Segoe UI Black" pitchFamily="34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9" grpId="2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500" r="5500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25055" y="4122727"/>
            <a:ext cx="5410971" cy="319247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250111" y="3921570"/>
            <a:ext cx="5661081" cy="359478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85980" y="152444"/>
            <a:ext cx="8536100" cy="1354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uk-UA" sz="4400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Чорнобильська АЕС була побудована біля міста…</a:t>
            </a:r>
            <a:endParaRPr lang="en-US" sz="4400" i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Segoe UI Black" pitchFamily="34" charset="0"/>
              <a:ea typeface="Segoe UI Black" pitchFamily="34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7"/>
          <a:srcRect r="21081"/>
          <a:stretch/>
        </p:blipFill>
        <p:spPr>
          <a:xfrm>
            <a:off x="3691214" y="2056672"/>
            <a:ext cx="6062386" cy="5685328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990600" y="2056672"/>
            <a:ext cx="2943020" cy="1143000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err="1" smtClean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Прип</a:t>
            </a:r>
            <a:r>
              <a:rPr lang="en-US" sz="3200" dirty="0" smtClean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’</a:t>
            </a:r>
            <a:r>
              <a:rPr lang="uk-UA" sz="3200" dirty="0" smtClean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ять</a:t>
            </a:r>
            <a:endParaRPr lang="ru-RU" sz="3200" dirty="0">
              <a:solidFill>
                <a:srgbClr val="002060"/>
              </a:solidFill>
              <a:latin typeface="Segoe UI Black" pitchFamily="34" charset="0"/>
              <a:ea typeface="Segoe UI Black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079060" y="2052003"/>
            <a:ext cx="2943020" cy="1143000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Черкаси</a:t>
            </a:r>
            <a:endParaRPr lang="ru-RU" sz="2000" dirty="0">
              <a:solidFill>
                <a:srgbClr val="002060"/>
              </a:solidFill>
              <a:latin typeface="Segoe UI Black" pitchFamily="34" charset="0"/>
              <a:ea typeface="Segoe UI Black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457780" y="3551227"/>
            <a:ext cx="2943020" cy="1143000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Обухів</a:t>
            </a:r>
            <a:endParaRPr lang="ru-RU" sz="2400" dirty="0">
              <a:solidFill>
                <a:srgbClr val="002060"/>
              </a:solidFill>
              <a:latin typeface="Segoe UI Black" pitchFamily="34" charset="0"/>
              <a:ea typeface="Segoe UI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53097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7" grpId="1" animBg="1"/>
      <p:bldP spid="7" grpId="2" animBg="1"/>
      <p:bldP spid="8" grpId="0" animBg="1"/>
      <p:bldP spid="8" grpId="1" animBg="1"/>
      <p:bldP spid="9" grpId="0" animBg="1"/>
      <p:bldP spid="9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500" r="5500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25055" y="4122727"/>
            <a:ext cx="5410971" cy="319247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250111" y="3921570"/>
            <a:ext cx="5661081" cy="359478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85980" y="152444"/>
            <a:ext cx="8536100" cy="203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uk-UA" sz="4400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Коли стався вибух на 4-му енергоблоці Чорнобильської АЕС?</a:t>
            </a:r>
            <a:endParaRPr lang="en-US" sz="4400" i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Segoe UI Black" pitchFamily="34" charset="0"/>
              <a:ea typeface="Segoe UI Black" pitchFamily="34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7"/>
          <a:srcRect r="21081"/>
          <a:stretch/>
        </p:blipFill>
        <p:spPr>
          <a:xfrm>
            <a:off x="3691214" y="2056672"/>
            <a:ext cx="6062386" cy="5685328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990600" y="2056672"/>
            <a:ext cx="2943020" cy="1143000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13 квітня 1999 року</a:t>
            </a:r>
            <a:endParaRPr lang="ru-RU" sz="3200" dirty="0">
              <a:solidFill>
                <a:srgbClr val="002060"/>
              </a:solidFill>
              <a:latin typeface="Segoe UI Black" pitchFamily="34" charset="0"/>
              <a:ea typeface="Segoe UI Black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079060" y="2052003"/>
            <a:ext cx="2943020" cy="1143000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26 квітня 1986 року</a:t>
            </a:r>
            <a:endParaRPr lang="ru-RU" sz="2800" dirty="0">
              <a:solidFill>
                <a:srgbClr val="002060"/>
              </a:solidFill>
              <a:latin typeface="Segoe UI Black" pitchFamily="34" charset="0"/>
              <a:ea typeface="Segoe UI Black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457780" y="3551227"/>
            <a:ext cx="2943020" cy="1143000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31 травня 1906 року </a:t>
            </a:r>
            <a:endParaRPr lang="ru-RU" sz="2800" dirty="0">
              <a:solidFill>
                <a:srgbClr val="002060"/>
              </a:solidFill>
              <a:latin typeface="Segoe UI Black" pitchFamily="34" charset="0"/>
              <a:ea typeface="Segoe UI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1692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7" grpId="1" animBg="1"/>
      <p:bldP spid="8" grpId="0" animBg="1"/>
      <p:bldP spid="8" grpId="1" animBg="1"/>
      <p:bldP spid="8" grpId="2" animBg="1"/>
      <p:bldP spid="9" grpId="0" animBg="1"/>
      <p:bldP spid="9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500" r="5500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25055" y="4122727"/>
            <a:ext cx="5410971" cy="319247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250111" y="3921570"/>
            <a:ext cx="5661081" cy="359478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85980" y="152444"/>
            <a:ext cx="8536100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uk-UA" sz="4000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Під час вибуху на ЧАЕС  в атмосферу Землі вирвалася … </a:t>
            </a:r>
            <a:endParaRPr lang="en-US" sz="4000" i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Segoe UI Black" pitchFamily="34" charset="0"/>
              <a:ea typeface="Segoe UI Black" pitchFamily="34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7"/>
          <a:srcRect r="21081"/>
          <a:stretch/>
        </p:blipFill>
        <p:spPr>
          <a:xfrm>
            <a:off x="3691214" y="2056672"/>
            <a:ext cx="6062386" cy="5685328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990600" y="2056672"/>
            <a:ext cx="2943020" cy="1143000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Радіація </a:t>
            </a:r>
            <a:endParaRPr lang="ru-RU" sz="3600" dirty="0">
              <a:solidFill>
                <a:srgbClr val="002060"/>
              </a:solidFill>
              <a:latin typeface="Segoe UI Black" pitchFamily="34" charset="0"/>
              <a:ea typeface="Segoe UI Black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079060" y="2052003"/>
            <a:ext cx="2943020" cy="1143000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Світло </a:t>
            </a:r>
            <a:endParaRPr lang="ru-RU" sz="3600" dirty="0">
              <a:solidFill>
                <a:srgbClr val="002060"/>
              </a:solidFill>
              <a:latin typeface="Segoe UI Black" pitchFamily="34" charset="0"/>
              <a:ea typeface="Segoe UI Black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457780" y="3551227"/>
            <a:ext cx="2943020" cy="1143000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Пара </a:t>
            </a:r>
            <a:endParaRPr lang="ru-RU" sz="3600" dirty="0">
              <a:solidFill>
                <a:srgbClr val="002060"/>
              </a:solidFill>
              <a:latin typeface="Segoe UI Black" pitchFamily="34" charset="0"/>
              <a:ea typeface="Segoe UI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93925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7" grpId="1" animBg="1"/>
      <p:bldP spid="7" grpId="2" animBg="1"/>
      <p:bldP spid="8" grpId="0" animBg="1"/>
      <p:bldP spid="8" grpId="1" animBg="1"/>
      <p:bldP spid="9" grpId="0" animBg="1"/>
      <p:bldP spid="9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500" r="5500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25055" y="4122727"/>
            <a:ext cx="5410971" cy="319247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250111" y="3921570"/>
            <a:ext cx="5661081" cy="359478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85980" y="152444"/>
            <a:ext cx="8536100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uk-UA" sz="4000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Першими ліквідовувати наслідки аварії на ЧАЕС прибули…</a:t>
            </a:r>
            <a:endParaRPr lang="en-US" sz="4000" i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Segoe UI Black" pitchFamily="34" charset="0"/>
              <a:ea typeface="Segoe UI Black" pitchFamily="34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7"/>
          <a:srcRect r="21081"/>
          <a:stretch/>
        </p:blipFill>
        <p:spPr>
          <a:xfrm>
            <a:off x="3691214" y="2056672"/>
            <a:ext cx="6062386" cy="5685328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990600" y="2056672"/>
            <a:ext cx="2943020" cy="1143000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лікарі</a:t>
            </a:r>
            <a:endParaRPr lang="ru-RU" sz="3600" dirty="0">
              <a:solidFill>
                <a:srgbClr val="002060"/>
              </a:solidFill>
              <a:latin typeface="Segoe UI Black" pitchFamily="34" charset="0"/>
              <a:ea typeface="Segoe UI Black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079060" y="2052003"/>
            <a:ext cx="2943020" cy="1143000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пожежники</a:t>
            </a:r>
            <a:endParaRPr lang="ru-RU" sz="3200" dirty="0">
              <a:solidFill>
                <a:srgbClr val="002060"/>
              </a:solidFill>
              <a:latin typeface="Segoe UI Black" pitchFamily="34" charset="0"/>
              <a:ea typeface="Segoe UI Black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457780" y="3551227"/>
            <a:ext cx="2943020" cy="1143000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поліція</a:t>
            </a:r>
            <a:endParaRPr lang="ru-RU" sz="3600" dirty="0">
              <a:solidFill>
                <a:srgbClr val="002060"/>
              </a:solidFill>
              <a:latin typeface="Segoe UI Black" pitchFamily="34" charset="0"/>
              <a:ea typeface="Segoe UI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82255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7" grpId="1" animBg="1"/>
      <p:bldP spid="8" grpId="0" animBg="1"/>
      <p:bldP spid="8" grpId="1" animBg="1"/>
      <p:bldP spid="8" grpId="2" animBg="1"/>
      <p:bldP spid="9" grpId="0" animBg="1"/>
      <p:bldP spid="9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500" r="5500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25055" y="4122727"/>
            <a:ext cx="5410971" cy="319247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250111" y="3921570"/>
            <a:ext cx="5661081" cy="359478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85980" y="152444"/>
            <a:ext cx="8536100" cy="203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uk-UA" sz="4400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Як називають людей, які боролися з наслідками аварії на ЧАЕС?</a:t>
            </a:r>
            <a:endParaRPr lang="en-US" sz="4400" i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Segoe UI Black" pitchFamily="34" charset="0"/>
              <a:ea typeface="Segoe UI Black" pitchFamily="34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7"/>
          <a:srcRect r="21081"/>
          <a:stretch/>
        </p:blipFill>
        <p:spPr>
          <a:xfrm>
            <a:off x="3691214" y="2056672"/>
            <a:ext cx="6062386" cy="5685328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485980" y="2056672"/>
            <a:ext cx="2943020" cy="1143000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Воїни</a:t>
            </a:r>
            <a:endParaRPr lang="ru-RU" sz="3600" dirty="0">
              <a:solidFill>
                <a:srgbClr val="002060"/>
              </a:solidFill>
              <a:latin typeface="Segoe UI Black" pitchFamily="34" charset="0"/>
              <a:ea typeface="Segoe UI Black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400800" y="2056672"/>
            <a:ext cx="2943020" cy="1143000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Безстрашні</a:t>
            </a:r>
            <a:endParaRPr lang="ru-RU" sz="3200" dirty="0">
              <a:solidFill>
                <a:srgbClr val="002060"/>
              </a:solidFill>
              <a:latin typeface="Segoe UI Black" pitchFamily="34" charset="0"/>
              <a:ea typeface="Segoe UI Black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457780" y="3551227"/>
            <a:ext cx="2943020" cy="1143000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Ліквідатори</a:t>
            </a:r>
            <a:endParaRPr lang="ru-RU" sz="3200" dirty="0">
              <a:solidFill>
                <a:srgbClr val="002060"/>
              </a:solidFill>
              <a:latin typeface="Segoe UI Black" pitchFamily="34" charset="0"/>
              <a:ea typeface="Segoe UI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80207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9" grpId="2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500" r="5500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25055" y="4122727"/>
            <a:ext cx="5410971" cy="319247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250111" y="3921570"/>
            <a:ext cx="5661081" cy="359478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85980" y="152444"/>
            <a:ext cx="8536100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uk-UA" sz="3000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Щоб захистити навколишнє середовище від поширення радіоактивних речовин  над реактором збудували …</a:t>
            </a:r>
            <a:endParaRPr lang="en-US" sz="3000" i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Segoe UI Black" pitchFamily="34" charset="0"/>
              <a:ea typeface="Segoe UI Black" pitchFamily="34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7"/>
          <a:srcRect r="21081"/>
          <a:stretch/>
        </p:blipFill>
        <p:spPr>
          <a:xfrm>
            <a:off x="3691214" y="2056672"/>
            <a:ext cx="6062386" cy="5685328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990600" y="2056672"/>
            <a:ext cx="2943020" cy="1143000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Саркофаг </a:t>
            </a:r>
            <a:endParaRPr lang="ru-RU" sz="3200" dirty="0">
              <a:solidFill>
                <a:srgbClr val="002060"/>
              </a:solidFill>
              <a:latin typeface="Segoe UI Black" pitchFamily="34" charset="0"/>
              <a:ea typeface="Segoe UI Black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079060" y="2052003"/>
            <a:ext cx="2943020" cy="1143000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Сарай</a:t>
            </a:r>
            <a:endParaRPr lang="ru-RU" sz="3200" dirty="0">
              <a:solidFill>
                <a:srgbClr val="002060"/>
              </a:solidFill>
              <a:latin typeface="Segoe UI Black" pitchFamily="34" charset="0"/>
              <a:ea typeface="Segoe UI Black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457780" y="3551227"/>
            <a:ext cx="2943020" cy="1143000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err="1" smtClean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Кам</a:t>
            </a:r>
            <a:r>
              <a:rPr lang="en-US" sz="3600" dirty="0" smtClean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’</a:t>
            </a:r>
            <a:r>
              <a:rPr lang="uk-UA" sz="3600" dirty="0" err="1" smtClean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яну</a:t>
            </a:r>
            <a:r>
              <a:rPr lang="uk-UA" sz="3600" dirty="0" smtClean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 будівлю</a:t>
            </a:r>
            <a:endParaRPr lang="ru-RU" sz="3600" dirty="0">
              <a:solidFill>
                <a:srgbClr val="002060"/>
              </a:solidFill>
              <a:latin typeface="Segoe UI Black" pitchFamily="34" charset="0"/>
              <a:ea typeface="Segoe UI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37828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7" grpId="1" animBg="1"/>
      <p:bldP spid="7" grpId="2" animBg="1"/>
      <p:bldP spid="8" grpId="0" animBg="1"/>
      <p:bldP spid="8" grpId="1" animBg="1"/>
      <p:bldP spid="9" grpId="0" animBg="1"/>
      <p:bldP spid="9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500" r="5500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25055" y="4122727"/>
            <a:ext cx="5410971" cy="319247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250111" y="3921570"/>
            <a:ext cx="5661081" cy="359478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85980" y="152444"/>
            <a:ext cx="8536100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uk-UA" sz="3000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Як називається ліс поблизу ЧАЕС, який змінив свій колір внаслідок аварії на станції?</a:t>
            </a:r>
            <a:endParaRPr lang="en-US" sz="3000" i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Segoe UI Black" pitchFamily="34" charset="0"/>
              <a:ea typeface="Segoe UI Black" pitchFamily="34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7"/>
          <a:srcRect r="21081"/>
          <a:stretch/>
        </p:blipFill>
        <p:spPr>
          <a:xfrm>
            <a:off x="3691214" y="2056672"/>
            <a:ext cx="6062386" cy="5685328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990600" y="2056672"/>
            <a:ext cx="2943020" cy="1143000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Рудий ліс</a:t>
            </a:r>
            <a:endParaRPr lang="ru-RU" sz="3200" dirty="0">
              <a:solidFill>
                <a:srgbClr val="002060"/>
              </a:solidFill>
              <a:latin typeface="Segoe UI Black" pitchFamily="34" charset="0"/>
              <a:ea typeface="Segoe UI Black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079060" y="2052003"/>
            <a:ext cx="2943020" cy="1143000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Дивний ліс</a:t>
            </a:r>
            <a:endParaRPr lang="ru-RU" sz="3200" dirty="0">
              <a:solidFill>
                <a:srgbClr val="002060"/>
              </a:solidFill>
              <a:latin typeface="Segoe UI Black" pitchFamily="34" charset="0"/>
              <a:ea typeface="Segoe UI Black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457780" y="3551227"/>
            <a:ext cx="2943020" cy="1143000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Сивий ліс</a:t>
            </a:r>
            <a:endParaRPr lang="ru-RU" sz="3600" dirty="0">
              <a:solidFill>
                <a:srgbClr val="002060"/>
              </a:solidFill>
              <a:latin typeface="Segoe UI Black" pitchFamily="34" charset="0"/>
              <a:ea typeface="Segoe UI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52474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7" grpId="1" animBg="1"/>
      <p:bldP spid="7" grpId="2" animBg="1"/>
      <p:bldP spid="8" grpId="0" animBg="1"/>
      <p:bldP spid="8" grpId="1" animBg="1"/>
      <p:bldP spid="9" grpId="0" animBg="1"/>
      <p:bldP spid="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500" r="5500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469934" y="6149777"/>
            <a:ext cx="6317825" cy="11946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-390539" y="3276600"/>
            <a:ext cx="3379500" cy="430509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0" y="1848522"/>
            <a:ext cx="4455342" cy="546667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953617" y="102555"/>
            <a:ext cx="4961783" cy="3491935"/>
          </a:xfrm>
          <a:prstGeom prst="rect">
            <a:avLst/>
          </a:prstGeom>
          <a:effectLst>
            <a:glow rad="127000">
              <a:srgbClr val="FFFF00"/>
            </a:glow>
          </a:effec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80687" y="0"/>
            <a:ext cx="1400422" cy="2151486"/>
          </a:xfrm>
          <a:prstGeom prst="rect">
            <a:avLst/>
          </a:prstGeom>
          <a:effectLst>
            <a:glow rad="127000">
              <a:srgbClr val="FFFF00"/>
            </a:glow>
          </a:effec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849266" y="231134"/>
            <a:ext cx="1658486" cy="1920352"/>
          </a:xfrm>
          <a:prstGeom prst="rect">
            <a:avLst/>
          </a:prstGeom>
          <a:effectLst>
            <a:glow rad="127000">
              <a:srgbClr val="FFFF00"/>
            </a:glow>
          </a:effec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7881513" y="688446"/>
            <a:ext cx="2911450" cy="2926080"/>
          </a:xfrm>
          <a:prstGeom prst="rect">
            <a:avLst/>
          </a:prstGeom>
          <a:effectLst>
            <a:glow rad="127000">
              <a:srgbClr val="FFFF00"/>
            </a:glow>
          </a:effectLst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4455342" y="4339512"/>
            <a:ext cx="3457702" cy="292608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1049000" y="3657600"/>
            <a:ext cx="2878531" cy="292608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5825561" y="2736093"/>
            <a:ext cx="1889458" cy="154699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0"/>
          <a:srcRect/>
          <a:stretch>
            <a:fillRect/>
          </a:stretch>
        </p:blipFill>
        <p:spPr>
          <a:xfrm>
            <a:off x="7315449" y="4649627"/>
            <a:ext cx="2438151" cy="2751087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4204138" y="231134"/>
            <a:ext cx="4480091" cy="22570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91"/>
              </a:lnSpc>
              <a:spcBef>
                <a:spcPct val="0"/>
              </a:spcBef>
            </a:pPr>
            <a:r>
              <a:rPr lang="en-US" b="1" i="1" dirty="0" err="1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Усе</a:t>
            </a:r>
            <a:r>
              <a:rPr lang="en-US" b="1" i="1" dirty="0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навколо</a:t>
            </a:r>
            <a:r>
              <a:rPr lang="en-US" b="1" i="1" dirty="0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живе</a:t>
            </a:r>
            <a:r>
              <a:rPr lang="en-US" b="1" i="1" dirty="0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та</a:t>
            </a:r>
            <a:r>
              <a:rPr lang="en-US" b="1" i="1" dirty="0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рухається</a:t>
            </a:r>
            <a:r>
              <a:rPr lang="en-US" b="1" i="1" dirty="0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завдяки</a:t>
            </a:r>
            <a:r>
              <a:rPr lang="en-US" b="1" i="1" dirty="0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енергії</a:t>
            </a:r>
            <a:r>
              <a:rPr lang="en-US" b="1" i="1" dirty="0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. </a:t>
            </a:r>
            <a:r>
              <a:rPr lang="en-US" b="1" i="1" dirty="0" err="1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Енергія</a:t>
            </a:r>
            <a:r>
              <a:rPr lang="en-US" b="1" i="1" dirty="0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 — </a:t>
            </a:r>
            <a:r>
              <a:rPr lang="en-US" b="1" i="1" dirty="0" err="1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це</a:t>
            </a:r>
            <a:r>
              <a:rPr lang="en-US" b="1" i="1" dirty="0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здатність</a:t>
            </a:r>
            <a:r>
              <a:rPr lang="en-US" b="1" i="1" dirty="0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будь-якого</a:t>
            </a:r>
            <a:r>
              <a:rPr lang="en-US" b="1" i="1" dirty="0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тіла</a:t>
            </a:r>
            <a:r>
              <a:rPr lang="en-US" b="1" i="1" dirty="0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діяти</a:t>
            </a:r>
            <a:r>
              <a:rPr lang="en-US" b="1" i="1" dirty="0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. </a:t>
            </a:r>
            <a:r>
              <a:rPr lang="en-US" b="1" i="1" dirty="0" err="1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Завдяки</a:t>
            </a:r>
            <a:r>
              <a:rPr lang="en-US" b="1" i="1" dirty="0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енергії</a:t>
            </a:r>
            <a:r>
              <a:rPr lang="en-US" b="1" i="1" dirty="0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ми</a:t>
            </a:r>
            <a:r>
              <a:rPr lang="en-US" b="1" i="1" dirty="0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дихаємо</a:t>
            </a:r>
            <a:r>
              <a:rPr lang="en-US" b="1" i="1" dirty="0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, </a:t>
            </a:r>
            <a:r>
              <a:rPr lang="en-US" b="1" i="1" dirty="0" err="1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ходимо</a:t>
            </a:r>
            <a:r>
              <a:rPr lang="en-US" b="1" i="1" dirty="0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, </a:t>
            </a:r>
            <a:r>
              <a:rPr lang="en-US" b="1" i="1" dirty="0" err="1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стрибаємо</a:t>
            </a:r>
            <a:r>
              <a:rPr lang="en-US" b="1" i="1" dirty="0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, </a:t>
            </a:r>
            <a:r>
              <a:rPr lang="en-US" b="1" i="1" dirty="0" err="1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вчимося</a:t>
            </a:r>
            <a:r>
              <a:rPr lang="en-US" b="1" i="1" dirty="0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, </a:t>
            </a:r>
            <a:r>
              <a:rPr lang="en-US" b="1" i="1" dirty="0" err="1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граємося</a:t>
            </a:r>
            <a:r>
              <a:rPr lang="en-US" b="1" i="1" dirty="0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. </a:t>
            </a:r>
            <a:r>
              <a:rPr lang="en-US" b="1" i="1" dirty="0" err="1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Енергія</a:t>
            </a:r>
            <a:r>
              <a:rPr lang="en-US" b="1" i="1" dirty="0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дає</a:t>
            </a:r>
            <a:r>
              <a:rPr lang="en-US" b="1" i="1" dirty="0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можливість</a:t>
            </a:r>
            <a:r>
              <a:rPr lang="en-US" b="1" i="1" dirty="0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рослинам</a:t>
            </a:r>
            <a:r>
              <a:rPr lang="en-US" b="1" i="1" dirty="0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рости</a:t>
            </a:r>
            <a:r>
              <a:rPr lang="en-US" b="1" i="1" dirty="0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, </a:t>
            </a:r>
            <a:r>
              <a:rPr lang="en-US" b="1" i="1" dirty="0" err="1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потягам</a:t>
            </a:r>
            <a:r>
              <a:rPr lang="en-US" b="1" i="1" dirty="0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 і </a:t>
            </a:r>
            <a:r>
              <a:rPr lang="en-US" b="1" i="1" dirty="0" err="1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машинам</a:t>
            </a:r>
            <a:r>
              <a:rPr lang="en-US" b="1" i="1" dirty="0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 — </a:t>
            </a:r>
            <a:r>
              <a:rPr lang="en-US" b="1" i="1" dirty="0" err="1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їхати</a:t>
            </a:r>
            <a:r>
              <a:rPr lang="en-US" b="1" i="1" dirty="0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, </a:t>
            </a:r>
            <a:r>
              <a:rPr lang="en-US" b="1" i="1" dirty="0" err="1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чайнику</a:t>
            </a:r>
            <a:r>
              <a:rPr lang="en-US" b="1" i="1" dirty="0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 — </a:t>
            </a:r>
            <a:r>
              <a:rPr lang="en-US" b="1" i="1" dirty="0" err="1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закипати</a:t>
            </a:r>
            <a:r>
              <a:rPr lang="en-US" b="1" i="1" dirty="0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на</a:t>
            </a:r>
            <a:r>
              <a:rPr lang="en-US" b="1" i="1" dirty="0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плиті</a:t>
            </a:r>
            <a:r>
              <a:rPr lang="en-US" b="1" i="1" dirty="0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, </a:t>
            </a:r>
            <a:r>
              <a:rPr lang="en-US" b="1" i="1" dirty="0" err="1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холодильнику</a:t>
            </a:r>
            <a:r>
              <a:rPr lang="en-US" b="1" i="1" dirty="0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 — </a:t>
            </a:r>
            <a:r>
              <a:rPr lang="en-US" b="1" i="1" dirty="0" err="1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зберігати</a:t>
            </a:r>
            <a:r>
              <a:rPr lang="en-US" b="1" i="1" dirty="0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холод</a:t>
            </a:r>
            <a:r>
              <a:rPr lang="en-US" b="1" i="1" dirty="0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. </a:t>
            </a:r>
            <a:r>
              <a:rPr lang="en-US" b="1" i="1" dirty="0" err="1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Усе</a:t>
            </a:r>
            <a:r>
              <a:rPr lang="en-US" b="1" i="1" dirty="0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навкруги</a:t>
            </a:r>
            <a:r>
              <a:rPr lang="en-US" b="1" i="1" dirty="0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 — </a:t>
            </a:r>
            <a:r>
              <a:rPr lang="en-US" b="1" i="1" dirty="0" err="1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це</a:t>
            </a:r>
            <a:r>
              <a:rPr lang="en-US" b="1" i="1" dirty="0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енергія</a:t>
            </a:r>
            <a:r>
              <a:rPr lang="en-US" b="1" i="1" dirty="0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500" r="5500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25055" y="4122727"/>
            <a:ext cx="5410971" cy="319247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250111" y="3921570"/>
            <a:ext cx="5661081" cy="359478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85980" y="152444"/>
            <a:ext cx="8536100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uk-UA" sz="4000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Сьогодні Чорнобильська</a:t>
            </a:r>
          </a:p>
          <a:p>
            <a:pPr algn="ctr">
              <a:spcBef>
                <a:spcPct val="0"/>
              </a:spcBef>
            </a:pPr>
            <a:r>
              <a:rPr lang="uk-UA" sz="4000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 зона це …</a:t>
            </a:r>
            <a:endParaRPr lang="en-US" sz="4000" i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Segoe UI Black" pitchFamily="34" charset="0"/>
              <a:ea typeface="Segoe UI Black" pitchFamily="34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7"/>
          <a:srcRect r="21081"/>
          <a:stretch/>
        </p:blipFill>
        <p:spPr>
          <a:xfrm>
            <a:off x="3691214" y="2056672"/>
            <a:ext cx="6062386" cy="5685328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990600" y="2056672"/>
            <a:ext cx="2943020" cy="1143000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Місце відпочинку</a:t>
            </a:r>
            <a:endParaRPr lang="ru-RU" sz="3200" dirty="0">
              <a:solidFill>
                <a:srgbClr val="002060"/>
              </a:solidFill>
              <a:latin typeface="Segoe UI Black" pitchFamily="34" charset="0"/>
              <a:ea typeface="Segoe UI Black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079060" y="2052003"/>
            <a:ext cx="2943020" cy="1143000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Домівка для звірів і пташок</a:t>
            </a:r>
            <a:endParaRPr lang="ru-RU" sz="2800" dirty="0">
              <a:solidFill>
                <a:srgbClr val="002060"/>
              </a:solidFill>
              <a:latin typeface="Segoe UI Black" pitchFamily="34" charset="0"/>
              <a:ea typeface="Segoe UI Black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457780" y="3551227"/>
            <a:ext cx="2943020" cy="1143000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Сучасне місто</a:t>
            </a:r>
            <a:endParaRPr lang="ru-RU" sz="3600" dirty="0">
              <a:solidFill>
                <a:srgbClr val="002060"/>
              </a:solidFill>
              <a:latin typeface="Segoe UI Black" pitchFamily="34" charset="0"/>
              <a:ea typeface="Segoe UI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79209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7" grpId="1" animBg="1"/>
      <p:bldP spid="8" grpId="0" animBg="1"/>
      <p:bldP spid="8" grpId="1" animBg="1"/>
      <p:bldP spid="8" grpId="2" animBg="1"/>
      <p:bldP spid="9" grpId="0" animBg="1"/>
      <p:bldP spid="9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500" r="5500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25055" y="4122727"/>
            <a:ext cx="5410971" cy="319247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250111" y="3921570"/>
            <a:ext cx="5661081" cy="359478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22918" y="152444"/>
            <a:ext cx="8536100" cy="1661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uk-UA" sz="3600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</a:rPr>
              <a:t>На який номер телефону потрібно подзвонити у разі виникнення  пожежі?</a:t>
            </a:r>
            <a:endParaRPr lang="en-US" sz="3600" i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Segoe UI Black" pitchFamily="34" charset="0"/>
              <a:ea typeface="Segoe UI Black" pitchFamily="34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7"/>
          <a:srcRect r="21081"/>
          <a:stretch/>
        </p:blipFill>
        <p:spPr>
          <a:xfrm>
            <a:off x="3691214" y="2056672"/>
            <a:ext cx="6062386" cy="5685328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990600" y="2056672"/>
            <a:ext cx="2943020" cy="1143000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dirty="0" smtClean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101</a:t>
            </a:r>
            <a:endParaRPr lang="ru-RU" sz="3200" dirty="0">
              <a:solidFill>
                <a:srgbClr val="002060"/>
              </a:solidFill>
              <a:latin typeface="Segoe UI Black" pitchFamily="34" charset="0"/>
              <a:ea typeface="Segoe UI Black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079060" y="2052003"/>
            <a:ext cx="2943020" cy="1143000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dirty="0" smtClean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103</a:t>
            </a:r>
            <a:endParaRPr lang="ru-RU" sz="5400" dirty="0">
              <a:solidFill>
                <a:srgbClr val="002060"/>
              </a:solidFill>
              <a:latin typeface="Segoe UI Black" pitchFamily="34" charset="0"/>
              <a:ea typeface="Segoe UI Black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457780" y="3551227"/>
            <a:ext cx="2943020" cy="1143000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dirty="0" smtClean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102</a:t>
            </a:r>
            <a:endParaRPr lang="ru-RU" sz="5400" dirty="0">
              <a:solidFill>
                <a:srgbClr val="002060"/>
              </a:solidFill>
              <a:latin typeface="Segoe UI Black" pitchFamily="34" charset="0"/>
              <a:ea typeface="Segoe UI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72852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7" grpId="1" animBg="1"/>
      <p:bldP spid="7" grpId="2" animBg="1"/>
      <p:bldP spid="8" grpId="0" animBg="1"/>
      <p:bldP spid="8" grpId="1" animBg="1"/>
      <p:bldP spid="9" grpId="0" animBg="1"/>
      <p:bldP spid="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500" r="5500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496419">
            <a:off x="708484" y="-282550"/>
            <a:ext cx="1400422" cy="2801435"/>
          </a:xfrm>
          <a:prstGeom prst="rect">
            <a:avLst/>
          </a:prstGeom>
          <a:effectLst>
            <a:glow rad="127000">
              <a:srgbClr val="FFFF00"/>
            </a:glow>
          </a:effectLst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146864" y="4212073"/>
            <a:ext cx="1606736" cy="160673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574828" y="4760237"/>
            <a:ext cx="2468031" cy="222739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085420" y="5015441"/>
            <a:ext cx="1738509" cy="1989710"/>
          </a:xfrm>
          <a:prstGeom prst="rect">
            <a:avLst/>
          </a:prstGeom>
          <a:effectLst>
            <a:glow rad="127000">
              <a:srgbClr val="FFFF00"/>
            </a:glo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3935817" y="152400"/>
            <a:ext cx="5746055" cy="3810000"/>
          </a:xfrm>
          <a:prstGeom prst="roundRect">
            <a:avLst/>
          </a:prstGeom>
          <a:effectLst>
            <a:glow rad="127000">
              <a:srgbClr val="FFC000"/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Енергія</a:t>
            </a:r>
            <a:r>
              <a:rPr lang="en-US" sz="2800" b="1" i="1" dirty="0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буває</a:t>
            </a:r>
            <a:r>
              <a:rPr lang="en-US" sz="2800" b="1" i="1" dirty="0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різних</a:t>
            </a:r>
            <a:r>
              <a:rPr lang="en-US" sz="2800" b="1" i="1" dirty="0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видів</a:t>
            </a:r>
            <a:r>
              <a:rPr lang="en-US" sz="2800" b="1" i="1" dirty="0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. </a:t>
            </a:r>
            <a:r>
              <a:rPr lang="en-US" sz="2800" b="1" i="1" dirty="0" err="1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Механічна</a:t>
            </a:r>
            <a:r>
              <a:rPr lang="en-US" sz="2800" b="1" i="1" dirty="0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енергія</a:t>
            </a:r>
            <a:r>
              <a:rPr lang="en-US" sz="2800" b="1" i="1" dirty="0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пов’язана</a:t>
            </a:r>
            <a:r>
              <a:rPr lang="en-US" sz="2800" b="1" i="1" dirty="0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 з </a:t>
            </a:r>
            <a:r>
              <a:rPr lang="en-US" sz="2800" b="1" i="1" dirty="0" err="1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рухом</a:t>
            </a:r>
            <a:r>
              <a:rPr lang="en-US" sz="2800" b="1" i="1" dirty="0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об’єктів</a:t>
            </a:r>
            <a:r>
              <a:rPr lang="en-US" sz="2800" b="1" i="1" dirty="0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 (</a:t>
            </a:r>
            <a:r>
              <a:rPr lang="en-US" sz="2800" b="1" i="1" dirty="0" err="1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наприклад</a:t>
            </a:r>
            <a:r>
              <a:rPr lang="en-US" sz="2800" b="1" i="1" dirty="0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, </a:t>
            </a:r>
            <a:r>
              <a:rPr lang="en-US" sz="2800" b="1" i="1" dirty="0" err="1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котиться</a:t>
            </a:r>
            <a:r>
              <a:rPr lang="en-US" sz="2800" b="1" i="1" dirty="0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м’яч</a:t>
            </a:r>
            <a:r>
              <a:rPr lang="en-US" sz="2800" b="1" i="1" dirty="0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), </a:t>
            </a:r>
            <a:r>
              <a:rPr lang="en-US" sz="2800" b="1" i="1" dirty="0" err="1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теплова</a:t>
            </a:r>
            <a:r>
              <a:rPr lang="en-US" sz="2800" b="1" i="1" dirty="0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 — з </a:t>
            </a:r>
            <a:r>
              <a:rPr lang="en-US" sz="2800" b="1" i="1" dirty="0" err="1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виділенням</a:t>
            </a:r>
            <a:r>
              <a:rPr lang="en-US" sz="2800" b="1" i="1" dirty="0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тепла</a:t>
            </a:r>
            <a:r>
              <a:rPr lang="en-US" sz="2800" b="1" i="1" dirty="0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 (</a:t>
            </a:r>
            <a:r>
              <a:rPr lang="en-US" sz="2800" b="1" i="1" dirty="0" err="1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чайник</a:t>
            </a:r>
            <a:r>
              <a:rPr lang="en-US" sz="2800" b="1" i="1" dirty="0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 </a:t>
            </a:r>
            <a:r>
              <a:rPr lang="uk-UA" sz="2800" b="1" i="1" dirty="0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і</a:t>
            </a:r>
            <a:r>
              <a:rPr lang="en-US" sz="2800" b="1" i="1" dirty="0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з </a:t>
            </a:r>
            <a:r>
              <a:rPr lang="en-US" sz="2800" b="1" i="1" dirty="0" err="1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гарячою</a:t>
            </a:r>
            <a:r>
              <a:rPr lang="en-US" sz="2800" b="1" i="1" dirty="0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водою</a:t>
            </a:r>
            <a:r>
              <a:rPr lang="en-US" sz="2800" b="1" i="1" dirty="0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), </a:t>
            </a:r>
            <a:r>
              <a:rPr lang="en-US" sz="2800" b="1" i="1" dirty="0" err="1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світлова</a:t>
            </a:r>
            <a:r>
              <a:rPr lang="en-US" sz="2800" b="1" i="1" dirty="0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 — з </a:t>
            </a:r>
            <a:r>
              <a:rPr lang="en-US" sz="2800" b="1" i="1" dirty="0" err="1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випромінюванням</a:t>
            </a:r>
            <a:r>
              <a:rPr lang="en-US" sz="2800" b="1" i="1" dirty="0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яскравого</a:t>
            </a:r>
            <a:r>
              <a:rPr lang="en-US" sz="2800" b="1" i="1" dirty="0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світла</a:t>
            </a:r>
            <a:r>
              <a:rPr lang="en-US" sz="2800" b="1" i="1" dirty="0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лампочки</a:t>
            </a:r>
            <a:r>
              <a:rPr lang="en-US" sz="2800" b="1" i="1" dirty="0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чи</a:t>
            </a:r>
            <a:r>
              <a:rPr lang="en-US" sz="2800" b="1" i="1" dirty="0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ліхтарика</a:t>
            </a:r>
            <a:r>
              <a:rPr lang="en-US" sz="2800" b="1" i="1" dirty="0">
                <a:solidFill>
                  <a:srgbClr val="00206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.</a:t>
            </a:r>
          </a:p>
          <a:p>
            <a:pPr algn="ctr"/>
            <a:endParaRPr lang="ru-RU" dirty="0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0" y="1713587"/>
            <a:ext cx="4455342" cy="54666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500" r="5500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0" y="2591409"/>
            <a:ext cx="3849890" cy="472379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287000" y="3864125"/>
            <a:ext cx="2593238" cy="292608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155862" y="4953304"/>
            <a:ext cx="1358835" cy="1759959"/>
          </a:xfrm>
          <a:prstGeom prst="rect">
            <a:avLst/>
          </a:prstGeom>
          <a:effectLst>
            <a:glow rad="127000">
              <a:srgbClr val="FFFF00"/>
            </a:glow>
          </a:effec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4454509" y="5546672"/>
            <a:ext cx="1627781" cy="171181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514697" y="5795447"/>
            <a:ext cx="1138180" cy="146304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2345455">
            <a:off x="186434" y="1056644"/>
            <a:ext cx="1738509" cy="1989710"/>
          </a:xfrm>
          <a:prstGeom prst="rect">
            <a:avLst/>
          </a:prstGeom>
          <a:effectLst>
            <a:glow rad="127000">
              <a:srgbClr val="FFFF00"/>
            </a:glow>
          </a:effectLst>
        </p:spPr>
      </p:pic>
      <p:sp>
        <p:nvSpPr>
          <p:cNvPr id="12" name="TextBox 12"/>
          <p:cNvSpPr txBox="1"/>
          <p:nvPr/>
        </p:nvSpPr>
        <p:spPr>
          <a:xfrm>
            <a:off x="533400" y="105219"/>
            <a:ext cx="3044127" cy="11099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1"/>
              </a:lnSpc>
            </a:pPr>
            <a:r>
              <a:rPr lang="en-US" sz="3172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itchFamily="34" charset="0"/>
                <a:ea typeface="Segoe UI Black" pitchFamily="34" charset="0"/>
              </a:rPr>
              <a:t>Електрична</a:t>
            </a:r>
            <a:r>
              <a:rPr lang="en-US" sz="3172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3172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itchFamily="34" charset="0"/>
                <a:ea typeface="Segoe UI Black" pitchFamily="34" charset="0"/>
              </a:rPr>
              <a:t>енергія</a:t>
            </a:r>
            <a:endParaRPr lang="en-US" sz="3172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itchFamily="34" charset="0"/>
              <a:ea typeface="Segoe UI Black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931686" y="105219"/>
            <a:ext cx="5746055" cy="3810000"/>
          </a:xfrm>
          <a:prstGeom prst="roundRect">
            <a:avLst/>
          </a:prstGeom>
          <a:effectLst>
            <a:glow rad="127000">
              <a:srgbClr val="FFFF00"/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 err="1" smtClean="0">
                <a:solidFill>
                  <a:srgbClr val="0070C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Електр</a:t>
            </a:r>
            <a:r>
              <a:rPr lang="uk-UA" sz="2400" b="1" i="1" dirty="0" smtClean="0">
                <a:solidFill>
                  <a:srgbClr val="0070C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и</a:t>
            </a:r>
            <a:r>
              <a:rPr lang="en-US" sz="2400" b="1" i="1" dirty="0" err="1" smtClean="0">
                <a:solidFill>
                  <a:srgbClr val="0070C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чну</a:t>
            </a:r>
            <a:r>
              <a:rPr lang="en-US" sz="2400" b="1" i="1" dirty="0" smtClean="0">
                <a:solidFill>
                  <a:srgbClr val="0070C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енергію</a:t>
            </a:r>
            <a:r>
              <a:rPr lang="en-US" sz="2400" b="1" i="1" dirty="0">
                <a:solidFill>
                  <a:srgbClr val="0070C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неможливо</a:t>
            </a:r>
            <a:r>
              <a:rPr lang="en-US" sz="2400" b="1" i="1" dirty="0">
                <a:solidFill>
                  <a:srgbClr val="0070C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почути</a:t>
            </a:r>
            <a:r>
              <a:rPr lang="en-US" sz="2400" b="1" i="1" dirty="0">
                <a:solidFill>
                  <a:srgbClr val="0070C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чи</a:t>
            </a:r>
            <a:r>
              <a:rPr lang="en-US" sz="2400" b="1" i="1" dirty="0">
                <a:solidFill>
                  <a:srgbClr val="0070C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побачити</a:t>
            </a:r>
            <a:r>
              <a:rPr lang="en-US" sz="2400" b="1" i="1" dirty="0">
                <a:solidFill>
                  <a:srgbClr val="0070C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, </a:t>
            </a:r>
            <a:r>
              <a:rPr lang="en-US" sz="2400" b="1" i="1" dirty="0" err="1">
                <a:solidFill>
                  <a:srgbClr val="0070C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хоча</a:t>
            </a:r>
            <a:r>
              <a:rPr lang="en-US" sz="2400" b="1" i="1" dirty="0">
                <a:solidFill>
                  <a:srgbClr val="0070C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ми</a:t>
            </a:r>
            <a:r>
              <a:rPr lang="en-US" sz="2400" b="1" i="1" dirty="0">
                <a:solidFill>
                  <a:srgbClr val="0070C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кожного</a:t>
            </a:r>
            <a:r>
              <a:rPr lang="en-US" sz="2400" b="1" i="1" dirty="0">
                <a:solidFill>
                  <a:srgbClr val="0070C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дня</a:t>
            </a:r>
            <a:r>
              <a:rPr lang="en-US" sz="2400" b="1" i="1" dirty="0">
                <a:solidFill>
                  <a:srgbClr val="0070C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її</a:t>
            </a:r>
            <a:r>
              <a:rPr lang="en-US" sz="2400" b="1" i="1" dirty="0">
                <a:solidFill>
                  <a:srgbClr val="0070C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використовуємо</a:t>
            </a:r>
            <a:r>
              <a:rPr lang="en-US" sz="2400" b="1" i="1" dirty="0">
                <a:solidFill>
                  <a:srgbClr val="0070C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. </a:t>
            </a:r>
            <a:r>
              <a:rPr lang="en-US" sz="2400" b="1" i="1" dirty="0" err="1">
                <a:solidFill>
                  <a:srgbClr val="0070C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Вона</a:t>
            </a:r>
            <a:r>
              <a:rPr lang="en-US" sz="2400" b="1" i="1" dirty="0">
                <a:solidFill>
                  <a:srgbClr val="0070C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змушує</a:t>
            </a:r>
            <a:r>
              <a:rPr lang="en-US" sz="2400" b="1" i="1" dirty="0">
                <a:solidFill>
                  <a:srgbClr val="0070C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працювати</a:t>
            </a:r>
            <a:r>
              <a:rPr lang="en-US" sz="2400" b="1" i="1" dirty="0">
                <a:solidFill>
                  <a:srgbClr val="0070C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телевізори</a:t>
            </a:r>
            <a:r>
              <a:rPr lang="en-US" sz="2400" b="1" i="1" dirty="0">
                <a:solidFill>
                  <a:srgbClr val="0070C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, </a:t>
            </a:r>
            <a:r>
              <a:rPr lang="en-US" sz="2400" b="1" i="1" dirty="0" err="1" smtClean="0">
                <a:solidFill>
                  <a:srgbClr val="0070C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комп’ютери</a:t>
            </a:r>
            <a:r>
              <a:rPr lang="en-US" sz="2400" b="1" i="1" dirty="0">
                <a:solidFill>
                  <a:srgbClr val="0070C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. </a:t>
            </a:r>
            <a:r>
              <a:rPr lang="en-US" sz="2400" b="1" i="1" dirty="0" err="1">
                <a:solidFill>
                  <a:srgbClr val="0070C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телефони</a:t>
            </a:r>
            <a:r>
              <a:rPr lang="en-US" sz="2400" b="1" i="1" dirty="0">
                <a:solidFill>
                  <a:srgbClr val="0070C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, </a:t>
            </a:r>
            <a:r>
              <a:rPr lang="en-US" sz="2400" b="1" i="1" dirty="0" err="1">
                <a:solidFill>
                  <a:srgbClr val="0070C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холодильники</a:t>
            </a:r>
            <a:r>
              <a:rPr lang="en-US" sz="2400" b="1" i="1" dirty="0">
                <a:solidFill>
                  <a:srgbClr val="0070C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 й </a:t>
            </a:r>
            <a:r>
              <a:rPr lang="en-US" sz="2400" b="1" i="1" dirty="0" err="1">
                <a:solidFill>
                  <a:srgbClr val="0070C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багато</a:t>
            </a:r>
            <a:r>
              <a:rPr lang="en-US" sz="2400" b="1" i="1" dirty="0">
                <a:solidFill>
                  <a:srgbClr val="0070C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інших</a:t>
            </a:r>
            <a:r>
              <a:rPr lang="en-US" sz="2400" b="1" i="1" dirty="0">
                <a:solidFill>
                  <a:srgbClr val="0070C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приладів</a:t>
            </a:r>
            <a:r>
              <a:rPr lang="en-US" sz="2400" b="1" i="1" dirty="0">
                <a:solidFill>
                  <a:srgbClr val="0070C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. </a:t>
            </a:r>
            <a:r>
              <a:rPr lang="en-US" sz="2400" b="1" i="1" dirty="0" err="1" smtClean="0">
                <a:solidFill>
                  <a:srgbClr val="0070C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Вони</a:t>
            </a:r>
            <a:r>
              <a:rPr lang="en-US" sz="2400" b="1" i="1" dirty="0" smtClean="0">
                <a:solidFill>
                  <a:srgbClr val="0070C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називаються</a:t>
            </a:r>
            <a:r>
              <a:rPr lang="en-US" sz="2400" b="1" i="1" dirty="0" smtClean="0">
                <a:solidFill>
                  <a:srgbClr val="0070C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електроприладами</a:t>
            </a:r>
            <a:r>
              <a:rPr lang="en-US" sz="2400" b="1" i="1" dirty="0">
                <a:solidFill>
                  <a:srgbClr val="0070C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, </a:t>
            </a:r>
            <a:r>
              <a:rPr lang="en-US" sz="2400" b="1" i="1" dirty="0" err="1">
                <a:solidFill>
                  <a:srgbClr val="0070C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бо</a:t>
            </a:r>
            <a:r>
              <a:rPr lang="en-US" sz="2400" b="1" i="1" dirty="0">
                <a:solidFill>
                  <a:srgbClr val="0070C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використовують</a:t>
            </a:r>
            <a:r>
              <a:rPr lang="en-US" sz="2400" b="1" i="1" dirty="0">
                <a:solidFill>
                  <a:srgbClr val="0070C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електричну</a:t>
            </a:r>
            <a:r>
              <a:rPr lang="en-US" sz="2400" b="1" i="1" dirty="0">
                <a:solidFill>
                  <a:srgbClr val="0070C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енергію</a:t>
            </a:r>
            <a:r>
              <a:rPr lang="en-US" sz="2400" b="1" i="1" dirty="0">
                <a:solidFill>
                  <a:srgbClr val="0070C0"/>
                </a:solidFill>
                <a:latin typeface="Noto Sans Cond" pitchFamily="34"/>
                <a:ea typeface="Noto Sans Cond" pitchFamily="34"/>
                <a:cs typeface="Noto Sans Cond" pitchFamily="34"/>
              </a:rPr>
              <a:t>. </a:t>
            </a:r>
          </a:p>
          <a:p>
            <a:pPr algn="ctr"/>
            <a:endParaRPr lang="ru-RU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4182183" y="3864125"/>
            <a:ext cx="1389233" cy="173925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5909295" y="3347173"/>
            <a:ext cx="1587124" cy="146304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7858935" y="3885250"/>
            <a:ext cx="1073088" cy="184992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500" r="5500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6885" y="-213382"/>
            <a:ext cx="2147545" cy="24231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31520" y="1700815"/>
            <a:ext cx="2479001" cy="202376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210521" y="1107295"/>
            <a:ext cx="3901440" cy="171663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807757" y="1249658"/>
            <a:ext cx="1945843" cy="292608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81588" y="4175738"/>
            <a:ext cx="1719072" cy="292608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2384703" y="4687522"/>
            <a:ext cx="2070996" cy="257121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6624388" y="4743987"/>
            <a:ext cx="3129212" cy="251474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5007670" y="4941803"/>
            <a:ext cx="1376739" cy="237339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3360605" y="2843613"/>
            <a:ext cx="3294129" cy="200530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12" name="TextBox 12"/>
          <p:cNvSpPr txBox="1"/>
          <p:nvPr/>
        </p:nvSpPr>
        <p:spPr>
          <a:xfrm>
            <a:off x="1828800" y="178627"/>
            <a:ext cx="5978957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6"/>
              </a:lnSpc>
            </a:pPr>
            <a:r>
              <a:rPr lang="en-US" sz="2400" b="1" i="1" dirty="0" err="1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</a:rPr>
              <a:t>Оберіть</a:t>
            </a:r>
            <a:r>
              <a:rPr lang="en-US" sz="2400" b="1" i="1" dirty="0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</a:rPr>
              <a:t>ті</a:t>
            </a:r>
            <a:r>
              <a:rPr lang="en-US" sz="2400" b="1" i="1" dirty="0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</a:rPr>
              <a:t>предмети</a:t>
            </a:r>
            <a:r>
              <a:rPr lang="en-US" sz="2400" b="1" i="1" dirty="0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</a:rPr>
              <a:t>, </a:t>
            </a:r>
            <a:r>
              <a:rPr lang="en-US" sz="2400" b="1" i="1" dirty="0" err="1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</a:rPr>
              <a:t>які</a:t>
            </a:r>
            <a:r>
              <a:rPr lang="en-US" sz="2400" b="1" i="1" dirty="0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</a:rPr>
              <a:t>  </a:t>
            </a:r>
            <a:r>
              <a:rPr lang="en-US" sz="2400" b="1" i="1" dirty="0" err="1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</a:rPr>
              <a:t>використовують</a:t>
            </a:r>
            <a:r>
              <a:rPr lang="en-US" sz="2400" b="1" i="1" dirty="0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</a:rPr>
              <a:t>електроенергію</a:t>
            </a:r>
            <a:r>
              <a:rPr lang="en-US" sz="2400" b="1" i="1" dirty="0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500" r="5500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0" y="2591409"/>
            <a:ext cx="3849890" cy="472379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051984" y="340658"/>
            <a:ext cx="4939616" cy="3491935"/>
          </a:xfrm>
          <a:prstGeom prst="rect">
            <a:avLst/>
          </a:prstGeom>
          <a:effectLst>
            <a:glow rad="127000">
              <a:srgbClr val="FFFF00"/>
            </a:glow>
          </a:effectLst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010400" y="4628798"/>
            <a:ext cx="2380243" cy="253708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907574" y="2734587"/>
            <a:ext cx="1846026" cy="184602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5638800" y="3133775"/>
            <a:ext cx="1939849" cy="204782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4650828" y="5176344"/>
            <a:ext cx="2097419" cy="191055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9" name="TextBox 9"/>
          <p:cNvSpPr txBox="1"/>
          <p:nvPr/>
        </p:nvSpPr>
        <p:spPr>
          <a:xfrm>
            <a:off x="167935" y="340658"/>
            <a:ext cx="3849890" cy="147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3203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itchFamily="34" charset="0"/>
                <a:ea typeface="Segoe UI Black" pitchFamily="34" charset="0"/>
              </a:rPr>
              <a:t>Звідки</a:t>
            </a:r>
            <a:r>
              <a:rPr lang="en-US" sz="3203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3203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itchFamily="34" charset="0"/>
                <a:ea typeface="Segoe UI Black" pitchFamily="34" charset="0"/>
              </a:rPr>
              <a:t>береться</a:t>
            </a:r>
            <a:r>
              <a:rPr lang="en-US" sz="3203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3203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itchFamily="34" charset="0"/>
                <a:ea typeface="Segoe UI Black" pitchFamily="34" charset="0"/>
              </a:rPr>
              <a:t>електрична</a:t>
            </a:r>
            <a:r>
              <a:rPr lang="en-US" sz="3203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3203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itchFamily="34" charset="0"/>
                <a:ea typeface="Segoe UI Black" pitchFamily="34" charset="0"/>
              </a:rPr>
              <a:t>енергія</a:t>
            </a:r>
            <a:r>
              <a:rPr lang="en-US" sz="3203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itchFamily="34" charset="0"/>
                <a:ea typeface="Segoe UI Black" pitchFamily="34" charset="0"/>
              </a:rPr>
              <a:t>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379547" y="436973"/>
            <a:ext cx="4406371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4"/>
              </a:lnSpc>
            </a:pPr>
            <a:r>
              <a:rPr lang="en-US" sz="1717" b="1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Електрична</a:t>
            </a:r>
            <a:r>
              <a:rPr lang="en-US" sz="1717" b="1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1717" b="1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енергія</a:t>
            </a:r>
            <a:r>
              <a:rPr lang="en-US" sz="1717" b="1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 </a:t>
            </a:r>
            <a:r>
              <a:rPr lang="en-US" sz="1717" b="1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приходить</a:t>
            </a:r>
            <a:r>
              <a:rPr lang="en-US" sz="1717" b="1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1717" b="1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до</a:t>
            </a:r>
            <a:r>
              <a:rPr lang="en-US" sz="1717" b="1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1717" b="1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нас</a:t>
            </a:r>
            <a:r>
              <a:rPr lang="en-US" sz="1717" b="1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1717" b="1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зі</a:t>
            </a:r>
            <a:r>
              <a:rPr lang="en-US" sz="1717" b="1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1717" b="1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спеціальних</a:t>
            </a:r>
            <a:r>
              <a:rPr lang="en-US" sz="1717" b="1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1717" b="1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підприємств</a:t>
            </a:r>
            <a:r>
              <a:rPr lang="en-US" sz="1717" b="1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, </a:t>
            </a:r>
            <a:r>
              <a:rPr lang="en-US" sz="1717" b="1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які</a:t>
            </a:r>
            <a:r>
              <a:rPr lang="en-US" sz="1717" b="1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1717" b="1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називають</a:t>
            </a:r>
            <a:r>
              <a:rPr lang="en-US" sz="1717" b="1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1717" b="1" i="1" dirty="0" err="1" smtClean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електростанціями</a:t>
            </a:r>
            <a:r>
              <a:rPr lang="en-US" sz="1717" b="1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.  </a:t>
            </a:r>
            <a:r>
              <a:rPr lang="en-US" sz="1717" b="1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Вони</a:t>
            </a:r>
            <a:r>
              <a:rPr lang="en-US" sz="1717" b="1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1717" b="1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бувають</a:t>
            </a:r>
            <a:r>
              <a:rPr lang="en-US" sz="1717" b="1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1717" b="1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різними</a:t>
            </a:r>
            <a:r>
              <a:rPr lang="en-US" sz="1717" b="1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: </a:t>
            </a:r>
            <a:r>
              <a:rPr lang="en-US" sz="1717" b="1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теплові</a:t>
            </a:r>
            <a:r>
              <a:rPr lang="en-US" sz="1717" b="1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,  </a:t>
            </a:r>
            <a:r>
              <a:rPr lang="en-US" sz="1717" b="1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сонячні</a:t>
            </a:r>
            <a:r>
              <a:rPr lang="en-US" sz="1717" b="1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, </a:t>
            </a:r>
            <a:r>
              <a:rPr lang="en-US" sz="1717" b="1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вітряні</a:t>
            </a:r>
            <a:r>
              <a:rPr lang="en-US" sz="1717" b="1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,  </a:t>
            </a:r>
            <a:r>
              <a:rPr lang="en-US" sz="1717" b="1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гідроелектростанції</a:t>
            </a:r>
            <a:r>
              <a:rPr lang="en-US" sz="1717" b="1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1717" b="1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та</a:t>
            </a:r>
            <a:r>
              <a:rPr lang="en-US" sz="1717" b="1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1717" b="1" i="1" dirty="0" err="1" smtClean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атомні</a:t>
            </a:r>
            <a:r>
              <a:rPr lang="en-US" sz="1717" b="1" i="1" dirty="0" smtClean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1717" b="1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електростанції</a:t>
            </a:r>
            <a:r>
              <a:rPr lang="en-US" sz="1717" b="1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.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017825" y="340657"/>
            <a:ext cx="4973775" cy="3491935"/>
          </a:xfrm>
          <a:prstGeom prst="rect">
            <a:avLst/>
          </a:prstGeom>
          <a:effectLst>
            <a:glow rad="127000">
              <a:srgbClr val="FFFF00"/>
            </a:glow>
          </a:effectLst>
        </p:spPr>
      </p:pic>
      <p:sp>
        <p:nvSpPr>
          <p:cNvPr id="12" name="TextBox 12"/>
          <p:cNvSpPr txBox="1"/>
          <p:nvPr/>
        </p:nvSpPr>
        <p:spPr>
          <a:xfrm>
            <a:off x="4352888" y="527899"/>
            <a:ext cx="4337807" cy="2196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8"/>
              </a:lnSpc>
              <a:spcBef>
                <a:spcPct val="0"/>
              </a:spcBef>
            </a:pP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Людство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весь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час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шукає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ефективні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способи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вироблення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електроенергії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.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Один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із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них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використовують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на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атомних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електростанціях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.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Спробуємо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дізнатися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про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це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детальніше</a:t>
            </a:r>
            <a:r>
              <a:rPr lang="en-US" sz="2000" i="1" dirty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755187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68821" y="414010"/>
            <a:ext cx="74127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err="1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  <a:hlinkClick r:id="rId3"/>
              </a:rPr>
              <a:t>Анімаційний</a:t>
            </a:r>
            <a:r>
              <a:rPr lang="ru-RU" sz="2800" b="1" i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  <a:hlinkClick r:id="rId3"/>
              </a:rPr>
              <a:t> </a:t>
            </a:r>
            <a:r>
              <a:rPr lang="ru-RU" sz="2800" b="1" i="1" dirty="0"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  <a:hlinkClick r:id="rId3"/>
              </a:rPr>
              <a:t>ролик «Як </a:t>
            </a:r>
            <a:r>
              <a:rPr lang="ru-RU" sz="2800" b="1" i="1" dirty="0" err="1"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  <a:hlinkClick r:id="rId3"/>
              </a:rPr>
              <a:t>працює</a:t>
            </a:r>
            <a:r>
              <a:rPr lang="ru-RU" sz="2800" b="1" i="1" dirty="0"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Segoe UI Black" pitchFamily="34" charset="0"/>
                <a:ea typeface="Segoe UI Black" pitchFamily="34" charset="0"/>
                <a:hlinkClick r:id="rId3"/>
              </a:rPr>
              <a:t> АЕС»</a:t>
            </a:r>
            <a:endParaRPr lang="ru-RU" sz="2800" b="1" i="1" dirty="0">
              <a:solidFill>
                <a:srgbClr val="FFFF00"/>
              </a:solidFill>
              <a:effectLst>
                <a:glow rad="127000">
                  <a:schemeClr val="bg1"/>
                </a:glow>
              </a:effectLst>
              <a:latin typeface="Segoe UI Black" pitchFamily="34" charset="0"/>
              <a:ea typeface="Segoe UI Black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21" y="1106579"/>
            <a:ext cx="8858920" cy="574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5757372" y="2591408"/>
            <a:ext cx="3849890" cy="47237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</TotalTime>
  <Words>1268</Words>
  <Application>Microsoft Office PowerPoint</Application>
  <PresentationFormat>Произвольный</PresentationFormat>
  <Paragraphs>122</Paragraphs>
  <Slides>41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8" baseType="lpstr">
      <vt:lpstr>Open Sans</vt:lpstr>
      <vt:lpstr>Calibri</vt:lpstr>
      <vt:lpstr>Open Sans Bold</vt:lpstr>
      <vt:lpstr>Segoe UI Black</vt:lpstr>
      <vt:lpstr>Arial</vt:lpstr>
      <vt:lpstr>Noto Sans Cond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Чорнобиль не має минулого!</dc:title>
  <dc:creator>Admin</dc:creator>
  <cp:lastModifiedBy>Admin</cp:lastModifiedBy>
  <cp:revision>43</cp:revision>
  <dcterms:created xsi:type="dcterms:W3CDTF">2006-08-16T00:00:00Z</dcterms:created>
  <dcterms:modified xsi:type="dcterms:W3CDTF">2024-05-06T06:13:33Z</dcterms:modified>
  <dc:identifier>DAFgWKZeB24</dc:identifier>
</cp:coreProperties>
</file>