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handoutMasterIdLst>
    <p:handoutMasterId r:id="rId52"/>
  </p:handoutMasterIdLst>
  <p:sldIdLst>
    <p:sldId id="257" r:id="rId2"/>
    <p:sldId id="308" r:id="rId3"/>
    <p:sldId id="307" r:id="rId4"/>
    <p:sldId id="292" r:id="rId5"/>
    <p:sldId id="258" r:id="rId6"/>
    <p:sldId id="272" r:id="rId7"/>
    <p:sldId id="271" r:id="rId8"/>
    <p:sldId id="260" r:id="rId9"/>
    <p:sldId id="273" r:id="rId10"/>
    <p:sldId id="261" r:id="rId11"/>
    <p:sldId id="262" r:id="rId12"/>
    <p:sldId id="266" r:id="rId13"/>
    <p:sldId id="267" r:id="rId14"/>
    <p:sldId id="265" r:id="rId15"/>
    <p:sldId id="263" r:id="rId16"/>
    <p:sldId id="303" r:id="rId17"/>
    <p:sldId id="296" r:id="rId18"/>
    <p:sldId id="264" r:id="rId19"/>
    <p:sldId id="305" r:id="rId20"/>
    <p:sldId id="306" r:id="rId21"/>
    <p:sldId id="268" r:id="rId22"/>
    <p:sldId id="269" r:id="rId23"/>
    <p:sldId id="294" r:id="rId24"/>
    <p:sldId id="290" r:id="rId25"/>
    <p:sldId id="270" r:id="rId26"/>
    <p:sldId id="291" r:id="rId27"/>
    <p:sldId id="274" r:id="rId28"/>
    <p:sldId id="293" r:id="rId29"/>
    <p:sldId id="275" r:id="rId30"/>
    <p:sldId id="276" r:id="rId31"/>
    <p:sldId id="284" r:id="rId32"/>
    <p:sldId id="285" r:id="rId33"/>
    <p:sldId id="277" r:id="rId34"/>
    <p:sldId id="278" r:id="rId35"/>
    <p:sldId id="279" r:id="rId36"/>
    <p:sldId id="297" r:id="rId37"/>
    <p:sldId id="287" r:id="rId38"/>
    <p:sldId id="288" r:id="rId39"/>
    <p:sldId id="289" r:id="rId40"/>
    <p:sldId id="280" r:id="rId41"/>
    <p:sldId id="281" r:id="rId42"/>
    <p:sldId id="282" r:id="rId43"/>
    <p:sldId id="283" r:id="rId44"/>
    <p:sldId id="286" r:id="rId45"/>
    <p:sldId id="299" r:id="rId46"/>
    <p:sldId id="298" r:id="rId47"/>
    <p:sldId id="300" r:id="rId48"/>
    <p:sldId id="301" r:id="rId49"/>
    <p:sldId id="302" r:id="rId50"/>
    <p:sldId id="295" r:id="rId51"/>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17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E002417-0968-465A-BFE2-2E3049058009}" type="datetimeFigureOut">
              <a:rPr lang="ru-RU" smtClean="0"/>
              <a:pPr/>
              <a:t>14.03.2023</a:t>
            </a:fld>
            <a:endParaRPr lang="ru-RU" dirty="0"/>
          </a:p>
        </p:txBody>
      </p:sp>
      <p:sp>
        <p:nvSpPr>
          <p:cNvPr id="4" name="Нижний колонтитул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0C9361F-2719-4F70-90CE-2539F51E1BA3}" type="slidenum">
              <a:rPr lang="ru-RU" smtClean="0"/>
              <a:pPr/>
              <a:t>‹#›</a:t>
            </a:fld>
            <a:endParaRPr lang="ru-RU" dirty="0"/>
          </a:p>
        </p:txBody>
      </p:sp>
    </p:spTree>
    <p:extLst>
      <p:ext uri="{BB962C8B-B14F-4D97-AF65-F5344CB8AC3E}">
        <p14:creationId xmlns:p14="http://schemas.microsoft.com/office/powerpoint/2010/main" xmlns="" val="6724074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55D81DEF-90A3-40C7-858C-5DF3C0739239}" type="datetimeFigureOut">
              <a:rPr lang="ru-RU" smtClean="0"/>
              <a:pPr/>
              <a:t>14.03.2023</a:t>
            </a:fld>
            <a:endParaRPr lang="ru-RU" dirty="0"/>
          </a:p>
        </p:txBody>
      </p:sp>
      <p:sp>
        <p:nvSpPr>
          <p:cNvPr id="19" name="Footer Placeholder 18"/>
          <p:cNvSpPr>
            <a:spLocks noGrp="1"/>
          </p:cNvSpPr>
          <p:nvPr>
            <p:ph type="ftr" sz="quarter" idx="11"/>
          </p:nvPr>
        </p:nvSpPr>
        <p:spPr/>
        <p:txBody>
          <a:bodyPr/>
          <a:lstStyle/>
          <a:p>
            <a:endParaRPr lang="ru-RU" dirty="0"/>
          </a:p>
        </p:txBody>
      </p:sp>
      <p:sp>
        <p:nvSpPr>
          <p:cNvPr id="27" name="Slide Number Placeholder 26"/>
          <p:cNvSpPr>
            <a:spLocks noGrp="1"/>
          </p:cNvSpPr>
          <p:nvPr>
            <p:ph type="sldNum" sz="quarter" idx="12"/>
          </p:nvPr>
        </p:nvSpPr>
        <p:spPr/>
        <p:txBody>
          <a:bodyPr/>
          <a:lstStyle/>
          <a:p>
            <a:fld id="{D3AD63C0-A63F-4151-8161-61798033CA2D}"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55D81DEF-90A3-40C7-858C-5DF3C0739239}"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3AD63C0-A63F-4151-8161-61798033CA2D}"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55D81DEF-90A3-40C7-858C-5DF3C0739239}"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3AD63C0-A63F-4151-8161-61798033CA2D}"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55D81DEF-90A3-40C7-858C-5DF3C0739239}"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3AD63C0-A63F-4151-8161-61798033CA2D}"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55D81DEF-90A3-40C7-858C-5DF3C0739239}" type="datetimeFigureOut">
              <a:rPr lang="ru-RU" smtClean="0"/>
              <a:pPr/>
              <a:t>14.03.2023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3AD63C0-A63F-4151-8161-61798033CA2D}"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55D81DEF-90A3-40C7-858C-5DF3C0739239}" type="datetimeFigureOut">
              <a:rPr lang="ru-RU" smtClean="0"/>
              <a:pPr/>
              <a:t>14.03.2023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3AD63C0-A63F-4151-8161-61798033CA2D}"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55D81DEF-90A3-40C7-858C-5DF3C0739239}" type="datetimeFigureOut">
              <a:rPr lang="ru-RU" smtClean="0"/>
              <a:pPr/>
              <a:t>14.03.2023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D3AD63C0-A63F-4151-8161-61798033CA2D}"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55D81DEF-90A3-40C7-858C-5DF3C0739239}" type="datetimeFigureOut">
              <a:rPr lang="ru-RU" smtClean="0"/>
              <a:pPr/>
              <a:t>14.03.2023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D3AD63C0-A63F-4151-8161-61798033CA2D}"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81DEF-90A3-40C7-858C-5DF3C0739239}" type="datetimeFigureOut">
              <a:rPr lang="ru-RU" smtClean="0"/>
              <a:pPr/>
              <a:t>14.03.2023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D3AD63C0-A63F-4151-8161-61798033CA2D}"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55D81DEF-90A3-40C7-858C-5DF3C0739239}" type="datetimeFigureOut">
              <a:rPr lang="ru-RU" smtClean="0"/>
              <a:pPr/>
              <a:t>14.03.2023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3AD63C0-A63F-4151-8161-61798033CA2D}"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55D81DEF-90A3-40C7-858C-5DF3C0739239}" type="datetimeFigureOut">
              <a:rPr lang="ru-RU" smtClean="0"/>
              <a:pPr/>
              <a:t>14.03.2023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a:xfrm>
            <a:off x="8077200" y="6356350"/>
            <a:ext cx="609600" cy="365125"/>
          </a:xfrm>
        </p:spPr>
        <p:txBody>
          <a:bodyPr/>
          <a:lstStyle/>
          <a:p>
            <a:fld id="{D3AD63C0-A63F-4151-8161-61798033CA2D}" type="slidenum">
              <a:rPr lang="ru-RU" smtClean="0"/>
              <a:pPr/>
              <a:t>‹#›</a:t>
            </a:fld>
            <a:endParaRPr lang="ru-RU"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5D81DEF-90A3-40C7-858C-5DF3C0739239}" type="datetimeFigureOut">
              <a:rPr lang="ru-RU" smtClean="0"/>
              <a:pPr/>
              <a:t>14.03.2023</a:t>
            </a:fld>
            <a:endParaRPr lang="ru-R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AD63C0-A63F-4151-8161-61798033CA2D}" type="slidenum">
              <a:rPr lang="ru-RU" smtClean="0"/>
              <a:pPr/>
              <a:t>‹#›</a:t>
            </a:fld>
            <a:endParaRPr lang="ru-RU"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271" y="116632"/>
            <a:ext cx="8955995" cy="6741368"/>
          </a:xfrm>
          <a:solidFill>
            <a:schemeClr val="bg2">
              <a:lumMod val="90000"/>
            </a:schemeClr>
          </a:solidFill>
        </p:spPr>
        <p:txBody>
          <a:bodyPr>
            <a:normAutofit fontScale="90000"/>
          </a:bodyPr>
          <a:lstStyle/>
          <a:p>
            <a:pPr algn="ctr"/>
            <a:r>
              <a:rPr lang="uk-UA" sz="5800" b="1" dirty="0" smtClean="0">
                <a:solidFill>
                  <a:srgbClr val="002060"/>
                </a:solidFill>
                <a:latin typeface="Book Antiqua" pitchFamily="18" charset="0"/>
              </a:rPr>
              <a:t>БЕЗПЕЧНЕ ОСВІТНЄ СЕРЕДОВИЩЕ ЯК УМОВА ПОВНОЦІННОГО РОЗВИТКУ ОСОБИСТОСТІ</a:t>
            </a:r>
            <a:r>
              <a:rPr lang="uk-UA" sz="6000" b="1" dirty="0">
                <a:solidFill>
                  <a:srgbClr val="002060"/>
                </a:solidFill>
                <a:latin typeface="Book Antiqua" pitchFamily="18" charset="0"/>
              </a:rPr>
              <a:t/>
            </a:r>
            <a:br>
              <a:rPr lang="uk-UA" sz="6000" b="1" dirty="0">
                <a:solidFill>
                  <a:srgbClr val="002060"/>
                </a:solidFill>
                <a:latin typeface="Book Antiqua" pitchFamily="18" charset="0"/>
              </a:rPr>
            </a:br>
            <a:r>
              <a:rPr lang="uk-UA" sz="6000" b="1" dirty="0" smtClean="0">
                <a:solidFill>
                  <a:srgbClr val="002060"/>
                </a:solidFill>
                <a:latin typeface="Book Antiqua" pitchFamily="18" charset="0"/>
              </a:rPr>
              <a:t/>
            </a:r>
            <a:br>
              <a:rPr lang="uk-UA" sz="6000" b="1" dirty="0" smtClean="0">
                <a:solidFill>
                  <a:srgbClr val="002060"/>
                </a:solidFill>
                <a:latin typeface="Book Antiqua" pitchFamily="18" charset="0"/>
              </a:rPr>
            </a:br>
            <a:r>
              <a:rPr lang="uk-UA" sz="6000" b="1" dirty="0">
                <a:solidFill>
                  <a:srgbClr val="002060"/>
                </a:solidFill>
                <a:latin typeface="Book Antiqua" pitchFamily="18" charset="0"/>
              </a:rPr>
              <a:t/>
            </a:r>
            <a:br>
              <a:rPr lang="uk-UA" sz="6000" b="1" dirty="0">
                <a:solidFill>
                  <a:srgbClr val="002060"/>
                </a:solidFill>
                <a:latin typeface="Book Antiqua" pitchFamily="18" charset="0"/>
              </a:rPr>
            </a:br>
            <a:endParaRPr lang="ru-RU" sz="6000" b="1" dirty="0">
              <a:solidFill>
                <a:srgbClr val="002060"/>
              </a:solidFill>
              <a:latin typeface="Book Antiqua" pitchFamily="18" charset="0"/>
            </a:endParaRPr>
          </a:p>
        </p:txBody>
      </p:sp>
      <p:pic>
        <p:nvPicPr>
          <p:cNvPr id="3" name="Picture 2" descr="Яким є безпечне освітнє середовище школи - YouTub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653136"/>
            <a:ext cx="8963925" cy="22048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067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68760"/>
            <a:ext cx="8136904" cy="5184576"/>
          </a:xfrm>
          <a:solidFill>
            <a:schemeClr val="accent5">
              <a:lumMod val="40000"/>
              <a:lumOff val="60000"/>
            </a:schemeClr>
          </a:solidFill>
        </p:spPr>
        <p:txBody>
          <a:bodyPr>
            <a:noAutofit/>
          </a:bodyPr>
          <a:lstStyle/>
          <a:p>
            <a:pPr algn="ctr"/>
            <a:r>
              <a:rPr lang="uk-UA" sz="4000" dirty="0" smtClean="0">
                <a:solidFill>
                  <a:srgbClr val="002060"/>
                </a:solidFill>
                <a:latin typeface="+mn-lt"/>
              </a:rPr>
              <a:t>Зазначені психологічні проблеми можуть негативно впливати на стан психічного та психологічного здоров</a:t>
            </a:r>
            <a:r>
              <a:rPr lang="en-US" sz="4000" dirty="0" smtClean="0">
                <a:solidFill>
                  <a:srgbClr val="002060"/>
                </a:solidFill>
                <a:latin typeface="+mn-lt"/>
              </a:rPr>
              <a:t>’</a:t>
            </a:r>
            <a:r>
              <a:rPr lang="uk-UA" sz="4000" dirty="0" smtClean="0">
                <a:solidFill>
                  <a:srgbClr val="002060"/>
                </a:solidFill>
                <a:latin typeface="+mn-lt"/>
              </a:rPr>
              <a:t>я </a:t>
            </a:r>
            <a:r>
              <a:rPr lang="uk-UA" sz="4000" dirty="0">
                <a:solidFill>
                  <a:srgbClr val="002060"/>
                </a:solidFill>
                <a:latin typeface="+mn-lt"/>
              </a:rPr>
              <a:t>дітей та </a:t>
            </a:r>
            <a:r>
              <a:rPr lang="uk-UA" sz="4000" dirty="0" smtClean="0">
                <a:solidFill>
                  <a:srgbClr val="002060"/>
                </a:solidFill>
                <a:latin typeface="+mn-lt"/>
              </a:rPr>
              <a:t>підлітків - травмувати, невротизувати, дизгармонізувати розвиток особистості</a:t>
            </a:r>
            <a:br>
              <a:rPr lang="uk-UA" sz="4000" dirty="0" smtClean="0">
                <a:solidFill>
                  <a:srgbClr val="002060"/>
                </a:solidFill>
                <a:latin typeface="+mn-lt"/>
              </a:rPr>
            </a:br>
            <a:endParaRPr lang="ru-RU" sz="3600" dirty="0">
              <a:solidFill>
                <a:srgbClr val="002060"/>
              </a:solidFill>
              <a:latin typeface="+mn-lt"/>
            </a:endParaRPr>
          </a:p>
        </p:txBody>
      </p:sp>
      <p:sp>
        <p:nvSpPr>
          <p:cNvPr id="3" name="Объект 2"/>
          <p:cNvSpPr>
            <a:spLocks noGrp="1"/>
          </p:cNvSpPr>
          <p:nvPr>
            <p:ph idx="1"/>
          </p:nvPr>
        </p:nvSpPr>
        <p:spPr>
          <a:xfrm>
            <a:off x="107504" y="116632"/>
            <a:ext cx="8856984" cy="1152128"/>
          </a:xfrm>
          <a:solidFill>
            <a:schemeClr val="accent3">
              <a:lumMod val="60000"/>
              <a:lumOff val="40000"/>
            </a:schemeClr>
          </a:solidFill>
        </p:spPr>
        <p:txBody>
          <a:bodyPr>
            <a:normAutofit/>
          </a:bodyPr>
          <a:lstStyle/>
          <a:p>
            <a:pPr marL="0" indent="0" algn="ctr">
              <a:buNone/>
            </a:pPr>
            <a:r>
              <a:rPr lang="uk-UA" sz="4400" b="1" dirty="0" smtClean="0">
                <a:solidFill>
                  <a:srgbClr val="002060"/>
                </a:solidFill>
                <a:latin typeface="+mj-lt"/>
              </a:rPr>
              <a:t>Психологічно небезпечні ситуації</a:t>
            </a:r>
            <a:endParaRPr lang="ru-RU" sz="4400" b="1" dirty="0">
              <a:solidFill>
                <a:srgbClr val="002060"/>
              </a:solidFill>
              <a:latin typeface="+mj-l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93296"/>
            <a:ext cx="9144000" cy="752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263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712968" cy="6120680"/>
          </a:xfrm>
          <a:solidFill>
            <a:schemeClr val="bg2">
              <a:lumMod val="90000"/>
            </a:schemeClr>
          </a:solidFill>
        </p:spPr>
        <p:txBody>
          <a:bodyPr>
            <a:noAutofit/>
          </a:bodyPr>
          <a:lstStyle/>
          <a:p>
            <a:pPr algn="ctr"/>
            <a:r>
              <a:rPr lang="uk-UA" sz="3600" b="1" dirty="0" smtClean="0">
                <a:solidFill>
                  <a:srgbClr val="C00000"/>
                </a:solidFill>
                <a:latin typeface="Book Antiqua" pitchFamily="18" charset="0"/>
              </a:rPr>
              <a:t>Психічна травма </a:t>
            </a:r>
            <a:r>
              <a:rPr lang="uk-UA" sz="3200" dirty="0">
                <a:latin typeface="+mn-lt"/>
              </a:rPr>
              <a:t>(від грец. </a:t>
            </a:r>
            <a:r>
              <a:rPr lang="en-US" sz="3200" dirty="0">
                <a:latin typeface="+mn-lt"/>
              </a:rPr>
              <a:t>psyche </a:t>
            </a:r>
            <a:r>
              <a:rPr lang="uk-UA" sz="3200" dirty="0">
                <a:latin typeface="+mn-lt"/>
              </a:rPr>
              <a:t>— душа, </a:t>
            </a:r>
            <a:r>
              <a:rPr lang="en-US" sz="3200" dirty="0">
                <a:latin typeface="+mn-lt"/>
              </a:rPr>
              <a:t>tr</a:t>
            </a:r>
            <a:r>
              <a:rPr lang="uk-UA" sz="3200" dirty="0" smtClean="0">
                <a:latin typeface="+mn-lt"/>
              </a:rPr>
              <a:t>аи</a:t>
            </a:r>
            <a:r>
              <a:rPr lang="en-US" sz="3200" dirty="0" smtClean="0">
                <a:latin typeface="+mn-lt"/>
              </a:rPr>
              <a:t>m</a:t>
            </a:r>
            <a:r>
              <a:rPr lang="uk-UA" sz="3200" dirty="0" smtClean="0">
                <a:latin typeface="+mn-lt"/>
              </a:rPr>
              <a:t>а </a:t>
            </a:r>
            <a:r>
              <a:rPr lang="uk-UA" sz="3200" dirty="0">
                <a:latin typeface="+mn-lt"/>
              </a:rPr>
              <a:t>— потрясіння)</a:t>
            </a:r>
            <a:r>
              <a:rPr lang="uk-UA" sz="3600" dirty="0"/>
              <a:t> </a:t>
            </a:r>
            <a:r>
              <a:rPr lang="uk-UA" sz="3000" b="1" i="1" dirty="0" smtClean="0">
                <a:latin typeface="+mn-lt"/>
              </a:rPr>
              <a:t>є особливим, не схожим на інші, психічним явищем, сутність якого полягає у тому, що несприятливі умови життєвого середовища впливають на особистість з дуже великою силою і призводять до порушень механізмів самоконтролю та способів орієнтації в життєвому просторі </a:t>
            </a:r>
            <a:br>
              <a:rPr lang="uk-UA" sz="3000" b="1" i="1" dirty="0" smtClean="0">
                <a:latin typeface="+mn-lt"/>
              </a:rPr>
            </a:br>
            <a:r>
              <a:rPr lang="uk-UA" sz="3600" b="1" dirty="0" smtClean="0">
                <a:solidFill>
                  <a:srgbClr val="C00000"/>
                </a:solidFill>
                <a:latin typeface="Book Antiqua" pitchFamily="18" charset="0"/>
              </a:rPr>
              <a:t>Розрізняють гострі та хронічні психічні травми</a:t>
            </a:r>
            <a:endParaRPr lang="ru-RU" sz="3600" b="1" dirty="0">
              <a:solidFill>
                <a:srgbClr val="C00000"/>
              </a:solidFill>
              <a:latin typeface="Book Antiqua" pitchFamily="18" charset="0"/>
            </a:endParaRPr>
          </a:p>
        </p:txBody>
      </p:sp>
    </p:spTree>
    <p:extLst>
      <p:ext uri="{BB962C8B-B14F-4D97-AF65-F5344CB8AC3E}">
        <p14:creationId xmlns:p14="http://schemas.microsoft.com/office/powerpoint/2010/main" xmlns="" val="182160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424936" cy="6264696"/>
          </a:xfrm>
          <a:solidFill>
            <a:schemeClr val="bg1">
              <a:lumMod val="85000"/>
            </a:schemeClr>
          </a:solidFill>
        </p:spPr>
        <p:txBody>
          <a:bodyPr>
            <a:normAutofit fontScale="90000"/>
          </a:bodyPr>
          <a:lstStyle/>
          <a:p>
            <a:pPr algn="ctr"/>
            <a:r>
              <a:rPr lang="uk-UA" sz="4400" b="1" dirty="0" smtClean="0">
                <a:solidFill>
                  <a:srgbClr val="C00000"/>
                </a:solidFill>
                <a:latin typeface="+mn-lt"/>
              </a:rPr>
              <a:t>Гострою психічною </a:t>
            </a:r>
            <a:r>
              <a:rPr lang="uk-UA" sz="4400" b="1" dirty="0">
                <a:solidFill>
                  <a:srgbClr val="C00000"/>
                </a:solidFill>
                <a:latin typeface="+mn-lt"/>
              </a:rPr>
              <a:t>травмою </a:t>
            </a:r>
            <a:r>
              <a:rPr lang="uk-UA" sz="4000" b="1" dirty="0">
                <a:latin typeface="+mn-lt"/>
              </a:rPr>
              <a:t>вважається інтенсивний, але відносно короткотривалий негативний зовнішній вплив, який може викликати негативні емоції, які в свою чергу можуть призвести до психічних та психосоматичних порушень ( афективно-шокові реакції, неврози, депресії, посттравматичні стресові розлади, порушення сну та апетиту та інш.</a:t>
            </a:r>
            <a:endParaRPr lang="ru-RU" sz="4000" b="1" dirty="0">
              <a:latin typeface="+mn-lt"/>
            </a:endParaRPr>
          </a:p>
        </p:txBody>
      </p:sp>
    </p:spTree>
    <p:extLst>
      <p:ext uri="{BB962C8B-B14F-4D97-AF65-F5344CB8AC3E}">
        <p14:creationId xmlns:p14="http://schemas.microsoft.com/office/powerpoint/2010/main" xmlns="" val="13930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84976" cy="6480720"/>
          </a:xfrm>
          <a:solidFill>
            <a:schemeClr val="bg1">
              <a:lumMod val="95000"/>
            </a:schemeClr>
          </a:solidFill>
        </p:spPr>
        <p:txBody>
          <a:bodyPr>
            <a:normAutofit fontScale="90000"/>
          </a:bodyPr>
          <a:lstStyle/>
          <a:p>
            <a:pPr algn="ctr"/>
            <a:r>
              <a:rPr lang="uk-UA" sz="4400" b="1" dirty="0" smtClean="0">
                <a:solidFill>
                  <a:srgbClr val="C00000"/>
                </a:solidFill>
                <a:latin typeface="+mn-lt"/>
              </a:rPr>
              <a:t>Хронічна психічна травма  </a:t>
            </a:r>
            <a:r>
              <a:rPr lang="uk-UA" sz="3600" dirty="0" smtClean="0"/>
              <a:t>– </a:t>
            </a:r>
            <a:r>
              <a:rPr lang="uk-UA" sz="4000" b="1" dirty="0">
                <a:latin typeface="+mn-lt"/>
              </a:rPr>
              <a:t>це довготривала </a:t>
            </a:r>
            <a:r>
              <a:rPr lang="uk-UA" sz="4000" b="1" dirty="0" smtClean="0">
                <a:latin typeface="+mn-lt"/>
              </a:rPr>
              <a:t>психотравмуюча ситуація</a:t>
            </a:r>
            <a:r>
              <a:rPr lang="uk-UA" sz="4000" b="1" dirty="0">
                <a:latin typeface="+mn-lt"/>
              </a:rPr>
              <a:t>, під час якої накопичуються різні негативні впливи незначної інтенсивності, які самі по собі не можуть бути психотравмуючими, але коли їх багато і вони діють протягом певного часу, вони сумуються і також призводять до психічних та психосоматичних порушень. </a:t>
            </a:r>
            <a:r>
              <a:rPr lang="ru-RU" sz="4000" b="1" dirty="0">
                <a:latin typeface="+mn-lt"/>
              </a:rPr>
              <a:t/>
            </a:r>
            <a:br>
              <a:rPr lang="ru-RU" sz="4000" b="1" dirty="0">
                <a:latin typeface="+mn-lt"/>
              </a:rPr>
            </a:br>
            <a:endParaRPr lang="ru-RU" sz="4000" b="1" dirty="0">
              <a:latin typeface="+mn-lt"/>
            </a:endParaRPr>
          </a:p>
        </p:txBody>
      </p:sp>
    </p:spTree>
    <p:extLst>
      <p:ext uri="{BB962C8B-B14F-4D97-AF65-F5344CB8AC3E}">
        <p14:creationId xmlns:p14="http://schemas.microsoft.com/office/powerpoint/2010/main" xmlns="" val="32470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424936" cy="6336704"/>
          </a:xfrm>
        </p:spPr>
        <p:txBody>
          <a:bodyPr>
            <a:normAutofit fontScale="90000"/>
          </a:bodyPr>
          <a:lstStyle/>
          <a:p>
            <a:pPr algn="ctr"/>
            <a:r>
              <a:rPr lang="uk-UA" sz="4000" b="1" dirty="0">
                <a:solidFill>
                  <a:srgbClr val="C00000"/>
                </a:solidFill>
                <a:latin typeface="+mn-lt"/>
              </a:rPr>
              <a:t>Несприятливі впливи на стан психічного та психологічного здоров’я </a:t>
            </a:r>
            <a:r>
              <a:rPr lang="uk-UA" sz="4000" b="1" dirty="0" smtClean="0">
                <a:solidFill>
                  <a:srgbClr val="C00000"/>
                </a:solidFill>
                <a:latin typeface="+mn-lt"/>
              </a:rPr>
              <a:t>дітей та підлітків умовно </a:t>
            </a:r>
            <a:r>
              <a:rPr lang="uk-UA" sz="4000" b="1" dirty="0">
                <a:solidFill>
                  <a:srgbClr val="C00000"/>
                </a:solidFill>
                <a:latin typeface="+mn-lt"/>
              </a:rPr>
              <a:t>можна </a:t>
            </a:r>
            <a:r>
              <a:rPr lang="uk-UA" sz="4000" b="1" dirty="0" smtClean="0">
                <a:solidFill>
                  <a:srgbClr val="C00000"/>
                </a:solidFill>
                <a:latin typeface="+mn-lt"/>
              </a:rPr>
              <a:t> поділити </a:t>
            </a:r>
            <a:r>
              <a:rPr lang="uk-UA" sz="4000" b="1" dirty="0">
                <a:solidFill>
                  <a:srgbClr val="C00000"/>
                </a:solidFill>
                <a:latin typeface="+mn-lt"/>
              </a:rPr>
              <a:t>на дві групи</a:t>
            </a:r>
            <a:r>
              <a:rPr lang="uk-UA" sz="4000" dirty="0">
                <a:solidFill>
                  <a:srgbClr val="C00000"/>
                </a:solidFill>
              </a:rPr>
              <a:t> </a:t>
            </a:r>
            <a:r>
              <a:rPr lang="uk-UA" sz="4000" dirty="0" smtClean="0">
                <a:solidFill>
                  <a:srgbClr val="C00000"/>
                </a:solidFill>
              </a:rPr>
              <a:t>:</a:t>
            </a:r>
            <a:br>
              <a:rPr lang="uk-UA" sz="4000" dirty="0" smtClean="0">
                <a:solidFill>
                  <a:srgbClr val="C00000"/>
                </a:solidFill>
              </a:rPr>
            </a:br>
            <a:r>
              <a:rPr lang="uk-UA" sz="4000" dirty="0" smtClean="0"/>
              <a:t/>
            </a:r>
            <a:br>
              <a:rPr lang="uk-UA" sz="4000" dirty="0" smtClean="0"/>
            </a:br>
            <a:r>
              <a:rPr lang="uk-UA" sz="4900" b="1" dirty="0" smtClean="0">
                <a:solidFill>
                  <a:srgbClr val="002060"/>
                </a:solidFill>
                <a:latin typeface="Book Antiqua" pitchFamily="18" charset="0"/>
              </a:rPr>
              <a:t>І</a:t>
            </a:r>
            <a:r>
              <a:rPr lang="uk-UA" sz="4900" dirty="0" smtClean="0">
                <a:solidFill>
                  <a:srgbClr val="002060"/>
                </a:solidFill>
                <a:latin typeface="Book Antiqua" pitchFamily="18" charset="0"/>
              </a:rPr>
              <a:t>.</a:t>
            </a:r>
            <a:r>
              <a:rPr lang="uk-UA" sz="4900" b="1" dirty="0" smtClean="0">
                <a:solidFill>
                  <a:srgbClr val="002060"/>
                </a:solidFill>
                <a:latin typeface="Book Antiqua" pitchFamily="18" charset="0"/>
              </a:rPr>
              <a:t>Внутрішні психологічно </a:t>
            </a:r>
            <a:r>
              <a:rPr lang="uk-UA" sz="4900" b="1" dirty="0">
                <a:solidFill>
                  <a:srgbClr val="002060"/>
                </a:solidFill>
                <a:latin typeface="Book Antiqua" pitchFamily="18" charset="0"/>
              </a:rPr>
              <a:t>небезпечні </a:t>
            </a:r>
            <a:r>
              <a:rPr lang="uk-UA" sz="4900" b="1" dirty="0" smtClean="0">
                <a:solidFill>
                  <a:srgbClr val="002060"/>
                </a:solidFill>
                <a:latin typeface="Book Antiqua" pitchFamily="18" charset="0"/>
              </a:rPr>
              <a:t>ситуації</a:t>
            </a:r>
            <a:br>
              <a:rPr lang="uk-UA" sz="4900" b="1" dirty="0" smtClean="0">
                <a:solidFill>
                  <a:srgbClr val="002060"/>
                </a:solidFill>
                <a:latin typeface="Book Antiqua" pitchFamily="18" charset="0"/>
              </a:rPr>
            </a:br>
            <a:r>
              <a:rPr lang="uk-UA" sz="4900" b="1" dirty="0" smtClean="0">
                <a:solidFill>
                  <a:srgbClr val="002060"/>
                </a:solidFill>
                <a:latin typeface="Book Antiqua" pitchFamily="18" charset="0"/>
              </a:rPr>
              <a:t>ІІ. Зовнішні психологічно </a:t>
            </a:r>
            <a:r>
              <a:rPr lang="uk-UA" sz="4900" b="1" dirty="0">
                <a:solidFill>
                  <a:srgbClr val="002060"/>
                </a:solidFill>
                <a:latin typeface="Book Antiqua" pitchFamily="18" charset="0"/>
              </a:rPr>
              <a:t>небезпечні </a:t>
            </a:r>
            <a:r>
              <a:rPr lang="uk-UA" sz="4900" b="1" dirty="0" smtClean="0">
                <a:solidFill>
                  <a:srgbClr val="002060"/>
                </a:solidFill>
                <a:latin typeface="Book Antiqua" pitchFamily="18" charset="0"/>
              </a:rPr>
              <a:t>ситуації</a:t>
            </a:r>
            <a:r>
              <a:rPr lang="ru-RU" sz="4900" dirty="0">
                <a:solidFill>
                  <a:srgbClr val="002060"/>
                </a:solidFill>
                <a:latin typeface="Book Antiqua" pitchFamily="18" charset="0"/>
              </a:rPr>
              <a:t/>
            </a:r>
            <a:br>
              <a:rPr lang="ru-RU" sz="4900" dirty="0">
                <a:solidFill>
                  <a:srgbClr val="002060"/>
                </a:solidFill>
                <a:latin typeface="Book Antiqua" pitchFamily="18" charset="0"/>
              </a:rPr>
            </a:br>
            <a:endParaRPr lang="ru-RU" sz="4900" dirty="0">
              <a:solidFill>
                <a:srgbClr val="002060"/>
              </a:solidFill>
              <a:latin typeface="Book Antiqua" pitchFamily="18" charset="0"/>
            </a:endParaRPr>
          </a:p>
        </p:txBody>
      </p:sp>
    </p:spTree>
    <p:extLst>
      <p:ext uri="{BB962C8B-B14F-4D97-AF65-F5344CB8AC3E}">
        <p14:creationId xmlns:p14="http://schemas.microsoft.com/office/powerpoint/2010/main" xmlns="" val="816791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624736"/>
          </a:xfrm>
          <a:solidFill>
            <a:schemeClr val="bg1"/>
          </a:solidFill>
        </p:spPr>
        <p:txBody>
          <a:bodyPr>
            <a:normAutofit fontScale="90000"/>
          </a:bodyPr>
          <a:lstStyle/>
          <a:p>
            <a:pPr lvl="0"/>
            <a:r>
              <a:rPr lang="uk-UA" sz="4000" dirty="0" smtClean="0">
                <a:solidFill>
                  <a:srgbClr val="002060"/>
                </a:solidFill>
              </a:rPr>
              <a:t/>
            </a:r>
            <a:br>
              <a:rPr lang="uk-UA" sz="4000" dirty="0" smtClean="0">
                <a:solidFill>
                  <a:srgbClr val="002060"/>
                </a:solidFill>
              </a:rPr>
            </a:br>
            <a:r>
              <a:rPr lang="uk-UA" sz="4000" dirty="0">
                <a:solidFill>
                  <a:srgbClr val="002060"/>
                </a:solidFill>
              </a:rPr>
              <a:t/>
            </a:r>
            <a:br>
              <a:rPr lang="uk-UA" sz="4000" dirty="0">
                <a:solidFill>
                  <a:srgbClr val="002060"/>
                </a:solidFill>
              </a:rPr>
            </a:br>
            <a:r>
              <a:rPr lang="uk-UA" sz="4000" dirty="0" smtClean="0">
                <a:solidFill>
                  <a:srgbClr val="002060"/>
                </a:solidFill>
              </a:rPr>
              <a:t/>
            </a:r>
            <a:br>
              <a:rPr lang="uk-UA" sz="4000" dirty="0" smtClean="0">
                <a:solidFill>
                  <a:srgbClr val="002060"/>
                </a:solidFill>
              </a:rPr>
            </a:br>
            <a:r>
              <a:rPr lang="uk-UA" sz="4000" b="1" dirty="0" smtClean="0">
                <a:solidFill>
                  <a:srgbClr val="C00000"/>
                </a:solidFill>
                <a:latin typeface="+mn-lt"/>
              </a:rPr>
              <a:t>І. Внутрішні</a:t>
            </a:r>
            <a:r>
              <a:rPr lang="uk-UA" sz="4000" dirty="0" smtClean="0">
                <a:solidFill>
                  <a:srgbClr val="002060"/>
                </a:solidFill>
              </a:rPr>
              <a:t/>
            </a:r>
            <a:br>
              <a:rPr lang="uk-UA" sz="4000" dirty="0" smtClean="0">
                <a:solidFill>
                  <a:srgbClr val="002060"/>
                </a:solidFill>
              </a:rPr>
            </a:br>
            <a:r>
              <a:rPr lang="uk-UA" sz="2700" u="sng" dirty="0" smtClean="0">
                <a:solidFill>
                  <a:srgbClr val="002060"/>
                </a:solidFill>
              </a:rPr>
              <a:t>“</a:t>
            </a:r>
            <a:r>
              <a:rPr lang="uk-UA" sz="2700" b="1" u="sng" dirty="0" smtClean="0">
                <a:solidFill>
                  <a:srgbClr val="002060"/>
                </a:solidFill>
              </a:rPr>
              <a:t>Технологізація</a:t>
            </a:r>
            <a:r>
              <a:rPr lang="uk-UA" sz="2700" b="1" u="sng" dirty="0">
                <a:solidFill>
                  <a:srgbClr val="002060"/>
                </a:solidFill>
              </a:rPr>
              <a:t>” навчального процесу</a:t>
            </a:r>
            <a:r>
              <a:rPr lang="uk-UA" sz="2700" u="sng" dirty="0">
                <a:solidFill>
                  <a:srgbClr val="002060"/>
                </a:solidFill>
              </a:rPr>
              <a:t> </a:t>
            </a:r>
            <a:r>
              <a:rPr lang="uk-UA" sz="2700" dirty="0"/>
              <a:t>– </a:t>
            </a:r>
            <a:r>
              <a:rPr lang="uk-UA" sz="2700" b="1" dirty="0">
                <a:latin typeface="+mn-lt"/>
              </a:rPr>
              <a:t>велика кількість інформації, зростання соціальних вимог до навчання, ускладнення навчальних програм, комп’ютеризація навчального </a:t>
            </a:r>
            <a:r>
              <a:rPr lang="uk-UA" sz="2700" b="1" dirty="0" smtClean="0">
                <a:latin typeface="+mn-lt"/>
              </a:rPr>
              <a:t>процесу, дистанційне навчання. </a:t>
            </a:r>
            <a:r>
              <a:rPr lang="ru-RU" sz="2700" b="1" dirty="0">
                <a:latin typeface="+mn-lt"/>
              </a:rPr>
              <a:t/>
            </a:r>
            <a:br>
              <a:rPr lang="ru-RU" sz="2700" b="1" dirty="0">
                <a:latin typeface="+mn-lt"/>
              </a:rPr>
            </a:br>
            <a:r>
              <a:rPr lang="uk-UA" sz="2700" b="1" u="sng" dirty="0">
                <a:solidFill>
                  <a:srgbClr val="002060"/>
                </a:solidFill>
              </a:rPr>
              <a:t>Дидактогенії</a:t>
            </a:r>
            <a:r>
              <a:rPr lang="uk-UA" sz="2700" dirty="0">
                <a:solidFill>
                  <a:srgbClr val="002060"/>
                </a:solidFill>
              </a:rPr>
              <a:t> </a:t>
            </a:r>
            <a:r>
              <a:rPr lang="uk-UA" sz="2700" dirty="0"/>
              <a:t>– </a:t>
            </a:r>
            <a:r>
              <a:rPr lang="uk-UA" sz="2700" b="1" dirty="0">
                <a:latin typeface="+mn-lt"/>
              </a:rPr>
              <a:t>психогенні реакції, які пов’язані з психотравмуючим впливом недосконалої організації навчально-виховного процесу, а також із педагогічними помилками вчителів та вихователів.</a:t>
            </a:r>
            <a:r>
              <a:rPr lang="ru-RU" sz="2700" b="1" dirty="0">
                <a:latin typeface="+mn-lt"/>
              </a:rPr>
              <a:t/>
            </a:r>
            <a:br>
              <a:rPr lang="ru-RU" sz="2700" b="1" dirty="0">
                <a:latin typeface="+mn-lt"/>
              </a:rPr>
            </a:br>
            <a:r>
              <a:rPr lang="uk-UA" sz="2700" b="1" u="sng" dirty="0">
                <a:solidFill>
                  <a:srgbClr val="002060"/>
                </a:solidFill>
              </a:rPr>
              <a:t>Ситуації  </a:t>
            </a:r>
            <a:r>
              <a:rPr lang="uk-UA" sz="2700" b="1" u="sng" dirty="0" smtClean="0">
                <a:solidFill>
                  <a:srgbClr val="002060"/>
                </a:solidFill>
              </a:rPr>
              <a:t>психологічного насильства (булінг)</a:t>
            </a:r>
            <a:r>
              <a:rPr lang="uk-UA" sz="2700" u="sng" dirty="0" smtClean="0">
                <a:solidFill>
                  <a:srgbClr val="002060"/>
                </a:solidFill>
              </a:rPr>
              <a:t> </a:t>
            </a:r>
            <a:r>
              <a:rPr lang="uk-UA" sz="2700" dirty="0"/>
              <a:t>– </a:t>
            </a:r>
            <a:r>
              <a:rPr lang="uk-UA" sz="2700" b="1" dirty="0">
                <a:latin typeface="+mn-lt"/>
              </a:rPr>
              <a:t>відторгнення окремих учнів дитячим колективом, ізольованість, погрози, висміювання і т.п</a:t>
            </a:r>
            <a:r>
              <a:rPr lang="uk-UA" sz="2700" dirty="0">
                <a:latin typeface="+mn-lt"/>
              </a:rPr>
              <a:t>. </a:t>
            </a:r>
            <a:r>
              <a:rPr lang="ru-RU" sz="2700" dirty="0">
                <a:latin typeface="+mn-lt"/>
              </a:rPr>
              <a:t/>
            </a:r>
            <a:br>
              <a:rPr lang="ru-RU" sz="2700" dirty="0">
                <a:latin typeface="+mn-lt"/>
              </a:rPr>
            </a:br>
            <a:r>
              <a:rPr lang="uk-UA" sz="2700" b="1" u="sng" dirty="0">
                <a:solidFill>
                  <a:srgbClr val="002060"/>
                </a:solidFill>
              </a:rPr>
              <a:t>Ситуації соціально-психологічної </a:t>
            </a:r>
            <a:r>
              <a:rPr lang="en-US" sz="2700" b="1" u="sng" dirty="0" smtClean="0">
                <a:solidFill>
                  <a:srgbClr val="002060"/>
                </a:solidFill>
              </a:rPr>
              <a:t> </a:t>
            </a:r>
            <a:r>
              <a:rPr lang="uk-UA" sz="2700" b="1" u="sng" dirty="0" smtClean="0">
                <a:solidFill>
                  <a:srgbClr val="002060"/>
                </a:solidFill>
              </a:rPr>
              <a:t>адаптації/дезадаптації</a:t>
            </a:r>
            <a:r>
              <a:rPr lang="uk-UA" sz="2700" u="sng" dirty="0" smtClean="0">
                <a:solidFill>
                  <a:srgbClr val="002060"/>
                </a:solidFill>
              </a:rPr>
              <a:t> </a:t>
            </a:r>
            <a:r>
              <a:rPr lang="uk-UA" sz="2700" dirty="0"/>
              <a:t>– </a:t>
            </a:r>
            <a:r>
              <a:rPr lang="uk-UA" sz="2700" b="1" dirty="0">
                <a:latin typeface="+mn-lt"/>
              </a:rPr>
              <a:t>початок навчання в школі, перехід із молодшої школи до середньої, із середньої до старшої, зміна класного колективу, перехід в інший навчальний заклад тощо. </a:t>
            </a:r>
            <a:r>
              <a:rPr lang="ru-RU" sz="2700" b="1" dirty="0">
                <a:latin typeface="+mn-lt"/>
              </a:rPr>
              <a:t/>
            </a:r>
            <a:br>
              <a:rPr lang="ru-RU" sz="2700" b="1" dirty="0">
                <a:latin typeface="+mn-lt"/>
              </a:rPr>
            </a:br>
            <a:r>
              <a:rPr lang="uk-UA" sz="2700" dirty="0"/>
              <a:t> </a:t>
            </a:r>
            <a:endParaRPr lang="ru-RU" sz="2700" dirty="0">
              <a:latin typeface="+mn-lt"/>
            </a:endParaRPr>
          </a:p>
        </p:txBody>
      </p:sp>
    </p:spTree>
    <p:extLst>
      <p:ext uri="{BB962C8B-B14F-4D97-AF65-F5344CB8AC3E}">
        <p14:creationId xmlns:p14="http://schemas.microsoft.com/office/powerpoint/2010/main" xmlns="" val="2417993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6552728"/>
          </a:xfrm>
          <a:solidFill>
            <a:schemeClr val="bg1"/>
          </a:solidFill>
        </p:spPr>
        <p:txBody>
          <a:bodyPr>
            <a:normAutofit fontScale="90000"/>
          </a:bodyPr>
          <a:lstStyle/>
          <a:p>
            <a:pPr algn="ctr"/>
            <a:r>
              <a:rPr lang="uk-UA" sz="4000" dirty="0" smtClean="0"/>
              <a:t/>
            </a:r>
            <a:br>
              <a:rPr lang="uk-UA" sz="4000" dirty="0" smtClean="0"/>
            </a:br>
            <a:r>
              <a:rPr lang="uk-UA" sz="3600" b="1" u="sng" dirty="0" smtClean="0">
                <a:solidFill>
                  <a:srgbClr val="002060"/>
                </a:solidFill>
              </a:rPr>
              <a:t>Ризики, пов’язані з психолого-педагогічними проблемами здобувачів освіти </a:t>
            </a:r>
            <a:r>
              <a:rPr lang="uk-UA" sz="3600" dirty="0" smtClean="0">
                <a:latin typeface="Constantia" pitchFamily="18" charset="0"/>
              </a:rPr>
              <a:t>(відхилення від норм соціального, психічного і фізичного розвитку, низький рівень навчальної мотивації, високий рівень тривожності та агресивності, педагогічна занедбаність); </a:t>
            </a:r>
            <a:r>
              <a:rPr lang="ru-RU" sz="4000" dirty="0" smtClean="0"/>
              <a:t/>
            </a:r>
            <a:br>
              <a:rPr lang="ru-RU" sz="4000" dirty="0" smtClean="0"/>
            </a:br>
            <a:r>
              <a:rPr lang="uk-UA" sz="3600" b="1" u="sng" dirty="0" smtClean="0">
                <a:solidFill>
                  <a:srgbClr val="002060"/>
                </a:solidFill>
              </a:rPr>
              <a:t>Ризики, пов’язані з професійною діяльністю педагогів</a:t>
            </a:r>
            <a:r>
              <a:rPr lang="uk-UA" sz="4000" dirty="0" smtClean="0">
                <a:solidFill>
                  <a:srgbClr val="002060"/>
                </a:solidFill>
              </a:rPr>
              <a:t> </a:t>
            </a:r>
            <a:r>
              <a:rPr lang="uk-UA" sz="3600" dirty="0" smtClean="0">
                <a:latin typeface="Constantia" pitchFamily="18" charset="0"/>
              </a:rPr>
              <a:t>(синдром емоційного вигорання, синдром хронічної втоми, психологічна некомпетентність, низький рівень мотивації до професійного розвитку, професійні деформації) </a:t>
            </a:r>
            <a:br>
              <a:rPr lang="uk-UA" sz="3600" dirty="0" smtClean="0">
                <a:latin typeface="Constantia" pitchFamily="18" charset="0"/>
              </a:rPr>
            </a:br>
            <a:endParaRPr lang="ru-RU" sz="3600" dirty="0">
              <a:latin typeface="Constanti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84976" cy="6408712"/>
          </a:xfrm>
        </p:spPr>
        <p:txBody>
          <a:bodyPr>
            <a:normAutofit fontScale="90000"/>
          </a:bodyPr>
          <a:lstStyle/>
          <a:p>
            <a:r>
              <a:rPr lang="uk-UA" b="1" dirty="0" smtClean="0">
                <a:solidFill>
                  <a:srgbClr val="C00000"/>
                </a:solidFill>
                <a:latin typeface="+mn-lt"/>
              </a:rPr>
              <a:t>ІІ. Зовнішні</a:t>
            </a:r>
            <a:r>
              <a:rPr lang="uk-UA" dirty="0" smtClean="0"/>
              <a:t/>
            </a:r>
            <a:br>
              <a:rPr lang="uk-UA" dirty="0" smtClean="0"/>
            </a:br>
            <a:r>
              <a:rPr lang="uk-UA" sz="4400" b="1" u="sng" dirty="0">
                <a:solidFill>
                  <a:srgbClr val="002060"/>
                </a:solidFill>
              </a:rPr>
              <a:t>Насильство у сім’ї</a:t>
            </a:r>
            <a:r>
              <a:rPr lang="uk-UA" sz="4400" u="sng" dirty="0">
                <a:solidFill>
                  <a:srgbClr val="002060"/>
                </a:solidFill>
              </a:rPr>
              <a:t> </a:t>
            </a:r>
            <a:r>
              <a:rPr lang="uk-UA" sz="4400" dirty="0"/>
              <a:t>- </a:t>
            </a:r>
            <a:r>
              <a:rPr lang="uk-UA" sz="4400" b="1" dirty="0"/>
              <a:t>різні види і форми жорстокого поводження з дітьми і нехтування їхніми інтересами </a:t>
            </a:r>
            <a:r>
              <a:rPr lang="uk-UA" sz="4400" b="1" dirty="0" smtClean="0"/>
              <a:t/>
            </a:r>
            <a:br>
              <a:rPr lang="uk-UA" sz="4400" b="1" dirty="0" smtClean="0"/>
            </a:br>
            <a:r>
              <a:rPr lang="uk-UA" sz="4400" b="1" dirty="0" smtClean="0"/>
              <a:t> </a:t>
            </a:r>
            <a:br>
              <a:rPr lang="uk-UA" sz="4400" b="1" dirty="0" smtClean="0"/>
            </a:br>
            <a:r>
              <a:rPr lang="uk-UA" sz="4400" b="1" dirty="0"/>
              <a:t/>
            </a:r>
            <a:br>
              <a:rPr lang="uk-UA" sz="4400" b="1" dirty="0"/>
            </a:br>
            <a:r>
              <a:rPr lang="uk-UA" sz="4400" b="1" dirty="0" smtClean="0"/>
              <a:t/>
            </a:r>
            <a:br>
              <a:rPr lang="uk-UA" sz="4400" b="1" dirty="0" smtClean="0"/>
            </a:br>
            <a:r>
              <a:rPr lang="uk-UA" sz="4400" b="1" dirty="0"/>
              <a:t/>
            </a:r>
            <a:br>
              <a:rPr lang="uk-UA" sz="4400" b="1" dirty="0"/>
            </a:br>
            <a:r>
              <a:rPr lang="uk-UA" sz="4400" b="1" dirty="0"/>
              <a:t/>
            </a:r>
            <a:br>
              <a:rPr lang="uk-UA" sz="4400" b="1" dirty="0"/>
            </a:br>
            <a:endParaRPr lang="ru-RU" sz="4400"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645024"/>
            <a:ext cx="4176464"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3645024"/>
            <a:ext cx="4176464"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7278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552728"/>
          </a:xfrm>
          <a:solidFill>
            <a:schemeClr val="bg1"/>
          </a:solidFill>
        </p:spPr>
        <p:txBody>
          <a:bodyPr>
            <a:noAutofit/>
          </a:bodyPr>
          <a:lstStyle/>
          <a:p>
            <a:r>
              <a:rPr lang="uk-UA" sz="2400" b="1" dirty="0" smtClean="0">
                <a:solidFill>
                  <a:srgbClr val="002060"/>
                </a:solidFill>
              </a:rPr>
              <a:t> </a:t>
            </a:r>
            <a:r>
              <a:rPr lang="uk-UA" sz="2500" b="1" u="sng" dirty="0" smtClean="0">
                <a:solidFill>
                  <a:srgbClr val="002060"/>
                </a:solidFill>
              </a:rPr>
              <a:t>Діяльність деструктивних релігійних </a:t>
            </a:r>
            <a:r>
              <a:rPr lang="uk-UA" sz="2500" b="1" u="sng" dirty="0">
                <a:solidFill>
                  <a:srgbClr val="002060"/>
                </a:solidFill>
              </a:rPr>
              <a:t>організацій </a:t>
            </a:r>
            <a:r>
              <a:rPr lang="uk-UA" sz="2500" u="sng" dirty="0" smtClean="0">
                <a:solidFill>
                  <a:srgbClr val="002060"/>
                </a:solidFill>
              </a:rPr>
              <a:t> </a:t>
            </a:r>
            <a:r>
              <a:rPr lang="uk-UA" sz="2500" dirty="0"/>
              <a:t>– </a:t>
            </a:r>
            <a:r>
              <a:rPr lang="uk-UA" sz="2500" b="1" dirty="0">
                <a:latin typeface="+mn-lt"/>
              </a:rPr>
              <a:t>існує чимала кількість релігійних організацій , які можна віднести до тоталітарних сект або деструктивних </a:t>
            </a:r>
            <a:r>
              <a:rPr lang="uk-UA" sz="2500" b="1" dirty="0" smtClean="0">
                <a:latin typeface="+mn-lt"/>
              </a:rPr>
              <a:t>культів</a:t>
            </a:r>
            <a:br>
              <a:rPr lang="uk-UA" sz="2500" b="1" dirty="0" smtClean="0">
                <a:latin typeface="+mn-lt"/>
              </a:rPr>
            </a:br>
            <a:r>
              <a:rPr lang="uk-UA" sz="2500" b="1" u="sng" dirty="0">
                <a:solidFill>
                  <a:srgbClr val="002060"/>
                </a:solidFill>
              </a:rPr>
              <a:t>Деструктивний вплив комп’ютерних ігор</a:t>
            </a:r>
            <a:r>
              <a:rPr lang="uk-UA" sz="2500" u="sng" dirty="0">
                <a:solidFill>
                  <a:srgbClr val="002060"/>
                </a:solidFill>
              </a:rPr>
              <a:t> </a:t>
            </a:r>
            <a:r>
              <a:rPr lang="uk-UA" sz="2500" b="1" u="sng" dirty="0" smtClean="0">
                <a:solidFill>
                  <a:srgbClr val="002060"/>
                </a:solidFill>
              </a:rPr>
              <a:t>та інтернету </a:t>
            </a:r>
            <a:r>
              <a:rPr lang="uk-UA" sz="2500" dirty="0" smtClean="0"/>
              <a:t>– </a:t>
            </a:r>
            <a:r>
              <a:rPr lang="uk-UA" sz="2500" b="1" dirty="0">
                <a:latin typeface="+mn-lt"/>
              </a:rPr>
              <a:t>комп'ютерні ігри для багатьох дітей стали важливіше підручників; кількість комп’ютерних клубів та ігрових автоматів щорічно </a:t>
            </a:r>
            <a:r>
              <a:rPr lang="uk-UA" sz="2500" b="1" dirty="0" smtClean="0">
                <a:latin typeface="+mn-lt"/>
              </a:rPr>
              <a:t>зростає; мережеголізм</a:t>
            </a:r>
            <a:br>
              <a:rPr lang="uk-UA" sz="2500" b="1" dirty="0" smtClean="0">
                <a:latin typeface="+mn-lt"/>
              </a:rPr>
            </a:br>
            <a:r>
              <a:rPr lang="uk-UA" sz="2500" b="1" u="sng" dirty="0" smtClean="0">
                <a:solidFill>
                  <a:srgbClr val="002060"/>
                </a:solidFill>
              </a:rPr>
              <a:t>Деструктивний вплив неформальних молодіжних субкультур антисоціальної спрямованості </a:t>
            </a:r>
            <a:r>
              <a:rPr lang="uk-UA" sz="2500" b="1" dirty="0" smtClean="0"/>
              <a:t>– </a:t>
            </a:r>
            <a:r>
              <a:rPr lang="uk-UA" sz="2500" b="1" dirty="0" smtClean="0">
                <a:latin typeface="+mn-lt"/>
              </a:rPr>
              <a:t>підліткові угрупування, в яких культивується вживання психоактивних речовин, агресивна поведінка, пограбування і т.п.</a:t>
            </a:r>
            <a:br>
              <a:rPr lang="uk-UA" sz="2500" b="1" dirty="0" smtClean="0">
                <a:latin typeface="+mn-lt"/>
              </a:rPr>
            </a:br>
            <a:r>
              <a:rPr lang="uk-UA" sz="2500" b="1" u="sng" dirty="0" smtClean="0">
                <a:solidFill>
                  <a:srgbClr val="002060"/>
                </a:solidFill>
              </a:rPr>
              <a:t>Торгівля дітьми </a:t>
            </a:r>
            <a:r>
              <a:rPr lang="uk-UA" sz="2500" b="1" dirty="0" smtClean="0">
                <a:latin typeface="+mn-lt"/>
              </a:rPr>
              <a:t>– із року в рік усе більше дітей вивозять в інші країни з метою використання у важкій нелегальній праці, в сфері секс-послуг, примушують займатися проституцією, зніматися в порнографії, займатися жебракуванням</a:t>
            </a:r>
            <a:endParaRPr lang="ru-RU" sz="2500" b="1" dirty="0">
              <a:latin typeface="+mn-lt"/>
            </a:endParaRPr>
          </a:p>
        </p:txBody>
      </p:sp>
    </p:spTree>
    <p:extLst>
      <p:ext uri="{BB962C8B-B14F-4D97-AF65-F5344CB8AC3E}">
        <p14:creationId xmlns:p14="http://schemas.microsoft.com/office/powerpoint/2010/main" xmlns="" val="533377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8" cy="648072"/>
          </a:xfrm>
        </p:spPr>
        <p:txBody>
          <a:bodyPr>
            <a:normAutofit fontScale="90000"/>
          </a:bodyPr>
          <a:lstStyle/>
          <a:p>
            <a:pPr algn="ctr"/>
            <a:r>
              <a:rPr lang="uk-UA" sz="4400" b="1" dirty="0" smtClean="0">
                <a:solidFill>
                  <a:srgbClr val="002060"/>
                </a:solidFill>
              </a:rPr>
              <a:t>Типи молодіжних субкультур</a:t>
            </a:r>
            <a:endParaRPr lang="ru-RU" sz="4400" b="1" dirty="0">
              <a:solidFill>
                <a:srgbClr val="002060"/>
              </a:solidFill>
            </a:endParaRPr>
          </a:p>
        </p:txBody>
      </p:sp>
      <p:sp>
        <p:nvSpPr>
          <p:cNvPr id="3" name="Содержимое 2"/>
          <p:cNvSpPr>
            <a:spLocks noGrp="1"/>
          </p:cNvSpPr>
          <p:nvPr>
            <p:ph sz="half" idx="1"/>
          </p:nvPr>
        </p:nvSpPr>
        <p:spPr>
          <a:xfrm>
            <a:off x="179512" y="908720"/>
            <a:ext cx="4392488" cy="5760640"/>
          </a:xfrm>
        </p:spPr>
        <p:txBody>
          <a:bodyPr>
            <a:noAutofit/>
          </a:bodyPr>
          <a:lstStyle/>
          <a:p>
            <a:pPr algn="ctr">
              <a:buNone/>
            </a:pPr>
            <a:r>
              <a:rPr lang="uk-UA" sz="2400" dirty="0" smtClean="0"/>
              <a:t>    1). Хіппі.</a:t>
            </a:r>
            <a:br>
              <a:rPr lang="uk-UA" sz="2400" dirty="0" smtClean="0"/>
            </a:br>
            <a:r>
              <a:rPr lang="uk-UA" sz="2400" dirty="0" smtClean="0"/>
              <a:t>2). Панки.</a:t>
            </a:r>
            <a:br>
              <a:rPr lang="uk-UA" sz="2400" dirty="0" smtClean="0"/>
            </a:br>
            <a:r>
              <a:rPr lang="uk-UA" sz="2400" dirty="0" smtClean="0"/>
              <a:t>3). Скінхеди.</a:t>
            </a:r>
            <a:br>
              <a:rPr lang="uk-UA" sz="2400" dirty="0" smtClean="0"/>
            </a:br>
            <a:r>
              <a:rPr lang="uk-UA" sz="2400" dirty="0" smtClean="0"/>
              <a:t>4). Хіп – хоп.</a:t>
            </a:r>
            <a:br>
              <a:rPr lang="uk-UA" sz="2400" dirty="0" smtClean="0"/>
            </a:br>
            <a:r>
              <a:rPr lang="uk-UA" sz="2400" dirty="0" smtClean="0"/>
              <a:t>5). Гопники.</a:t>
            </a:r>
            <a:br>
              <a:rPr lang="uk-UA" sz="2400" dirty="0" smtClean="0"/>
            </a:br>
            <a:r>
              <a:rPr lang="uk-UA" sz="2400" dirty="0" smtClean="0"/>
              <a:t>6). Готи.</a:t>
            </a:r>
            <a:br>
              <a:rPr lang="uk-UA" sz="2400" dirty="0" smtClean="0"/>
            </a:br>
            <a:r>
              <a:rPr lang="uk-UA" sz="2400" dirty="0" smtClean="0"/>
              <a:t>7). Теріантропія.</a:t>
            </a:r>
            <a:br>
              <a:rPr lang="uk-UA" sz="2400" dirty="0" smtClean="0"/>
            </a:br>
            <a:r>
              <a:rPr lang="uk-UA" sz="2400" dirty="0" smtClean="0"/>
              <a:t>8). Байкери.</a:t>
            </a:r>
            <a:br>
              <a:rPr lang="uk-UA" sz="2400" dirty="0" smtClean="0"/>
            </a:br>
            <a:r>
              <a:rPr lang="uk-UA" sz="2400" dirty="0" smtClean="0"/>
              <a:t>9). Емо.</a:t>
            </a:r>
            <a:br>
              <a:rPr lang="uk-UA" sz="2400" dirty="0" smtClean="0"/>
            </a:br>
            <a:r>
              <a:rPr lang="uk-UA" sz="2400" dirty="0" smtClean="0"/>
              <a:t>10). Металісти.</a:t>
            </a:r>
            <a:br>
              <a:rPr lang="uk-UA" sz="2400" dirty="0" smtClean="0"/>
            </a:br>
            <a:r>
              <a:rPr lang="uk-UA" sz="2400" dirty="0" smtClean="0"/>
              <a:t>11). Растамани.</a:t>
            </a:r>
            <a:br>
              <a:rPr lang="uk-UA" sz="2400" dirty="0" smtClean="0"/>
            </a:br>
            <a:r>
              <a:rPr lang="uk-UA" sz="2400" dirty="0" smtClean="0"/>
              <a:t>12). Фріки.</a:t>
            </a:r>
            <a:br>
              <a:rPr lang="uk-UA" sz="2400" dirty="0" smtClean="0"/>
            </a:br>
            <a:r>
              <a:rPr lang="uk-UA" sz="2400" dirty="0" smtClean="0"/>
              <a:t>13). Граффітери.</a:t>
            </a:r>
            <a:br>
              <a:rPr lang="uk-UA" sz="2400" dirty="0" smtClean="0"/>
            </a:br>
            <a:r>
              <a:rPr lang="uk-UA" sz="2400" dirty="0" smtClean="0"/>
              <a:t>14). Рейвери.</a:t>
            </a:r>
            <a:br>
              <a:rPr lang="uk-UA" sz="2400" dirty="0" smtClean="0"/>
            </a:br>
            <a:r>
              <a:rPr lang="uk-UA" sz="2400" dirty="0" smtClean="0"/>
              <a:t>15). Рокери.</a:t>
            </a:r>
            <a:endParaRPr lang="ru-RU" sz="2400" dirty="0"/>
          </a:p>
        </p:txBody>
      </p:sp>
      <p:sp>
        <p:nvSpPr>
          <p:cNvPr id="4" name="Содержимое 3"/>
          <p:cNvSpPr>
            <a:spLocks noGrp="1"/>
          </p:cNvSpPr>
          <p:nvPr>
            <p:ph sz="half" idx="2"/>
          </p:nvPr>
        </p:nvSpPr>
        <p:spPr>
          <a:xfrm>
            <a:off x="4648200" y="908720"/>
            <a:ext cx="4244280" cy="5760640"/>
          </a:xfrm>
        </p:spPr>
        <p:txBody>
          <a:bodyPr>
            <a:normAutofit fontScale="92500" lnSpcReduction="10000"/>
          </a:bodyPr>
          <a:lstStyle/>
          <a:p>
            <a:pPr algn="ctr">
              <a:buNone/>
            </a:pPr>
            <a:r>
              <a:rPr lang="uk-UA" sz="2400" dirty="0" smtClean="0"/>
              <a:t>16). Геймери.</a:t>
            </a:r>
          </a:p>
          <a:p>
            <a:pPr algn="ctr">
              <a:buNone/>
            </a:pPr>
            <a:r>
              <a:rPr lang="uk-UA" sz="2400" dirty="0" smtClean="0"/>
              <a:t>17). Блогери.</a:t>
            </a:r>
          </a:p>
          <a:p>
            <a:pPr algn="ctr">
              <a:buNone/>
            </a:pPr>
            <a:r>
              <a:rPr lang="uk-UA" sz="2400" dirty="0" smtClean="0"/>
              <a:t>18). Паркур.</a:t>
            </a:r>
          </a:p>
          <a:p>
            <a:pPr algn="ctr">
              <a:buNone/>
            </a:pPr>
            <a:r>
              <a:rPr lang="uk-UA" sz="2400" dirty="0" smtClean="0"/>
              <a:t>19). Сталкери.</a:t>
            </a:r>
          </a:p>
          <a:p>
            <a:pPr algn="ctr">
              <a:buNone/>
            </a:pPr>
            <a:r>
              <a:rPr lang="uk-UA" sz="2400" dirty="0" smtClean="0"/>
              <a:t>20). Толкієністи.</a:t>
            </a:r>
          </a:p>
          <a:p>
            <a:pPr algn="ctr">
              <a:buNone/>
            </a:pPr>
            <a:r>
              <a:rPr lang="uk-UA" sz="2400" dirty="0" smtClean="0"/>
              <a:t>21). Гламур.</a:t>
            </a:r>
          </a:p>
          <a:p>
            <a:pPr algn="ctr">
              <a:buNone/>
            </a:pPr>
            <a:r>
              <a:rPr lang="uk-UA" sz="2400" dirty="0" smtClean="0"/>
              <a:t>22). Хіпстери.</a:t>
            </a:r>
          </a:p>
          <a:p>
            <a:pPr algn="ctr">
              <a:buNone/>
            </a:pPr>
            <a:r>
              <a:rPr lang="uk-UA" sz="2400" dirty="0" smtClean="0"/>
              <a:t>23). Треш.</a:t>
            </a:r>
          </a:p>
          <a:p>
            <a:pPr algn="ctr">
              <a:buNone/>
            </a:pPr>
            <a:r>
              <a:rPr lang="uk-UA" sz="2400" dirty="0" smtClean="0"/>
              <a:t>24). Яппі.</a:t>
            </a:r>
          </a:p>
          <a:p>
            <a:pPr algn="ctr">
              <a:buNone/>
            </a:pPr>
            <a:r>
              <a:rPr lang="uk-UA" sz="2400" dirty="0" smtClean="0"/>
              <a:t>25). Хакери.</a:t>
            </a:r>
          </a:p>
          <a:p>
            <a:pPr algn="ctr">
              <a:buNone/>
            </a:pPr>
            <a:r>
              <a:rPr lang="uk-UA" sz="2400" dirty="0" smtClean="0"/>
              <a:t>26). Мажори.</a:t>
            </a:r>
          </a:p>
          <a:p>
            <a:pPr algn="ctr">
              <a:buNone/>
            </a:pPr>
            <a:r>
              <a:rPr lang="uk-UA" sz="2400" dirty="0" smtClean="0"/>
              <a:t>27). Дауншифтінг.</a:t>
            </a:r>
          </a:p>
          <a:p>
            <a:pPr algn="ctr">
              <a:buNone/>
            </a:pPr>
            <a:r>
              <a:rPr lang="uk-UA" sz="2400" dirty="0" smtClean="0"/>
              <a:t>28). Стиляги.</a:t>
            </a:r>
          </a:p>
          <a:p>
            <a:pPr algn="ctr">
              <a:buNone/>
            </a:pPr>
            <a:r>
              <a:rPr lang="uk-UA" sz="2400" dirty="0" smtClean="0"/>
              <a:t>29). Футбольні фанати.</a:t>
            </a:r>
          </a:p>
          <a:p>
            <a:pPr algn="ctr">
              <a:buNone/>
            </a:pPr>
            <a:r>
              <a:rPr lang="uk-UA" sz="2400" dirty="0" smtClean="0"/>
              <a:t>30). ПВК “Редан”.</a:t>
            </a:r>
          </a:p>
          <a:p>
            <a:pPr algn="ctr">
              <a:buNone/>
            </a:pPr>
            <a:endParaRPr lang="uk-UA" sz="2400" dirty="0" smtClean="0"/>
          </a:p>
          <a:p>
            <a:pPr algn="ctr">
              <a:buNone/>
            </a:pPr>
            <a:endParaRPr lang="uk-UA" sz="2400" dirty="0" smtClean="0"/>
          </a:p>
          <a:p>
            <a:pPr algn="ctr">
              <a:buNone/>
            </a:pPr>
            <a:endParaRPr lang="uk-UA" sz="2400" dirty="0" smtClean="0"/>
          </a:p>
          <a:p>
            <a:pPr algn="ctr">
              <a:buNone/>
            </a:pP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1512168"/>
          </a:xfrm>
          <a:solidFill>
            <a:schemeClr val="accent2">
              <a:lumMod val="20000"/>
              <a:lumOff val="80000"/>
            </a:schemeClr>
          </a:solidFill>
        </p:spPr>
        <p:txBody>
          <a:bodyPr>
            <a:noAutofit/>
          </a:bodyPr>
          <a:lstStyle/>
          <a:p>
            <a:pPr algn="ctr"/>
            <a:r>
              <a:rPr lang="uk-UA" sz="4000" b="1" dirty="0" smtClean="0">
                <a:solidFill>
                  <a:srgbClr val="C00000"/>
                </a:solidFill>
                <a:latin typeface="+mn-lt"/>
              </a:rPr>
              <a:t>Відповідальність педагогічних працівників (ієрархія)</a:t>
            </a:r>
            <a:endParaRPr lang="ru-RU" sz="4000" b="1" dirty="0">
              <a:solidFill>
                <a:srgbClr val="C00000"/>
              </a:solidFill>
              <a:latin typeface="+mn-lt"/>
            </a:endParaRPr>
          </a:p>
        </p:txBody>
      </p:sp>
      <p:sp>
        <p:nvSpPr>
          <p:cNvPr id="3" name="Содержимое 2"/>
          <p:cNvSpPr>
            <a:spLocks noGrp="1"/>
          </p:cNvSpPr>
          <p:nvPr>
            <p:ph idx="1"/>
          </p:nvPr>
        </p:nvSpPr>
        <p:spPr>
          <a:xfrm>
            <a:off x="683568" y="1772816"/>
            <a:ext cx="7992888" cy="4896544"/>
          </a:xfrm>
          <a:solidFill>
            <a:srgbClr val="FFFF00"/>
          </a:solidFill>
        </p:spPr>
        <p:txBody>
          <a:bodyPr>
            <a:normAutofit/>
          </a:bodyPr>
          <a:lstStyle/>
          <a:p>
            <a:r>
              <a:rPr lang="uk-UA" sz="3600" b="1" dirty="0" smtClean="0">
                <a:solidFill>
                  <a:srgbClr val="FF0000"/>
                </a:solidFill>
              </a:rPr>
              <a:t>№1 Життя здобувачів освіти</a:t>
            </a:r>
          </a:p>
          <a:p>
            <a:r>
              <a:rPr lang="uk-UA" sz="3600" b="1" dirty="0" smtClean="0">
                <a:solidFill>
                  <a:srgbClr val="C00000"/>
                </a:solidFill>
              </a:rPr>
              <a:t>№2 Здоров</a:t>
            </a:r>
            <a:r>
              <a:rPr lang="en-US" sz="3600" b="1" dirty="0" smtClean="0">
                <a:solidFill>
                  <a:srgbClr val="C00000"/>
                </a:solidFill>
              </a:rPr>
              <a:t>’</a:t>
            </a:r>
            <a:r>
              <a:rPr lang="uk-UA" sz="3600" b="1" dirty="0" smtClean="0">
                <a:solidFill>
                  <a:srgbClr val="C00000"/>
                </a:solidFill>
              </a:rPr>
              <a:t>я здобувачів освіти</a:t>
            </a:r>
            <a:r>
              <a:rPr lang="en-US" sz="3600" b="1" dirty="0" smtClean="0">
                <a:solidFill>
                  <a:srgbClr val="C00000"/>
                </a:solidFill>
              </a:rPr>
              <a:t> </a:t>
            </a:r>
            <a:r>
              <a:rPr lang="uk-UA" sz="3600" b="1" dirty="0" smtClean="0">
                <a:solidFill>
                  <a:srgbClr val="C00000"/>
                </a:solidFill>
              </a:rPr>
              <a:t>(фізичне, психічне, соціальне)</a:t>
            </a:r>
            <a:endParaRPr lang="ru-RU" sz="3600" b="1" dirty="0" smtClean="0">
              <a:solidFill>
                <a:srgbClr val="C00000"/>
              </a:solidFill>
            </a:endParaRPr>
          </a:p>
          <a:p>
            <a:r>
              <a:rPr lang="uk-UA" sz="3600" b="1" dirty="0" smtClean="0">
                <a:solidFill>
                  <a:srgbClr val="002060"/>
                </a:solidFill>
              </a:rPr>
              <a:t>№3 Виховання (соціально-нормативні моделі поведінки)</a:t>
            </a:r>
          </a:p>
          <a:p>
            <a:r>
              <a:rPr lang="uk-UA" sz="3600" b="1" dirty="0" smtClean="0">
                <a:solidFill>
                  <a:srgbClr val="002060"/>
                </a:solidFill>
              </a:rPr>
              <a:t>№4 Знання (інтелектуальний потенціал, здібності)</a:t>
            </a:r>
            <a:endParaRPr lang="en-US" sz="3600" b="1" dirty="0" smtClean="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624736"/>
          </a:xfrm>
          <a:solidFill>
            <a:schemeClr val="bg1"/>
          </a:solidFill>
        </p:spPr>
        <p:txBody>
          <a:bodyPr>
            <a:noAutofit/>
          </a:bodyPr>
          <a:lstStyle/>
          <a:p>
            <a:pPr algn="ctr"/>
            <a:r>
              <a:rPr lang="uk-UA" sz="2400" b="1" dirty="0" smtClean="0">
                <a:solidFill>
                  <a:srgbClr val="002060"/>
                </a:solidFill>
              </a:rPr>
              <a:t>Класифікація молодіжних субкультур по соціально-правовій ознаці:</a:t>
            </a:r>
            <a:r>
              <a:rPr lang="uk-UA" sz="2400" dirty="0" smtClean="0"/>
              <a:t/>
            </a:r>
            <a:br>
              <a:rPr lang="uk-UA" sz="2400" dirty="0" smtClean="0"/>
            </a:br>
            <a:r>
              <a:rPr lang="uk-UA" sz="2400" dirty="0" smtClean="0"/>
              <a:t>• </a:t>
            </a:r>
            <a:r>
              <a:rPr lang="uk-UA" sz="2400" b="1" dirty="0" smtClean="0">
                <a:solidFill>
                  <a:srgbClr val="002060"/>
                </a:solidFill>
              </a:rPr>
              <a:t>Асоціальні </a:t>
            </a:r>
            <a:r>
              <a:rPr lang="uk-UA" sz="2400" dirty="0" smtClean="0"/>
              <a:t>– </a:t>
            </a:r>
            <a:r>
              <a:rPr lang="uk-UA" sz="2400" dirty="0" smtClean="0">
                <a:solidFill>
                  <a:schemeClr val="bg2">
                    <a:lumMod val="10000"/>
                  </a:schemeClr>
                </a:solidFill>
              </a:rPr>
              <a:t>стоять осторонь від соціальних проблем, але не загрожують суспільству.</a:t>
            </a:r>
            <a:br>
              <a:rPr lang="uk-UA" sz="2400" dirty="0" smtClean="0">
                <a:solidFill>
                  <a:schemeClr val="bg2">
                    <a:lumMod val="10000"/>
                  </a:schemeClr>
                </a:solidFill>
              </a:rPr>
            </a:br>
            <a:r>
              <a:rPr lang="uk-UA" sz="2400" dirty="0" smtClean="0">
                <a:solidFill>
                  <a:schemeClr val="bg2">
                    <a:lumMod val="10000"/>
                  </a:schemeClr>
                </a:solidFill>
              </a:rPr>
              <a:t>Приклади: панки (девіз: “Живемо тут, зараз і сьогодні”), мажори (це люди, які проповідують теорію хайлайфізма (“високий рівень життя”), вони вміють заробляти гроші, їх приваблює західний спосіб життя), рокоббілі (шанувальники рок- н-ролу (девіз: “Поєднання вишуканості з вільним поводженням”), рокери, хіпі, тощо.</a:t>
            </a:r>
            <a:r>
              <a:rPr lang="uk-UA" sz="2400" dirty="0" smtClean="0"/>
              <a:t/>
            </a:r>
            <a:br>
              <a:rPr lang="uk-UA" sz="2400" dirty="0" smtClean="0"/>
            </a:br>
            <a:r>
              <a:rPr lang="uk-UA" sz="2400" dirty="0" smtClean="0"/>
              <a:t>• </a:t>
            </a:r>
            <a:r>
              <a:rPr lang="uk-UA" sz="2400" b="1" dirty="0" smtClean="0">
                <a:solidFill>
                  <a:srgbClr val="002060"/>
                </a:solidFill>
              </a:rPr>
              <a:t>Антисоціальні </a:t>
            </a:r>
            <a:r>
              <a:rPr lang="uk-UA" sz="2400" dirty="0" smtClean="0"/>
              <a:t>– </a:t>
            </a:r>
            <a:r>
              <a:rPr lang="uk-UA" sz="2400" dirty="0" smtClean="0">
                <a:solidFill>
                  <a:schemeClr val="tx1">
                    <a:lumMod val="95000"/>
                    <a:lumOff val="5000"/>
                  </a:schemeClr>
                </a:solidFill>
              </a:rPr>
              <a:t>яскраво виражений агресивний характер, прагнення утвердити себе за рахунок інших, моральна глухота.</a:t>
            </a:r>
            <a:br>
              <a:rPr lang="uk-UA" sz="2400" dirty="0" smtClean="0">
                <a:solidFill>
                  <a:schemeClr val="tx1">
                    <a:lumMod val="95000"/>
                    <a:lumOff val="5000"/>
                  </a:schemeClr>
                </a:solidFill>
              </a:rPr>
            </a:br>
            <a:r>
              <a:rPr lang="uk-UA" sz="2400" dirty="0" smtClean="0">
                <a:solidFill>
                  <a:schemeClr val="tx1">
                    <a:lumMod val="95000"/>
                    <a:lumOff val="5000"/>
                  </a:schemeClr>
                </a:solidFill>
              </a:rPr>
              <a:t>Приклади: банди – це об’єднання (частіше за все підлітків) за територіальною ознакою.</a:t>
            </a:r>
            <a:r>
              <a:rPr lang="uk-UA" sz="2400" dirty="0" smtClean="0"/>
              <a:t/>
            </a:r>
            <a:br>
              <a:rPr lang="uk-UA" sz="2400" dirty="0" smtClean="0"/>
            </a:br>
            <a:r>
              <a:rPr lang="uk-UA" sz="2400" dirty="0" smtClean="0"/>
              <a:t>• </a:t>
            </a:r>
            <a:r>
              <a:rPr lang="uk-UA" sz="2400" b="1" dirty="0" smtClean="0">
                <a:solidFill>
                  <a:srgbClr val="002060"/>
                </a:solidFill>
              </a:rPr>
              <a:t>Просоціальні</a:t>
            </a:r>
            <a:r>
              <a:rPr lang="uk-UA" sz="2400" b="1" dirty="0" smtClean="0"/>
              <a:t> </a:t>
            </a:r>
            <a:r>
              <a:rPr lang="uk-UA" sz="2400" dirty="0" smtClean="0"/>
              <a:t>– це соціально-позитивні, які приносять користь суспільству. Ці об’єднання вирішують соціальні проблеми культурно-захисного характеру (захист пам’яток, реставрація храмів, екологічні проблеми …).</a:t>
            </a:r>
            <a:br>
              <a:rPr lang="uk-UA" sz="2400" dirty="0" smtClean="0"/>
            </a:br>
            <a:endParaRPr lang="uk-UA"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424936" cy="6264696"/>
          </a:xfrm>
          <a:solidFill>
            <a:schemeClr val="bg1">
              <a:lumMod val="95000"/>
            </a:schemeClr>
          </a:solidFill>
        </p:spPr>
        <p:txBody>
          <a:bodyPr>
            <a:noAutofit/>
          </a:bodyPr>
          <a:lstStyle/>
          <a:p>
            <a:pPr algn="ctr"/>
            <a:r>
              <a:rPr lang="uk-UA" sz="4400" b="1" dirty="0" smtClean="0">
                <a:solidFill>
                  <a:srgbClr val="C00000"/>
                </a:solidFill>
                <a:latin typeface="+mn-lt"/>
              </a:rPr>
              <a:t>Психологічне насильство </a:t>
            </a:r>
            <a:r>
              <a:rPr lang="uk-UA" sz="3600" dirty="0" smtClean="0"/>
              <a:t>– </a:t>
            </a:r>
            <a:r>
              <a:rPr lang="uk-UA" sz="3600" b="1" dirty="0" smtClean="0">
                <a:latin typeface="+mn-lt"/>
              </a:rPr>
              <a:t>це заподіяне по відношенню до учня чи вчителя діяння, яке спрямовано на погіршення психологічного благополуччя жертви. Такі деструктивні дії викликають у людини стан емоційного напруження і завдають значної шкоди її потенційним здібностям.</a:t>
            </a:r>
            <a:br>
              <a:rPr lang="uk-UA" sz="3600" b="1" dirty="0" smtClean="0">
                <a:latin typeface="+mn-lt"/>
              </a:rPr>
            </a:br>
            <a:endParaRPr lang="uk-UA" sz="3600" b="1" dirty="0">
              <a:latin typeface="+mn-lt"/>
            </a:endParaRPr>
          </a:p>
        </p:txBody>
      </p:sp>
    </p:spTree>
    <p:extLst>
      <p:ext uri="{BB962C8B-B14F-4D97-AF65-F5344CB8AC3E}">
        <p14:creationId xmlns:p14="http://schemas.microsoft.com/office/powerpoint/2010/main" xmlns="" val="4285012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6552728"/>
          </a:xfrm>
          <a:solidFill>
            <a:schemeClr val="bg1">
              <a:lumMod val="95000"/>
            </a:schemeClr>
          </a:solidFill>
        </p:spPr>
        <p:txBody>
          <a:bodyPr>
            <a:normAutofit/>
          </a:bodyPr>
          <a:lstStyle/>
          <a:p>
            <a:pPr algn="ctr"/>
            <a:r>
              <a:rPr lang="uk-UA" sz="4000" b="1" dirty="0">
                <a:solidFill>
                  <a:srgbClr val="C00000"/>
                </a:solidFill>
                <a:latin typeface="+mn-lt"/>
              </a:rPr>
              <a:t>Види психологічного </a:t>
            </a:r>
            <a:r>
              <a:rPr lang="uk-UA" sz="4000" b="1" dirty="0" smtClean="0">
                <a:solidFill>
                  <a:srgbClr val="C00000"/>
                </a:solidFill>
                <a:latin typeface="+mn-lt"/>
              </a:rPr>
              <a:t>насильства</a:t>
            </a:r>
            <a:r>
              <a:rPr lang="ru-RU" sz="3100" dirty="0">
                <a:latin typeface="+mn-lt"/>
              </a:rPr>
              <a:t/>
            </a:r>
            <a:br>
              <a:rPr lang="ru-RU" sz="3100" dirty="0">
                <a:latin typeface="+mn-lt"/>
              </a:rPr>
            </a:br>
            <a:r>
              <a:rPr lang="uk-UA" sz="3100" b="1" dirty="0">
                <a:solidFill>
                  <a:srgbClr val="002060"/>
                </a:solidFill>
                <a:latin typeface="+mn-lt"/>
                <a:cs typeface="Arial" pitchFamily="34" charset="0"/>
              </a:rPr>
              <a:t>1) з боку вчителів - насміхання, присвоєння прізвиськ, безкінечні зауваження і необ’єктивні оцінки, приниження у присутності інших дітей, приховане залякування, відверті погрози, плітки та інше;  </a:t>
            </a:r>
            <a:r>
              <a:rPr lang="ru-RU" sz="3100" b="1" dirty="0">
                <a:solidFill>
                  <a:srgbClr val="002060"/>
                </a:solidFill>
                <a:latin typeface="+mn-lt"/>
                <a:cs typeface="Arial" pitchFamily="34" charset="0"/>
              </a:rPr>
              <a:t/>
            </a:r>
            <a:br>
              <a:rPr lang="ru-RU" sz="3100" b="1" dirty="0">
                <a:solidFill>
                  <a:srgbClr val="002060"/>
                </a:solidFill>
                <a:latin typeface="+mn-lt"/>
                <a:cs typeface="Arial" pitchFamily="34" charset="0"/>
              </a:rPr>
            </a:br>
            <a:r>
              <a:rPr lang="uk-UA" sz="3100" b="1" dirty="0">
                <a:solidFill>
                  <a:srgbClr val="002060"/>
                </a:solidFill>
                <a:latin typeface="+mn-lt"/>
                <a:cs typeface="Arial" pitchFamily="34" charset="0"/>
              </a:rPr>
              <a:t>2) з боку дітей – відторгнення, ізоляція, відмова від спілкування з жертвою (не дають спокою, з дитиною відмовляються грати, сидіти за одною партою, не запрошують на свята і т.п.). </a:t>
            </a:r>
            <a:r>
              <a:rPr lang="ru-RU" sz="3100" b="1" dirty="0">
                <a:solidFill>
                  <a:srgbClr val="002060"/>
                </a:solidFill>
                <a:latin typeface="+mn-lt"/>
                <a:cs typeface="Arial" pitchFamily="34" charset="0"/>
              </a:rPr>
              <a:t/>
            </a:r>
            <a:br>
              <a:rPr lang="ru-RU" sz="3100" b="1" dirty="0">
                <a:solidFill>
                  <a:srgbClr val="002060"/>
                </a:solidFill>
                <a:latin typeface="+mn-lt"/>
                <a:cs typeface="Arial" pitchFamily="34" charset="0"/>
              </a:rPr>
            </a:br>
            <a:endParaRPr lang="ru-RU" sz="3100" b="1" dirty="0">
              <a:solidFill>
                <a:srgbClr val="002060"/>
              </a:solidFill>
              <a:latin typeface="+mn-lt"/>
              <a:cs typeface="Arial" pitchFamily="34" charset="0"/>
            </a:endParaRPr>
          </a:p>
        </p:txBody>
      </p:sp>
    </p:spTree>
    <p:extLst>
      <p:ext uri="{BB962C8B-B14F-4D97-AF65-F5344CB8AC3E}">
        <p14:creationId xmlns:p14="http://schemas.microsoft.com/office/powerpoint/2010/main" xmlns="" val="990558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836712"/>
            <a:ext cx="7920880" cy="525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2679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036496" cy="792088"/>
          </a:xfrm>
          <a:solidFill>
            <a:schemeClr val="bg2"/>
          </a:solidFill>
        </p:spPr>
        <p:txBody>
          <a:bodyPr>
            <a:normAutofit fontScale="90000"/>
          </a:bodyPr>
          <a:lstStyle/>
          <a:p>
            <a:pPr algn="ctr"/>
            <a:r>
              <a:rPr lang="uk-UA" b="1" dirty="0" smtClean="0">
                <a:solidFill>
                  <a:srgbClr val="C00000"/>
                </a:solidFill>
                <a:latin typeface="+mn-lt"/>
              </a:rPr>
              <a:t>Чотири головні ознаки булінгу</a:t>
            </a:r>
            <a:endParaRPr lang="uk-UA" b="1" dirty="0">
              <a:solidFill>
                <a:srgbClr val="C00000"/>
              </a:solidFill>
              <a:latin typeface="+mn-lt"/>
            </a:endParaRPr>
          </a:p>
        </p:txBody>
      </p:sp>
      <p:sp>
        <p:nvSpPr>
          <p:cNvPr id="3" name="Объект 2"/>
          <p:cNvSpPr>
            <a:spLocks noGrp="1"/>
          </p:cNvSpPr>
          <p:nvPr>
            <p:ph idx="1"/>
          </p:nvPr>
        </p:nvSpPr>
        <p:spPr>
          <a:xfrm>
            <a:off x="107504" y="955964"/>
            <a:ext cx="8928992" cy="5785404"/>
          </a:xfrm>
          <a:solidFill>
            <a:schemeClr val="accent5">
              <a:lumMod val="40000"/>
              <a:lumOff val="60000"/>
            </a:schemeClr>
          </a:solidFill>
        </p:spPr>
        <p:txBody>
          <a:bodyPr>
            <a:noAutofit/>
          </a:bodyPr>
          <a:lstStyle/>
          <a:p>
            <a:r>
              <a:rPr lang="uk-UA" sz="3200" dirty="0" smtClean="0"/>
              <a:t>відбувається </a:t>
            </a:r>
            <a:r>
              <a:rPr lang="uk-UA" sz="3200" dirty="0"/>
              <a:t>у відносинах, учасники яких мають такі рольові позиції: «агресор», «група підтримки», «жертва», «спостерігачі»;</a:t>
            </a:r>
          </a:p>
          <a:p>
            <a:r>
              <a:rPr lang="uk-UA" sz="3200" dirty="0" smtClean="0"/>
              <a:t>між «агресором» </a:t>
            </a:r>
            <a:r>
              <a:rPr lang="uk-UA" sz="3200" dirty="0"/>
              <a:t>і </a:t>
            </a:r>
            <a:r>
              <a:rPr lang="uk-UA" sz="3200" dirty="0" smtClean="0"/>
              <a:t>«жертвою» існує </a:t>
            </a:r>
            <a:r>
              <a:rPr lang="uk-UA" sz="3200" dirty="0"/>
              <a:t>дисбаланс сили;</a:t>
            </a:r>
          </a:p>
          <a:p>
            <a:r>
              <a:rPr lang="uk-UA" sz="3200" dirty="0" smtClean="0"/>
              <a:t> «жертва» має певні особливості (зовнішності, поведінки, фізичні недоліки, нерозвинуті соціальні навички, особливі освітні потреби);</a:t>
            </a:r>
          </a:p>
          <a:p>
            <a:r>
              <a:rPr lang="uk-UA" sz="3200" dirty="0" smtClean="0"/>
              <a:t>це </a:t>
            </a:r>
            <a:r>
              <a:rPr lang="uk-UA" sz="3200" dirty="0"/>
              <a:t>навмисна агресивна </a:t>
            </a:r>
            <a:r>
              <a:rPr lang="uk-UA" sz="3200" dirty="0" smtClean="0"/>
              <a:t>поведінка, яка здійснюється регулярно.</a:t>
            </a:r>
            <a:endParaRPr lang="ru-RU" sz="3200" dirty="0"/>
          </a:p>
        </p:txBody>
      </p:sp>
    </p:spTree>
    <p:extLst>
      <p:ext uri="{BB962C8B-B14F-4D97-AF65-F5344CB8AC3E}">
        <p14:creationId xmlns:p14="http://schemas.microsoft.com/office/powerpoint/2010/main" xmlns="" val="4220506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68952" cy="6552728"/>
          </a:xfrm>
          <a:solidFill>
            <a:schemeClr val="bg1"/>
          </a:solidFill>
        </p:spPr>
        <p:txBody>
          <a:bodyPr>
            <a:noAutofit/>
          </a:bodyPr>
          <a:lstStyle/>
          <a:p>
            <a:pPr algn="ctr"/>
            <a:r>
              <a:rPr lang="uk-UA" sz="3000" b="1" dirty="0" smtClean="0">
                <a:solidFill>
                  <a:srgbClr val="C00000"/>
                </a:solidFill>
                <a:latin typeface="+mn-lt"/>
              </a:rPr>
              <a:t>ПСИХОЛОГІЧНО  БЕЗПЕЧНЕ  СЕРЕДОВИЩЕ </a:t>
            </a:r>
            <a:br>
              <a:rPr lang="uk-UA" sz="3000" b="1" dirty="0" smtClean="0">
                <a:solidFill>
                  <a:srgbClr val="C00000"/>
                </a:solidFill>
                <a:latin typeface="+mn-lt"/>
              </a:rPr>
            </a:br>
            <a:r>
              <a:rPr lang="uk-UA" sz="3000" dirty="0" smtClean="0">
                <a:solidFill>
                  <a:srgbClr val="002060"/>
                </a:solidFill>
                <a:latin typeface="+mn-lt"/>
              </a:rPr>
              <a:t>- середовище, вільне від психологічного насильства; </a:t>
            </a:r>
            <a:br>
              <a:rPr lang="uk-UA" sz="3000" dirty="0" smtClean="0">
                <a:solidFill>
                  <a:srgbClr val="002060"/>
                </a:solidFill>
                <a:latin typeface="+mn-lt"/>
              </a:rPr>
            </a:br>
            <a:r>
              <a:rPr lang="uk-UA" sz="3000" dirty="0" smtClean="0">
                <a:solidFill>
                  <a:srgbClr val="002060"/>
                </a:solidFill>
                <a:latin typeface="+mn-lt"/>
              </a:rPr>
              <a:t>- середовище, в якому переважає гуманоцентрична спрямованість всіх його учасників; </a:t>
            </a:r>
            <a:br>
              <a:rPr lang="uk-UA" sz="3000" dirty="0" smtClean="0">
                <a:solidFill>
                  <a:srgbClr val="002060"/>
                </a:solidFill>
                <a:latin typeface="+mn-lt"/>
              </a:rPr>
            </a:br>
            <a:r>
              <a:rPr lang="uk-UA" sz="3000" dirty="0" smtClean="0">
                <a:solidFill>
                  <a:srgbClr val="002060"/>
                </a:solidFill>
                <a:latin typeface="+mn-lt"/>
              </a:rPr>
              <a:t>- віддається перевага демократичному (партнерсько-діалогічному) типу спілкування; </a:t>
            </a:r>
            <a:br>
              <a:rPr lang="uk-UA" sz="3000" dirty="0" smtClean="0">
                <a:solidFill>
                  <a:srgbClr val="002060"/>
                </a:solidFill>
                <a:latin typeface="+mn-lt"/>
              </a:rPr>
            </a:br>
            <a:r>
              <a:rPr lang="uk-UA" sz="3000" dirty="0" smtClean="0">
                <a:solidFill>
                  <a:srgbClr val="002060"/>
                </a:solidFill>
                <a:latin typeface="+mn-lt"/>
              </a:rPr>
              <a:t>- середовище, в якому забезпечується захист прав кожної особистості; </a:t>
            </a:r>
            <a:br>
              <a:rPr lang="uk-UA" sz="3000" dirty="0" smtClean="0">
                <a:solidFill>
                  <a:srgbClr val="002060"/>
                </a:solidFill>
                <a:latin typeface="+mn-lt"/>
              </a:rPr>
            </a:br>
            <a:r>
              <a:rPr lang="uk-UA" sz="3000" dirty="0" smtClean="0">
                <a:solidFill>
                  <a:srgbClr val="002060"/>
                </a:solidFill>
                <a:latin typeface="+mn-lt"/>
              </a:rPr>
              <a:t>- середовище, яке сприяє розвитку соціально-психологічної компетентності; </a:t>
            </a:r>
            <a:br>
              <a:rPr lang="uk-UA" sz="3000" dirty="0" smtClean="0">
                <a:solidFill>
                  <a:srgbClr val="002060"/>
                </a:solidFill>
                <a:latin typeface="+mn-lt"/>
              </a:rPr>
            </a:br>
            <a:r>
              <a:rPr lang="uk-UA" sz="3000" dirty="0" smtClean="0">
                <a:solidFill>
                  <a:srgbClr val="002060"/>
                </a:solidFill>
                <a:latin typeface="+mn-lt"/>
              </a:rPr>
              <a:t>- яке викликає позитивне ставлення у всіх його учасників</a:t>
            </a:r>
            <a:endParaRPr lang="ru-RU" sz="3000" dirty="0">
              <a:solidFill>
                <a:srgbClr val="002060"/>
              </a:solidFill>
              <a:latin typeface="+mn-lt"/>
            </a:endParaRPr>
          </a:p>
        </p:txBody>
      </p:sp>
    </p:spTree>
    <p:extLst>
      <p:ext uri="{BB962C8B-B14F-4D97-AF65-F5344CB8AC3E}">
        <p14:creationId xmlns:p14="http://schemas.microsoft.com/office/powerpoint/2010/main" xmlns="" val="2031301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152128"/>
          </a:xfrm>
          <a:solidFill>
            <a:schemeClr val="accent6">
              <a:lumMod val="40000"/>
              <a:lumOff val="60000"/>
            </a:schemeClr>
          </a:solidFill>
        </p:spPr>
        <p:txBody>
          <a:bodyPr>
            <a:normAutofit/>
          </a:bodyPr>
          <a:lstStyle/>
          <a:p>
            <a:pPr algn="ctr"/>
            <a:r>
              <a:rPr lang="uk-UA" sz="3600" b="1" dirty="0" smtClean="0">
                <a:solidFill>
                  <a:srgbClr val="C00000"/>
                </a:solidFill>
                <a:latin typeface="+mn-lt"/>
              </a:rPr>
              <a:t>Створення безпечного освітнього середовища</a:t>
            </a:r>
            <a:endParaRPr lang="ru-RU" sz="3600" b="1" dirty="0">
              <a:solidFill>
                <a:srgbClr val="C00000"/>
              </a:solidFill>
              <a:latin typeface="+mn-lt"/>
            </a:endParaRPr>
          </a:p>
        </p:txBody>
      </p:sp>
      <p:sp>
        <p:nvSpPr>
          <p:cNvPr id="3" name="Объект 2"/>
          <p:cNvSpPr>
            <a:spLocks noGrp="1"/>
          </p:cNvSpPr>
          <p:nvPr>
            <p:ph idx="1"/>
          </p:nvPr>
        </p:nvSpPr>
        <p:spPr>
          <a:xfrm>
            <a:off x="107504" y="1268761"/>
            <a:ext cx="8928992" cy="5472608"/>
          </a:xfrm>
        </p:spPr>
        <p:txBody>
          <a:bodyPr/>
          <a:lstStyle/>
          <a:p>
            <a:r>
              <a:rPr lang="uk-UA" sz="2800" dirty="0">
                <a:latin typeface="Times New Roman" pitchFamily="18" charset="0"/>
              </a:rPr>
              <a:t>виявлення та усунення несприятливих факторів освітнього </a:t>
            </a:r>
            <a:r>
              <a:rPr lang="uk-UA" sz="2800" dirty="0" smtClean="0">
                <a:latin typeface="Times New Roman" pitchFamily="18" charset="0"/>
              </a:rPr>
              <a:t>середовища</a:t>
            </a:r>
            <a:r>
              <a:rPr lang="uk-UA" sz="2800" dirty="0">
                <a:latin typeface="Times New Roman" pitchFamily="18" charset="0"/>
              </a:rPr>
              <a:t>;</a:t>
            </a:r>
            <a:endParaRPr lang="uk-UA" sz="2800" dirty="0" smtClean="0">
              <a:latin typeface="Times New Roman" pitchFamily="18" charset="0"/>
            </a:endParaRPr>
          </a:p>
          <a:p>
            <a:r>
              <a:rPr lang="uk-UA" sz="2800" dirty="0" smtClean="0">
                <a:latin typeface="Times New Roman" pitchFamily="18" charset="0"/>
              </a:rPr>
              <a:t>підвищення </a:t>
            </a:r>
            <a:r>
              <a:rPr lang="uk-UA" sz="2800" dirty="0">
                <a:latin typeface="Times New Roman" pitchFamily="18" charset="0"/>
              </a:rPr>
              <a:t>стійкості </a:t>
            </a:r>
            <a:r>
              <a:rPr lang="uk-UA" sz="2800" dirty="0" smtClean="0">
                <a:latin typeface="Times New Roman" pitchFamily="18" charset="0"/>
              </a:rPr>
              <a:t>особистості до </a:t>
            </a:r>
            <a:r>
              <a:rPr lang="uk-UA" sz="2800" dirty="0">
                <a:latin typeface="Times New Roman" pitchFamily="18" charset="0"/>
              </a:rPr>
              <a:t>негативних впливів освітнього </a:t>
            </a:r>
            <a:r>
              <a:rPr lang="uk-UA" sz="2800" dirty="0" smtClean="0">
                <a:latin typeface="Times New Roman" pitchFamily="18" charset="0"/>
              </a:rPr>
              <a:t>середовища; </a:t>
            </a:r>
          </a:p>
          <a:p>
            <a:r>
              <a:rPr lang="uk-UA" sz="2800" dirty="0" smtClean="0">
                <a:latin typeface="Times New Roman" pitchFamily="18" charset="0"/>
              </a:rPr>
              <a:t>розвиток емоційного та соціального інтелекту;</a:t>
            </a:r>
            <a:r>
              <a:rPr lang="uk-UA" sz="2800" dirty="0" smtClean="0">
                <a:solidFill>
                  <a:schemeClr val="bg1"/>
                </a:solidFill>
                <a:latin typeface="Times New Roman" pitchFamily="18" charset="0"/>
              </a:rPr>
              <a:t>а</a:t>
            </a:r>
          </a:p>
          <a:p>
            <a:r>
              <a:rPr lang="uk-UA" sz="2800" dirty="0">
                <a:latin typeface="Times New Roman" pitchFamily="18" charset="0"/>
              </a:rPr>
              <a:t>р</a:t>
            </a:r>
            <a:r>
              <a:rPr lang="uk-UA" sz="2800" dirty="0" smtClean="0">
                <a:latin typeface="Times New Roman" pitchFamily="18" charset="0"/>
              </a:rPr>
              <a:t>озвиток саногенного (оздоровчого) та критичного мислення;</a:t>
            </a:r>
          </a:p>
          <a:p>
            <a:r>
              <a:rPr lang="uk-UA" sz="2800" dirty="0" smtClean="0">
                <a:latin typeface="Times New Roman" pitchFamily="18" charset="0"/>
              </a:rPr>
              <a:t>оволодіння навичками конструктивного вирішення конфліктних ситуацій (школа порозуміння);</a:t>
            </a:r>
          </a:p>
          <a:p>
            <a:r>
              <a:rPr lang="uk-UA" sz="2800" dirty="0" smtClean="0">
                <a:latin typeface="Times New Roman" pitchFamily="18" charset="0"/>
              </a:rPr>
              <a:t>психологічна підтримка учнів та педагогів (консультування, розвантаження, тренінги)</a:t>
            </a:r>
          </a:p>
          <a:p>
            <a:endParaRPr lang="uk-UA" sz="2800" dirty="0" smtClean="0">
              <a:latin typeface="Times New Roman" pitchFamily="18" charset="0"/>
            </a:endParaRPr>
          </a:p>
          <a:p>
            <a:endParaRPr lang="ru-RU" dirty="0"/>
          </a:p>
        </p:txBody>
      </p:sp>
    </p:spTree>
    <p:extLst>
      <p:ext uri="{BB962C8B-B14F-4D97-AF65-F5344CB8AC3E}">
        <p14:creationId xmlns:p14="http://schemas.microsoft.com/office/powerpoint/2010/main" xmlns="" val="400962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68952" cy="6264696"/>
          </a:xfrm>
        </p:spPr>
        <p:txBody>
          <a:bodyPr>
            <a:normAutofit/>
          </a:bodyPr>
          <a:lstStyle/>
          <a:p>
            <a:pPr algn="ctr"/>
            <a:r>
              <a:rPr lang="uk-UA" sz="6000" b="1" dirty="0" smtClean="0">
                <a:solidFill>
                  <a:srgbClr val="002060"/>
                </a:solidFill>
                <a:latin typeface="Book Antiqua" pitchFamily="18" charset="0"/>
              </a:rPr>
              <a:t>КОДЕКС БЕЗПЕЧНОГО ОСВІТНЬОГО СЕРЕДОВИЩА ЯК ТЕХНОЛОГІЯ</a:t>
            </a:r>
            <a:br>
              <a:rPr lang="uk-UA" sz="6000" b="1" dirty="0" smtClean="0">
                <a:solidFill>
                  <a:srgbClr val="002060"/>
                </a:solidFill>
                <a:latin typeface="Book Antiqua" pitchFamily="18" charset="0"/>
              </a:rPr>
            </a:br>
            <a:endParaRPr lang="ru-RU" sz="4000" b="1" i="1" dirty="0">
              <a:solidFill>
                <a:schemeClr val="tx1"/>
              </a:solidFill>
              <a:latin typeface="+mn-lt"/>
            </a:endParaRPr>
          </a:p>
        </p:txBody>
      </p:sp>
    </p:spTree>
    <p:extLst>
      <p:ext uri="{BB962C8B-B14F-4D97-AF65-F5344CB8AC3E}">
        <p14:creationId xmlns:p14="http://schemas.microsoft.com/office/powerpoint/2010/main" xmlns="" val="4189355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4499990" cy="67619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4499991" y="116632"/>
            <a:ext cx="4536505" cy="6524863"/>
          </a:xfrm>
          <a:prstGeom prst="rect">
            <a:avLst/>
          </a:prstGeom>
          <a:solidFill>
            <a:schemeClr val="accent4">
              <a:lumMod val="20000"/>
              <a:lumOff val="80000"/>
            </a:schemeClr>
          </a:solidFill>
        </p:spPr>
        <p:txBody>
          <a:bodyPr wrap="square">
            <a:spAutoFit/>
          </a:bodyPr>
          <a:lstStyle/>
          <a:p>
            <a:r>
              <a:rPr lang="uk-UA" sz="4000" b="1" i="1" dirty="0" smtClean="0">
                <a:solidFill>
                  <a:prstClr val="black"/>
                </a:solidFill>
                <a:ea typeface="+mj-ea"/>
                <a:cs typeface="+mj-cs"/>
              </a:rPr>
              <a:t>Цюман Т. П., Бойчук Н. І. Кодекс безпечного освітнього середовища: методичний посібник / за заг. ред. Цюман Т. П. – К. : – 2018. – 56 с.</a:t>
            </a:r>
          </a:p>
          <a:p>
            <a:endParaRPr lang="uk-UA" dirty="0"/>
          </a:p>
        </p:txBody>
      </p:sp>
    </p:spTree>
    <p:extLst>
      <p:ext uri="{BB962C8B-B14F-4D97-AF65-F5344CB8AC3E}">
        <p14:creationId xmlns:p14="http://schemas.microsoft.com/office/powerpoint/2010/main" xmlns="" val="859524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6408712"/>
          </a:xfrm>
          <a:solidFill>
            <a:schemeClr val="bg1">
              <a:lumMod val="95000"/>
            </a:schemeClr>
          </a:solidFill>
        </p:spPr>
        <p:txBody>
          <a:bodyPr>
            <a:noAutofit/>
          </a:bodyPr>
          <a:lstStyle/>
          <a:p>
            <a:pPr algn="ctr"/>
            <a:r>
              <a:rPr lang="uk-UA" sz="4000" b="1" dirty="0">
                <a:solidFill>
                  <a:srgbClr val="002060"/>
                </a:solidFill>
              </a:rPr>
              <a:t>КБОС </a:t>
            </a:r>
            <a:r>
              <a:rPr lang="uk-UA" sz="3200" dirty="0">
                <a:solidFill>
                  <a:srgbClr val="002060"/>
                </a:solidFill>
              </a:rPr>
              <a:t>– це документ закладу освіти, який </a:t>
            </a:r>
            <a:r>
              <a:rPr lang="uk-UA" sz="3200" dirty="0" smtClean="0">
                <a:solidFill>
                  <a:srgbClr val="002060"/>
                </a:solidFill>
              </a:rPr>
              <a:t>покликаний </a:t>
            </a:r>
            <a:r>
              <a:rPr lang="uk-UA" sz="3200" dirty="0">
                <a:solidFill>
                  <a:srgbClr val="002060"/>
                </a:solidFill>
              </a:rPr>
              <a:t>регулювати всі напрями діяльності закладу щодо порушень прав особистості на безпеку, а також питання її підтримки та втручання в ситуації, коли може виникати загроза її життю, здоров’ю та благополуччю. У ньому мають бути прописані конкретні дії, що стосуються, насамперед, захисту суб’єктів освітнього процесу від різного роду загроз, ризиків під час перебування в навчальному закладі, а також чіткі рекомендації щодо забезпечення учням і вчителям комфортних умов життєдіяльності. </a:t>
            </a:r>
            <a:endParaRPr lang="ru-RU" sz="3200" dirty="0">
              <a:solidFill>
                <a:srgbClr val="002060"/>
              </a:solidFill>
            </a:endParaRPr>
          </a:p>
        </p:txBody>
      </p:sp>
    </p:spTree>
    <p:extLst>
      <p:ext uri="{BB962C8B-B14F-4D97-AF65-F5344CB8AC3E}">
        <p14:creationId xmlns:p14="http://schemas.microsoft.com/office/powerpoint/2010/main" xmlns="" val="109709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296144"/>
          </a:xfrm>
          <a:solidFill>
            <a:schemeClr val="bg1">
              <a:lumMod val="85000"/>
            </a:schemeClr>
          </a:solidFill>
        </p:spPr>
        <p:txBody>
          <a:bodyPr>
            <a:normAutofit/>
          </a:bodyPr>
          <a:lstStyle/>
          <a:p>
            <a:pPr algn="ctr"/>
            <a:r>
              <a:rPr lang="uk-UA" sz="3600" b="1" dirty="0" smtClean="0">
                <a:solidFill>
                  <a:srgbClr val="C00000"/>
                </a:solidFill>
                <a:latin typeface="+mn-lt"/>
              </a:rPr>
              <a:t>Сфери психосоціального  розвитку </a:t>
            </a:r>
            <a:br>
              <a:rPr lang="uk-UA" sz="3600" b="1" dirty="0" smtClean="0">
                <a:solidFill>
                  <a:srgbClr val="C00000"/>
                </a:solidFill>
                <a:latin typeface="+mn-lt"/>
              </a:rPr>
            </a:br>
            <a:r>
              <a:rPr lang="uk-UA" sz="3600" b="1" dirty="0" smtClean="0">
                <a:solidFill>
                  <a:srgbClr val="C00000"/>
                </a:solidFill>
                <a:latin typeface="+mn-lt"/>
              </a:rPr>
              <a:t>здобувачів освіти</a:t>
            </a:r>
            <a:endParaRPr lang="uk-UA" sz="3600" b="1" dirty="0">
              <a:solidFill>
                <a:srgbClr val="C00000"/>
              </a:solidFill>
              <a:latin typeface="+mn-lt"/>
            </a:endParaRPr>
          </a:p>
        </p:txBody>
      </p:sp>
      <p:sp>
        <p:nvSpPr>
          <p:cNvPr id="3" name="Содержимое 2"/>
          <p:cNvSpPr>
            <a:spLocks noGrp="1"/>
          </p:cNvSpPr>
          <p:nvPr>
            <p:ph idx="1"/>
          </p:nvPr>
        </p:nvSpPr>
        <p:spPr>
          <a:xfrm>
            <a:off x="179512" y="1484784"/>
            <a:ext cx="8856984" cy="5256584"/>
          </a:xfrm>
          <a:solidFill>
            <a:schemeClr val="accent3">
              <a:lumMod val="20000"/>
              <a:lumOff val="80000"/>
            </a:schemeClr>
          </a:solidFill>
        </p:spPr>
        <p:txBody>
          <a:bodyPr>
            <a:noAutofit/>
          </a:bodyPr>
          <a:lstStyle/>
          <a:p>
            <a:pPr algn="ctr"/>
            <a:r>
              <a:rPr lang="uk-UA" sz="3600" b="1" dirty="0" smtClean="0">
                <a:solidFill>
                  <a:srgbClr val="002060"/>
                </a:solidFill>
              </a:rPr>
              <a:t>Домашнє середовище </a:t>
            </a:r>
            <a:r>
              <a:rPr lang="uk-UA" sz="3600" dirty="0" smtClean="0">
                <a:solidFill>
                  <a:srgbClr val="002060"/>
                </a:solidFill>
              </a:rPr>
              <a:t>(сім</a:t>
            </a:r>
            <a:r>
              <a:rPr lang="en-US" sz="3600" dirty="0" smtClean="0">
                <a:solidFill>
                  <a:srgbClr val="002060"/>
                </a:solidFill>
              </a:rPr>
              <a:t>’</a:t>
            </a:r>
            <a:r>
              <a:rPr lang="uk-UA" sz="3600" dirty="0" smtClean="0">
                <a:solidFill>
                  <a:srgbClr val="002060"/>
                </a:solidFill>
              </a:rPr>
              <a:t>я, родичі)</a:t>
            </a:r>
          </a:p>
          <a:p>
            <a:pPr algn="ctr"/>
            <a:r>
              <a:rPr lang="uk-UA" sz="3600" b="1" dirty="0" smtClean="0">
                <a:solidFill>
                  <a:srgbClr val="002060"/>
                </a:solidFill>
              </a:rPr>
              <a:t>Освітнє середовище </a:t>
            </a:r>
            <a:r>
              <a:rPr lang="uk-UA" sz="3600" dirty="0" smtClean="0">
                <a:solidFill>
                  <a:srgbClr val="002060"/>
                </a:solidFill>
              </a:rPr>
              <a:t>(школа, клас, мікрогрупа)</a:t>
            </a:r>
          </a:p>
          <a:p>
            <a:pPr algn="ctr"/>
            <a:r>
              <a:rPr lang="uk-UA" sz="3600" b="1" dirty="0" smtClean="0">
                <a:solidFill>
                  <a:srgbClr val="002060"/>
                </a:solidFill>
              </a:rPr>
              <a:t>Позашкільне середовище </a:t>
            </a:r>
            <a:r>
              <a:rPr lang="uk-UA" sz="3600" dirty="0" smtClean="0">
                <a:solidFill>
                  <a:srgbClr val="002060"/>
                </a:solidFill>
              </a:rPr>
              <a:t>(позашкільні заклади, центри, секції, гуртки)</a:t>
            </a:r>
          </a:p>
          <a:p>
            <a:pPr algn="ctr"/>
            <a:r>
              <a:rPr lang="uk-UA" sz="3600" b="1" dirty="0" smtClean="0">
                <a:solidFill>
                  <a:srgbClr val="002060"/>
                </a:solidFill>
              </a:rPr>
              <a:t>Соціальне середовище </a:t>
            </a:r>
            <a:r>
              <a:rPr lang="uk-UA" sz="3600" dirty="0" smtClean="0">
                <a:solidFill>
                  <a:srgbClr val="002060"/>
                </a:solidFill>
              </a:rPr>
              <a:t>(“вулиця”, місця дозвілля, неформальні групи)</a:t>
            </a:r>
            <a:endParaRPr lang="ru-RU" sz="3600"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856984" cy="6552728"/>
          </a:xfrm>
          <a:solidFill>
            <a:schemeClr val="bg1">
              <a:lumMod val="95000"/>
            </a:schemeClr>
          </a:solidFill>
        </p:spPr>
        <p:txBody>
          <a:bodyPr>
            <a:noAutofit/>
          </a:bodyPr>
          <a:lstStyle/>
          <a:p>
            <a:pPr algn="ctr"/>
            <a:r>
              <a:rPr lang="uk-UA" sz="4000" b="1" dirty="0">
                <a:solidFill>
                  <a:srgbClr val="002060"/>
                </a:solidFill>
              </a:rPr>
              <a:t>КБОС</a:t>
            </a:r>
            <a:r>
              <a:rPr lang="uk-UA" sz="3600" dirty="0">
                <a:solidFill>
                  <a:srgbClr val="002060"/>
                </a:solidFill>
              </a:rPr>
              <a:t> передбачає визначення критеріїв </a:t>
            </a:r>
            <a:r>
              <a:rPr lang="uk-UA" sz="3600" b="1" dirty="0">
                <a:solidFill>
                  <a:srgbClr val="002060"/>
                </a:solidFill>
              </a:rPr>
              <a:t>фізичної, психологічної, соціальної, інформаційної безпеки </a:t>
            </a:r>
            <a:r>
              <a:rPr lang="uk-UA" sz="3600" dirty="0">
                <a:solidFill>
                  <a:srgbClr val="002060"/>
                </a:solidFill>
              </a:rPr>
              <a:t>учнів, відповідно до яких розробляються конкретні дії, чітко визначаються заходи, процедури, які допоможуть учасникам освітнього процесу у випадках виявлення ризиків і загроз.</a:t>
            </a:r>
            <a:r>
              <a:rPr lang="ru-RU" sz="3600" dirty="0">
                <a:solidFill>
                  <a:srgbClr val="002060"/>
                </a:solidFill>
              </a:rPr>
              <a:t/>
            </a:r>
            <a:br>
              <a:rPr lang="ru-RU" sz="3600" dirty="0">
                <a:solidFill>
                  <a:srgbClr val="002060"/>
                </a:solidFill>
              </a:rPr>
            </a:br>
            <a:r>
              <a:rPr lang="uk-UA" sz="3600" dirty="0">
                <a:solidFill>
                  <a:srgbClr val="002060"/>
                </a:solidFill>
              </a:rPr>
              <a:t>Розробляються положення КБОС усіма учасниками освітнього процесу (учнями, учителями, батьками), із врахуванням потреб кожної групи, а отже, і виконуватися теж повинні </a:t>
            </a:r>
            <a:r>
              <a:rPr lang="uk-UA" sz="3600" dirty="0" smtClean="0">
                <a:solidFill>
                  <a:srgbClr val="002060"/>
                </a:solidFill>
              </a:rPr>
              <a:t>усіма.</a:t>
            </a:r>
            <a:endParaRPr lang="ru-RU" sz="3600" dirty="0">
              <a:solidFill>
                <a:srgbClr val="002060"/>
              </a:solidFill>
            </a:endParaRPr>
          </a:p>
        </p:txBody>
      </p:sp>
    </p:spTree>
    <p:extLst>
      <p:ext uri="{BB962C8B-B14F-4D97-AF65-F5344CB8AC3E}">
        <p14:creationId xmlns:p14="http://schemas.microsoft.com/office/powerpoint/2010/main" xmlns="" val="3589015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624736"/>
          </a:xfrm>
          <a:solidFill>
            <a:schemeClr val="bg1">
              <a:lumMod val="95000"/>
            </a:schemeClr>
          </a:solidFill>
        </p:spPr>
        <p:txBody>
          <a:bodyPr>
            <a:noAutofit/>
          </a:bodyPr>
          <a:lstStyle/>
          <a:p>
            <a:pPr algn="ctr"/>
            <a:r>
              <a:rPr lang="uk-UA" sz="4000" b="1" dirty="0">
                <a:solidFill>
                  <a:srgbClr val="C00000"/>
                </a:solidFill>
                <a:latin typeface="+mn-lt"/>
              </a:rPr>
              <a:t>Комплексна безпека освітнього середовища </a:t>
            </a:r>
            <a:r>
              <a:rPr lang="uk-UA" sz="4000" dirty="0">
                <a:solidFill>
                  <a:srgbClr val="002060"/>
                </a:solidFill>
                <a:latin typeface="+mn-lt"/>
              </a:rPr>
              <a:t>– це комплекс заходів, спрямованих на збереження життя та здоров’я всіх учасників освітнього процесу, а також матеріальних цінностей закладу освіти від можливих нещасних випадків, пожеж, аварій та інших надзвичайних ситуацій. Вона включає </a:t>
            </a:r>
            <a:r>
              <a:rPr lang="uk-UA" sz="4000" b="1" dirty="0">
                <a:solidFill>
                  <a:srgbClr val="002060"/>
                </a:solidFill>
                <a:latin typeface="+mn-lt"/>
              </a:rPr>
              <a:t>фізичну, соціальну, психологічну та інформаційну безпеку</a:t>
            </a:r>
            <a:r>
              <a:rPr lang="uk-UA" sz="4000" b="1" dirty="0" smtClean="0">
                <a:solidFill>
                  <a:srgbClr val="002060"/>
                </a:solidFill>
                <a:latin typeface="+mn-lt"/>
              </a:rPr>
              <a:t>.</a:t>
            </a:r>
            <a:endParaRPr lang="ru-RU" sz="4000" b="1" dirty="0">
              <a:solidFill>
                <a:srgbClr val="002060"/>
              </a:solidFill>
              <a:latin typeface="+mn-lt"/>
            </a:endParaRPr>
          </a:p>
        </p:txBody>
      </p:sp>
    </p:spTree>
    <p:extLst>
      <p:ext uri="{BB962C8B-B14F-4D97-AF65-F5344CB8AC3E}">
        <p14:creationId xmlns:p14="http://schemas.microsoft.com/office/powerpoint/2010/main" xmlns="" val="4294151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741368"/>
          </a:xfrm>
          <a:solidFill>
            <a:schemeClr val="bg1">
              <a:lumMod val="95000"/>
            </a:schemeClr>
          </a:solidFill>
        </p:spPr>
        <p:txBody>
          <a:bodyPr>
            <a:normAutofit fontScale="90000"/>
          </a:bodyPr>
          <a:lstStyle/>
          <a:p>
            <a:pPr algn="ctr"/>
            <a:r>
              <a:rPr lang="uk-UA" sz="3200" b="1" i="1" dirty="0">
                <a:solidFill>
                  <a:srgbClr val="002060"/>
                </a:solidFill>
                <a:latin typeface="+mn-lt"/>
              </a:rPr>
              <a:t>Фізична безпека</a:t>
            </a:r>
            <a:r>
              <a:rPr lang="uk-UA" sz="3200" dirty="0">
                <a:solidFill>
                  <a:srgbClr val="002060"/>
                </a:solidFill>
                <a:latin typeface="+mn-lt"/>
              </a:rPr>
              <a:t> – це безпека життєдіяльності, спрямована на охорону життя і здоров’я </a:t>
            </a:r>
            <a:r>
              <a:rPr lang="uk-UA" sz="3200" dirty="0" smtClean="0">
                <a:solidFill>
                  <a:srgbClr val="002060"/>
                </a:solidFill>
                <a:latin typeface="+mn-lt"/>
              </a:rPr>
              <a:t>учасників освітнього процесу.</a:t>
            </a:r>
            <a:br>
              <a:rPr lang="uk-UA" sz="3200" dirty="0" smtClean="0">
                <a:solidFill>
                  <a:srgbClr val="002060"/>
                </a:solidFill>
                <a:latin typeface="+mn-lt"/>
              </a:rPr>
            </a:br>
            <a:r>
              <a:rPr lang="uk-UA" sz="3200" b="1" i="1" dirty="0">
                <a:solidFill>
                  <a:srgbClr val="002060"/>
                </a:solidFill>
                <a:latin typeface="+mn-lt"/>
              </a:rPr>
              <a:t>Соціальна безпека</a:t>
            </a:r>
            <a:r>
              <a:rPr lang="uk-UA" sz="3200" dirty="0">
                <a:solidFill>
                  <a:srgbClr val="002060"/>
                </a:solidFill>
                <a:latin typeface="+mn-lt"/>
              </a:rPr>
              <a:t> – це захищеність соціальної сфери освітнього середовища від загроз, здатних її зруйнувати або привести до деградації. </a:t>
            </a:r>
            <a:r>
              <a:rPr lang="uk-UA" sz="3200" dirty="0" smtClean="0">
                <a:solidFill>
                  <a:srgbClr val="002060"/>
                </a:solidFill>
                <a:latin typeface="+mn-lt"/>
              </a:rPr>
              <a:t/>
            </a:r>
            <a:br>
              <a:rPr lang="uk-UA" sz="3200" dirty="0" smtClean="0">
                <a:solidFill>
                  <a:srgbClr val="002060"/>
                </a:solidFill>
                <a:latin typeface="+mn-lt"/>
              </a:rPr>
            </a:br>
            <a:r>
              <a:rPr lang="uk-UA" sz="3200" b="1" i="1" dirty="0">
                <a:solidFill>
                  <a:srgbClr val="002060"/>
                </a:solidFill>
                <a:latin typeface="+mn-lt"/>
              </a:rPr>
              <a:t>Психологічна безпека</a:t>
            </a:r>
            <a:r>
              <a:rPr lang="uk-UA" sz="3200" dirty="0">
                <a:solidFill>
                  <a:srgbClr val="002060"/>
                </a:solidFill>
                <a:latin typeface="+mn-lt"/>
              </a:rPr>
              <a:t> – це комплекс заходів, спрямованих на  створення стану освітнього середовища, вільного від проявів психологічного насильства у міжособистісній взаємодії між всіма учасниками освітнього </a:t>
            </a:r>
            <a:r>
              <a:rPr lang="uk-UA" sz="3200" dirty="0" smtClean="0">
                <a:solidFill>
                  <a:srgbClr val="002060"/>
                </a:solidFill>
                <a:latin typeface="+mn-lt"/>
              </a:rPr>
              <a:t>процесу.</a:t>
            </a:r>
            <a:br>
              <a:rPr lang="uk-UA" sz="3200" dirty="0" smtClean="0">
                <a:solidFill>
                  <a:srgbClr val="002060"/>
                </a:solidFill>
                <a:latin typeface="+mn-lt"/>
              </a:rPr>
            </a:br>
            <a:r>
              <a:rPr lang="uk-UA" sz="3200" b="1" i="1" dirty="0">
                <a:solidFill>
                  <a:srgbClr val="002060"/>
                </a:solidFill>
                <a:latin typeface="+mn-lt"/>
              </a:rPr>
              <a:t>Інформаційна безпека</a:t>
            </a:r>
            <a:r>
              <a:rPr lang="uk-UA" sz="3200" dirty="0">
                <a:solidFill>
                  <a:srgbClr val="002060"/>
                </a:solidFill>
                <a:latin typeface="+mn-lt"/>
              </a:rPr>
              <a:t> – це процес забезпечення конфіденційності, цілісності та доступності інформації, який включає технічні, етичні та правові аспек</a:t>
            </a:r>
            <a:r>
              <a:rPr lang="uk-UA" sz="3200" dirty="0">
                <a:latin typeface="+mn-lt"/>
              </a:rPr>
              <a:t>ти. </a:t>
            </a:r>
            <a:endParaRPr lang="ru-RU" sz="3200" dirty="0">
              <a:latin typeface="+mn-lt"/>
            </a:endParaRPr>
          </a:p>
        </p:txBody>
      </p:sp>
    </p:spTree>
    <p:extLst>
      <p:ext uri="{BB962C8B-B14F-4D97-AF65-F5344CB8AC3E}">
        <p14:creationId xmlns:p14="http://schemas.microsoft.com/office/powerpoint/2010/main" xmlns="" val="676232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6192688"/>
          </a:xfrm>
        </p:spPr>
        <p:txBody>
          <a:bodyPr>
            <a:normAutofit/>
          </a:bodyPr>
          <a:lstStyle/>
          <a:p>
            <a:pPr algn="ctr"/>
            <a:r>
              <a:rPr lang="uk-UA" sz="6600" b="1" dirty="0" smtClean="0">
                <a:solidFill>
                  <a:srgbClr val="002060"/>
                </a:solidFill>
                <a:latin typeface="Book Antiqua" pitchFamily="18" charset="0"/>
              </a:rPr>
              <a:t>Алгоритм </a:t>
            </a:r>
            <a:r>
              <a:rPr lang="uk-UA" sz="6600" b="1" dirty="0">
                <a:solidFill>
                  <a:srgbClr val="002060"/>
                </a:solidFill>
                <a:latin typeface="Book Antiqua" pitchFamily="18" charset="0"/>
              </a:rPr>
              <a:t>розробки Кодексу безпечного освітнього </a:t>
            </a:r>
            <a:r>
              <a:rPr lang="uk-UA" sz="6600" b="1" dirty="0" smtClean="0">
                <a:solidFill>
                  <a:srgbClr val="002060"/>
                </a:solidFill>
                <a:latin typeface="Book Antiqua" pitchFamily="18" charset="0"/>
              </a:rPr>
              <a:t>середовища</a:t>
            </a:r>
            <a:r>
              <a:rPr lang="uk-UA" sz="6600" b="1" dirty="0">
                <a:solidFill>
                  <a:srgbClr val="002060"/>
                </a:solidFill>
                <a:latin typeface="Book Antiqua" pitchFamily="18" charset="0"/>
              </a:rPr>
              <a:t/>
            </a:r>
            <a:br>
              <a:rPr lang="uk-UA" sz="6600" b="1" dirty="0">
                <a:solidFill>
                  <a:srgbClr val="002060"/>
                </a:solidFill>
                <a:latin typeface="Book Antiqua" pitchFamily="18" charset="0"/>
              </a:rPr>
            </a:br>
            <a:r>
              <a:rPr lang="uk-UA" sz="6600" b="1" dirty="0" smtClean="0">
                <a:solidFill>
                  <a:srgbClr val="002060"/>
                </a:solidFill>
                <a:latin typeface="Book Antiqua" pitchFamily="18" charset="0"/>
              </a:rPr>
              <a:t/>
            </a:r>
            <a:br>
              <a:rPr lang="uk-UA" sz="6600" b="1" dirty="0" smtClean="0">
                <a:solidFill>
                  <a:srgbClr val="002060"/>
                </a:solidFill>
                <a:latin typeface="Book Antiqua" pitchFamily="18" charset="0"/>
              </a:rPr>
            </a:br>
            <a:endParaRPr lang="ru-RU" sz="6600" b="1" dirty="0">
              <a:solidFill>
                <a:srgbClr val="002060"/>
              </a:solidFill>
              <a:latin typeface="Book Antiqua" pitchFamily="18" charset="0"/>
            </a:endParaRPr>
          </a:p>
        </p:txBody>
      </p:sp>
      <p:pic>
        <p:nvPicPr>
          <p:cNvPr id="2050" name="Picture 2" descr="Презентация PowerPoin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4725144"/>
            <a:ext cx="6408712" cy="21328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4819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6480720"/>
          </a:xfrm>
        </p:spPr>
        <p:txBody>
          <a:bodyPr>
            <a:normAutofit fontScale="90000"/>
          </a:bodyPr>
          <a:lstStyle/>
          <a:p>
            <a:pPr algn="ctr"/>
            <a:r>
              <a:rPr lang="uk-UA" b="1" dirty="0">
                <a:solidFill>
                  <a:srgbClr val="002060"/>
                </a:solidFill>
              </a:rPr>
              <a:t>Крок 1.</a:t>
            </a:r>
            <a:r>
              <a:rPr lang="uk-UA" dirty="0">
                <a:solidFill>
                  <a:srgbClr val="002060"/>
                </a:solidFill>
              </a:rPr>
              <a:t> </a:t>
            </a:r>
            <a:r>
              <a:rPr lang="uk-UA" b="1" dirty="0">
                <a:solidFill>
                  <a:srgbClr val="002060"/>
                </a:solidFill>
              </a:rPr>
              <a:t>Створення робочої групи</a:t>
            </a:r>
            <a:r>
              <a:rPr lang="ru-RU" dirty="0">
                <a:solidFill>
                  <a:srgbClr val="002060"/>
                </a:solidFill>
              </a:rPr>
              <a:t/>
            </a:r>
            <a:br>
              <a:rPr lang="ru-RU" dirty="0">
                <a:solidFill>
                  <a:srgbClr val="002060"/>
                </a:solidFill>
              </a:rPr>
            </a:br>
            <a:r>
              <a:rPr lang="uk-UA" dirty="0">
                <a:solidFill>
                  <a:srgbClr val="002060"/>
                </a:solidFill>
              </a:rPr>
              <a:t>Для розробки документа необхідно створити робочу групу та включити до її складу представників учнівського активу, батьківського комітету школи та педагогічного колективу.</a:t>
            </a:r>
            <a:r>
              <a:rPr lang="ru-RU" dirty="0">
                <a:solidFill>
                  <a:srgbClr val="002060"/>
                </a:solidFill>
              </a:rPr>
              <a:t/>
            </a:r>
            <a:br>
              <a:rPr lang="ru-RU" dirty="0">
                <a:solidFill>
                  <a:srgbClr val="002060"/>
                </a:solidFill>
              </a:rPr>
            </a:br>
            <a:endParaRPr lang="ru-RU" dirty="0">
              <a:solidFill>
                <a:srgbClr val="002060"/>
              </a:solidFill>
            </a:endParaRPr>
          </a:p>
        </p:txBody>
      </p:sp>
    </p:spTree>
    <p:extLst>
      <p:ext uri="{BB962C8B-B14F-4D97-AF65-F5344CB8AC3E}">
        <p14:creationId xmlns:p14="http://schemas.microsoft.com/office/powerpoint/2010/main" xmlns="" val="4075340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856984" cy="6480720"/>
          </a:xfrm>
          <a:solidFill>
            <a:schemeClr val="bg1">
              <a:lumMod val="95000"/>
            </a:schemeClr>
          </a:solidFill>
        </p:spPr>
        <p:txBody>
          <a:bodyPr>
            <a:normAutofit fontScale="90000"/>
          </a:bodyPr>
          <a:lstStyle/>
          <a:p>
            <a:pPr algn="ctr"/>
            <a:r>
              <a:rPr lang="uk-UA" sz="4400" b="1" dirty="0"/>
              <a:t>Крок 2. Проведення аудиту</a:t>
            </a:r>
            <a:r>
              <a:rPr lang="ru-RU" sz="4400" b="1" dirty="0"/>
              <a:t/>
            </a:r>
            <a:br>
              <a:rPr lang="ru-RU" sz="4400" b="1" dirty="0"/>
            </a:br>
            <a:r>
              <a:rPr lang="uk-UA" sz="3600" dirty="0">
                <a:solidFill>
                  <a:srgbClr val="002060"/>
                </a:solidFill>
              </a:rPr>
              <a:t>Внутрішній аудит навчального закладу – оцінка реальної ситуації (сильні та слабкі сторони, ризики та небезпеки, можливості закладу) щодо безпеки та захисту осіб, які задіяні у навчально-виховному процесі закладу освіти; ретельний аналіз проблем закладу освіти.</a:t>
            </a:r>
            <a:r>
              <a:rPr lang="ru-RU" sz="3600" dirty="0">
                <a:solidFill>
                  <a:srgbClr val="002060"/>
                </a:solidFill>
              </a:rPr>
              <a:t/>
            </a:r>
            <a:br>
              <a:rPr lang="ru-RU" sz="3600" dirty="0">
                <a:solidFill>
                  <a:srgbClr val="002060"/>
                </a:solidFill>
              </a:rPr>
            </a:br>
            <a:r>
              <a:rPr lang="uk-UA" sz="3600" dirty="0">
                <a:solidFill>
                  <a:srgbClr val="002060"/>
                </a:solidFill>
              </a:rPr>
              <a:t>Очолити робочу групу для проведення аудиту можуть: </a:t>
            </a:r>
            <a:r>
              <a:rPr lang="ru-RU" sz="3600" dirty="0">
                <a:solidFill>
                  <a:srgbClr val="002060"/>
                </a:solidFill>
              </a:rPr>
              <a:t/>
            </a:r>
            <a:br>
              <a:rPr lang="ru-RU" sz="3600" dirty="0">
                <a:solidFill>
                  <a:srgbClr val="002060"/>
                </a:solidFill>
              </a:rPr>
            </a:br>
            <a:r>
              <a:rPr lang="uk-UA" sz="3600" dirty="0">
                <a:solidFill>
                  <a:srgbClr val="002060"/>
                </a:solidFill>
              </a:rPr>
              <a:t>• заступник директора з виховної роботи; </a:t>
            </a:r>
            <a:r>
              <a:rPr lang="ru-RU" sz="3600" dirty="0">
                <a:solidFill>
                  <a:srgbClr val="002060"/>
                </a:solidFill>
              </a:rPr>
              <a:t/>
            </a:r>
            <a:br>
              <a:rPr lang="ru-RU" sz="3600" dirty="0">
                <a:solidFill>
                  <a:srgbClr val="002060"/>
                </a:solidFill>
              </a:rPr>
            </a:br>
            <a:r>
              <a:rPr lang="uk-UA" sz="3600" dirty="0">
                <a:solidFill>
                  <a:srgbClr val="002060"/>
                </a:solidFill>
              </a:rPr>
              <a:t>• практичний психолог або соціальний педагог; </a:t>
            </a:r>
            <a:r>
              <a:rPr lang="ru-RU" sz="3600" dirty="0">
                <a:solidFill>
                  <a:srgbClr val="002060"/>
                </a:solidFill>
              </a:rPr>
              <a:t/>
            </a:r>
            <a:br>
              <a:rPr lang="ru-RU" sz="3600" dirty="0">
                <a:solidFill>
                  <a:srgbClr val="002060"/>
                </a:solidFill>
              </a:rPr>
            </a:br>
            <a:r>
              <a:rPr lang="uk-UA" sz="3600" dirty="0">
                <a:solidFill>
                  <a:srgbClr val="002060"/>
                </a:solidFill>
              </a:rPr>
              <a:t>• голова батьківського комітету або активний член батьківського комітету навчального закладу</a:t>
            </a:r>
            <a:r>
              <a:rPr lang="uk-UA" sz="3600" dirty="0" smtClean="0">
                <a:solidFill>
                  <a:srgbClr val="002060"/>
                </a:solidFill>
              </a:rPr>
              <a:t>.</a:t>
            </a:r>
            <a:endParaRPr lang="ru-RU" sz="3600" dirty="0">
              <a:solidFill>
                <a:srgbClr val="002060"/>
              </a:solidFill>
            </a:endParaRPr>
          </a:p>
        </p:txBody>
      </p:sp>
    </p:spTree>
    <p:extLst>
      <p:ext uri="{BB962C8B-B14F-4D97-AF65-F5344CB8AC3E}">
        <p14:creationId xmlns:p14="http://schemas.microsoft.com/office/powerpoint/2010/main" xmlns="" val="488347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964488" cy="6741368"/>
          </a:xfrm>
        </p:spPr>
        <p:txBody>
          <a:bodyPr>
            <a:normAutofit fontScale="90000"/>
          </a:bodyPr>
          <a:lstStyle/>
          <a:p>
            <a:r>
              <a:rPr lang="uk-UA" dirty="0" smtClean="0"/>
              <a:t/>
            </a:r>
            <a:br>
              <a:rPr lang="uk-UA"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340768"/>
            <a:ext cx="8958661" cy="5517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340768"/>
          </a:xfrm>
          <a:prstGeom prst="rect">
            <a:avLst/>
          </a:prstGeom>
          <a:solidFill>
            <a:schemeClr val="accent3">
              <a:lumMod val="20000"/>
              <a:lumOff val="80000"/>
            </a:schemeClr>
          </a:solidFill>
          <a:ln>
            <a:noFill/>
          </a:ln>
          <a:effectLst/>
        </p:spPr>
      </p:pic>
    </p:spTree>
    <p:extLst>
      <p:ext uri="{BB962C8B-B14F-4D97-AF65-F5344CB8AC3E}">
        <p14:creationId xmlns:p14="http://schemas.microsoft.com/office/powerpoint/2010/main" xmlns="" val="3601565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6858000"/>
          </a:xfrm>
          <a:solidFill>
            <a:schemeClr val="bg1">
              <a:lumMod val="95000"/>
            </a:schemeClr>
          </a:solidFill>
        </p:spPr>
        <p:txBody>
          <a:bodyPr>
            <a:noAutofit/>
          </a:bodyPr>
          <a:lstStyle/>
          <a:p>
            <a:r>
              <a:rPr lang="uk-UA" sz="3200" b="1" u="sng" dirty="0">
                <a:solidFill>
                  <a:srgbClr val="002060"/>
                </a:solidFill>
              </a:rPr>
              <a:t>Інтерактивний метод </a:t>
            </a:r>
            <a:r>
              <a:rPr lang="uk-UA" sz="3200" b="1" u="sng" dirty="0" smtClean="0">
                <a:solidFill>
                  <a:srgbClr val="002060"/>
                </a:solidFill>
              </a:rPr>
              <a:t>аудиту</a:t>
            </a:r>
            <a:r>
              <a:rPr lang="uk-UA" sz="3200" b="1" u="sng" dirty="0">
                <a:solidFill>
                  <a:srgbClr val="002060"/>
                </a:solidFill>
              </a:rPr>
              <a:t/>
            </a:r>
            <a:br>
              <a:rPr lang="uk-UA" sz="3200" b="1" u="sng" dirty="0">
                <a:solidFill>
                  <a:srgbClr val="002060"/>
                </a:solidFill>
              </a:rPr>
            </a:br>
            <a:r>
              <a:rPr lang="ru-RU" sz="3200" b="1" dirty="0">
                <a:solidFill>
                  <a:srgbClr val="C00000"/>
                </a:solidFill>
              </a:rPr>
              <a:t>СВЕТЛЫЕ И ТЕМНЫЕ МЕСТА В </a:t>
            </a:r>
            <a:r>
              <a:rPr lang="ru-RU" sz="3200" b="1" dirty="0" smtClean="0">
                <a:solidFill>
                  <a:srgbClr val="C00000"/>
                </a:solidFill>
              </a:rPr>
              <a:t>ШКОЛЕ</a:t>
            </a:r>
            <a:r>
              <a:rPr lang="ru-RU" sz="3200" b="1" dirty="0"/>
              <a:t/>
            </a:r>
            <a:br>
              <a:rPr lang="ru-RU" sz="3200" b="1" dirty="0"/>
            </a:br>
            <a:r>
              <a:rPr lang="ru-RU" sz="3200" b="1" dirty="0">
                <a:solidFill>
                  <a:srgbClr val="002060"/>
                </a:solidFill>
              </a:rPr>
              <a:t>Цель:</a:t>
            </a:r>
            <a:r>
              <a:rPr lang="ru-RU" sz="3200" dirty="0">
                <a:solidFill>
                  <a:srgbClr val="002060"/>
                </a:solidFill>
              </a:rPr>
              <a:t> </a:t>
            </a:r>
            <a:r>
              <a:rPr lang="ru-RU" sz="3200" dirty="0"/>
              <a:t>определить, где </a:t>
            </a:r>
            <a:r>
              <a:rPr lang="ru-RU" sz="3200" dirty="0" smtClean="0"/>
              <a:t>учащиеся чувствуют </a:t>
            </a:r>
            <a:r>
              <a:rPr lang="ru-RU" sz="3200" dirty="0"/>
              <a:t>себя хорошо (в безопасности), где не очень, где испытывают дискомфорт, что нужно улучшить.</a:t>
            </a:r>
            <a:br>
              <a:rPr lang="ru-RU" sz="3200" dirty="0"/>
            </a:br>
            <a:r>
              <a:rPr lang="ru-RU" sz="3200" b="1" dirty="0">
                <a:solidFill>
                  <a:srgbClr val="002060"/>
                </a:solidFill>
              </a:rPr>
              <a:t>Проведение:</a:t>
            </a:r>
            <a:r>
              <a:rPr lang="ru-RU" sz="3200" dirty="0"/>
              <a:t> </a:t>
            </a:r>
            <a:br>
              <a:rPr lang="ru-RU" sz="3200" dirty="0"/>
            </a:br>
            <a:r>
              <a:rPr lang="ru-RU" sz="3200" dirty="0"/>
              <a:t>1. Вместе </a:t>
            </a:r>
            <a:r>
              <a:rPr lang="ru-RU" sz="3200" dirty="0" smtClean="0"/>
              <a:t>с учащимися классов/групп </a:t>
            </a:r>
            <a:r>
              <a:rPr lang="ru-RU" sz="3200" dirty="0"/>
              <a:t>разработайте критерии оценки (зеленый цвет – хорошо; красный – неуютно; коричневый – дискомфорт; желтый – улучшить что-либо). </a:t>
            </a:r>
            <a:br>
              <a:rPr lang="ru-RU" sz="3200" dirty="0"/>
            </a:br>
            <a:r>
              <a:rPr lang="ru-RU" sz="3200" dirty="0"/>
              <a:t>2.На заранее приготовленном плане </a:t>
            </a:r>
            <a:r>
              <a:rPr lang="ru-RU" sz="3200" dirty="0" smtClean="0"/>
              <a:t>школы каждая </a:t>
            </a:r>
            <a:r>
              <a:rPr lang="ru-RU" sz="3200" dirty="0"/>
              <a:t>группа окрашивает зоны соответствующим цветом. </a:t>
            </a:r>
            <a:br>
              <a:rPr lang="ru-RU" sz="3200" dirty="0"/>
            </a:br>
            <a:r>
              <a:rPr lang="ru-RU" sz="3200" dirty="0"/>
              <a:t>3. Презентация и обсуждение.</a:t>
            </a:r>
          </a:p>
        </p:txBody>
      </p:sp>
    </p:spTree>
    <p:extLst>
      <p:ext uri="{BB962C8B-B14F-4D97-AF65-F5344CB8AC3E}">
        <p14:creationId xmlns:p14="http://schemas.microsoft.com/office/powerpoint/2010/main" xmlns="" val="364924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12968" cy="6552728"/>
          </a:xfrm>
          <a:solidFill>
            <a:schemeClr val="bg1">
              <a:lumMod val="95000"/>
            </a:schemeClr>
          </a:solidFill>
        </p:spPr>
        <p:txBody>
          <a:bodyPr>
            <a:normAutofit fontScale="90000"/>
          </a:bodyPr>
          <a:lstStyle/>
          <a:p>
            <a:pPr algn="ctr"/>
            <a:r>
              <a:rPr lang="uk-UA" b="1" dirty="0" smtClean="0"/>
              <a:t/>
            </a:r>
            <a:br>
              <a:rPr lang="uk-UA" b="1" dirty="0" smtClean="0"/>
            </a:br>
            <a:r>
              <a:rPr lang="uk-UA" b="1" dirty="0"/>
              <a:t/>
            </a:r>
            <a:br>
              <a:rPr lang="uk-UA" b="1" dirty="0"/>
            </a:br>
            <a:r>
              <a:rPr lang="uk-UA" b="1" dirty="0" smtClean="0"/>
              <a:t/>
            </a:r>
            <a:br>
              <a:rPr lang="uk-UA" b="1" dirty="0" smtClean="0"/>
            </a:br>
            <a:r>
              <a:rPr lang="uk-UA" b="1" dirty="0"/>
              <a:t/>
            </a:r>
            <a:br>
              <a:rPr lang="uk-UA" b="1" dirty="0"/>
            </a:br>
            <a:r>
              <a:rPr lang="uk-UA" b="1" u="sng" dirty="0" smtClean="0">
                <a:solidFill>
                  <a:srgbClr val="002060"/>
                </a:solidFill>
              </a:rPr>
              <a:t>Дослідження </a:t>
            </a:r>
            <a:r>
              <a:rPr lang="uk-UA" b="1" u="sng" dirty="0">
                <a:solidFill>
                  <a:srgbClr val="002060"/>
                </a:solidFill>
              </a:rPr>
              <a:t>проявів насильства в освітньому середовищі за допомогою </a:t>
            </a:r>
            <a:r>
              <a:rPr lang="uk-UA" b="1" u="sng" dirty="0" smtClean="0">
                <a:solidFill>
                  <a:srgbClr val="002060"/>
                </a:solidFill>
              </a:rPr>
              <a:t>анкетування</a:t>
            </a:r>
            <a:r>
              <a:rPr lang="uk-UA" b="1" dirty="0" smtClean="0"/>
              <a:t/>
            </a:r>
            <a:br>
              <a:rPr lang="uk-UA" b="1" dirty="0" smtClean="0"/>
            </a:br>
            <a:r>
              <a:rPr lang="ru-RU" b="1" dirty="0" smtClean="0">
                <a:solidFill>
                  <a:srgbClr val="C00000"/>
                </a:solidFill>
              </a:rPr>
              <a:t>Анкета </a:t>
            </a:r>
            <a:r>
              <a:rPr lang="ru-RU" b="1" dirty="0">
                <a:solidFill>
                  <a:srgbClr val="C00000"/>
                </a:solidFill>
              </a:rPr>
              <a:t>для учнів</a:t>
            </a:r>
            <a:r>
              <a:rPr lang="ru-RU" dirty="0">
                <a:solidFill>
                  <a:srgbClr val="C00000"/>
                </a:solidFill>
              </a:rPr>
              <a:t/>
            </a:r>
            <a:br>
              <a:rPr lang="ru-RU" dirty="0">
                <a:solidFill>
                  <a:srgbClr val="C00000"/>
                </a:solidFill>
              </a:rPr>
            </a:br>
            <a:r>
              <a:rPr lang="ru-RU" b="1" dirty="0">
                <a:solidFill>
                  <a:srgbClr val="C00000"/>
                </a:solidFill>
              </a:rPr>
              <a:t>«Насильство та його прояви в </a:t>
            </a:r>
            <a:r>
              <a:rPr lang="ru-RU" b="1" dirty="0" smtClean="0">
                <a:solidFill>
                  <a:srgbClr val="C00000"/>
                </a:solidFill>
              </a:rPr>
              <a:t>освітньому </a:t>
            </a:r>
            <a:r>
              <a:rPr lang="ru-RU" b="1" dirty="0">
                <a:solidFill>
                  <a:srgbClr val="C00000"/>
                </a:solidFill>
              </a:rPr>
              <a:t>середовищі</a:t>
            </a:r>
            <a:r>
              <a:rPr lang="uk-UA" b="1" dirty="0" smtClean="0">
                <a:solidFill>
                  <a:srgbClr val="C00000"/>
                </a:solidFill>
              </a:rPr>
              <a:t>»</a:t>
            </a:r>
            <a:br>
              <a:rPr lang="uk-UA" b="1" dirty="0" smtClean="0">
                <a:solidFill>
                  <a:srgbClr val="C00000"/>
                </a:solidFill>
              </a:rPr>
            </a:br>
            <a:r>
              <a:rPr lang="uk-UA" b="1" dirty="0"/>
              <a:t>Методика </a:t>
            </a:r>
            <a:r>
              <a:rPr lang="uk-UA" b="1" dirty="0" smtClean="0"/>
              <a:t>для педагогів І</a:t>
            </a:r>
            <a:r>
              <a:rPr lang="uk-UA" b="1" dirty="0"/>
              <a:t>. Баєвої «Психологічна безпека освітнього середовища» </a:t>
            </a:r>
            <a:r>
              <a:rPr lang="uk-UA" b="1" dirty="0" smtClean="0">
                <a:solidFill>
                  <a:srgbClr val="C00000"/>
                </a:solidFill>
              </a:rPr>
              <a:t>    </a:t>
            </a:r>
            <a:r>
              <a:rPr lang="uk-UA" dirty="0" smtClean="0">
                <a:solidFill>
                  <a:srgbClr val="C00000"/>
                </a:solidFill>
              </a:rPr>
              <a:t> </a:t>
            </a:r>
            <a:endParaRPr lang="ru-RU" dirty="0"/>
          </a:p>
        </p:txBody>
      </p:sp>
    </p:spTree>
    <p:extLst>
      <p:ext uri="{BB962C8B-B14F-4D97-AF65-F5344CB8AC3E}">
        <p14:creationId xmlns:p14="http://schemas.microsoft.com/office/powerpoint/2010/main" xmlns="" val="39481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6480720"/>
          </a:xfrm>
          <a:solidFill>
            <a:schemeClr val="bg1">
              <a:lumMod val="95000"/>
            </a:schemeClr>
          </a:solidFill>
        </p:spPr>
        <p:txBody>
          <a:bodyPr>
            <a:normAutofit fontScale="90000"/>
          </a:bodyPr>
          <a:lstStyle/>
          <a:p>
            <a:pPr algn="ctr"/>
            <a:r>
              <a:rPr lang="uk-UA" sz="4400" b="1" u="sng" dirty="0" smtClean="0">
                <a:solidFill>
                  <a:srgbClr val="002060"/>
                </a:solidFill>
              </a:rPr>
              <a:t>Фіксація проявів насильства у протоколах </a:t>
            </a:r>
            <a:br>
              <a:rPr lang="uk-UA" sz="4400" b="1" u="sng" dirty="0" smtClean="0">
                <a:solidFill>
                  <a:srgbClr val="002060"/>
                </a:solidFill>
              </a:rPr>
            </a:br>
            <a:r>
              <a:rPr lang="uk-UA" sz="4000" b="1" dirty="0">
                <a:solidFill>
                  <a:srgbClr val="C00000"/>
                </a:solidFill>
              </a:rPr>
              <a:t>Протокол 1-Н</a:t>
            </a:r>
            <a:r>
              <a:rPr lang="uk-UA" sz="4000" dirty="0">
                <a:solidFill>
                  <a:srgbClr val="C00000"/>
                </a:solidFill>
              </a:rPr>
              <a:t> </a:t>
            </a:r>
            <a:r>
              <a:rPr lang="ru-RU" sz="4000" dirty="0">
                <a:solidFill>
                  <a:srgbClr val="C00000"/>
                </a:solidFill>
              </a:rPr>
              <a:t/>
            </a:r>
            <a:br>
              <a:rPr lang="ru-RU" sz="4000" dirty="0">
                <a:solidFill>
                  <a:srgbClr val="C00000"/>
                </a:solidFill>
              </a:rPr>
            </a:br>
            <a:r>
              <a:rPr lang="uk-UA" sz="4000" dirty="0">
                <a:solidFill>
                  <a:srgbClr val="002060"/>
                </a:solidFill>
              </a:rPr>
              <a:t>про отримання відомостей</a:t>
            </a:r>
            <a:r>
              <a:rPr lang="ru-RU" sz="4000" dirty="0">
                <a:solidFill>
                  <a:srgbClr val="002060"/>
                </a:solidFill>
              </a:rPr>
              <a:t/>
            </a:r>
            <a:br>
              <a:rPr lang="ru-RU" sz="4000" dirty="0">
                <a:solidFill>
                  <a:srgbClr val="002060"/>
                </a:solidFill>
              </a:rPr>
            </a:br>
            <a:r>
              <a:rPr lang="uk-UA" sz="4000" dirty="0">
                <a:solidFill>
                  <a:srgbClr val="002060"/>
                </a:solidFill>
              </a:rPr>
              <a:t> про вчинення насильства над дитиною або реальну загрозу його </a:t>
            </a:r>
            <a:r>
              <a:rPr lang="uk-UA" sz="4000" dirty="0" smtClean="0">
                <a:solidFill>
                  <a:srgbClr val="002060"/>
                </a:solidFill>
              </a:rPr>
              <a:t>вчинення</a:t>
            </a:r>
            <a:br>
              <a:rPr lang="uk-UA" sz="4000" dirty="0" smtClean="0">
                <a:solidFill>
                  <a:srgbClr val="002060"/>
                </a:solidFill>
              </a:rPr>
            </a:br>
            <a:r>
              <a:rPr lang="uk-UA" sz="4000" b="1" dirty="0">
                <a:solidFill>
                  <a:srgbClr val="C00000"/>
                </a:solidFill>
              </a:rPr>
              <a:t>Протокол 2-Н</a:t>
            </a:r>
            <a:r>
              <a:rPr lang="ru-RU" sz="4000" dirty="0">
                <a:solidFill>
                  <a:srgbClr val="C00000"/>
                </a:solidFill>
              </a:rPr>
              <a:t/>
            </a:r>
            <a:br>
              <a:rPr lang="ru-RU" sz="4000" dirty="0">
                <a:solidFill>
                  <a:srgbClr val="C00000"/>
                </a:solidFill>
              </a:rPr>
            </a:br>
            <a:r>
              <a:rPr lang="uk-UA" sz="4000" dirty="0">
                <a:solidFill>
                  <a:srgbClr val="002060"/>
                </a:solidFill>
              </a:rPr>
              <a:t>дій працівника психологічної служби </a:t>
            </a:r>
            <a:r>
              <a:rPr lang="ru-RU" sz="4000" dirty="0">
                <a:solidFill>
                  <a:srgbClr val="002060"/>
                </a:solidFill>
              </a:rPr>
              <a:t/>
            </a:r>
            <a:br>
              <a:rPr lang="ru-RU" sz="4000" dirty="0">
                <a:solidFill>
                  <a:srgbClr val="002060"/>
                </a:solidFill>
              </a:rPr>
            </a:br>
            <a:r>
              <a:rPr lang="uk-UA" sz="4000" dirty="0">
                <a:solidFill>
                  <a:srgbClr val="002060"/>
                </a:solidFill>
              </a:rPr>
              <a:t> у випадку, коли він стає свідком насильства або жорстокого поводження з </a:t>
            </a:r>
            <a:r>
              <a:rPr lang="uk-UA" sz="4000" dirty="0" smtClean="0">
                <a:solidFill>
                  <a:srgbClr val="002060"/>
                </a:solidFill>
              </a:rPr>
              <a:t>дитиною</a:t>
            </a:r>
            <a:br>
              <a:rPr lang="uk-UA" sz="4000" dirty="0" smtClean="0">
                <a:solidFill>
                  <a:srgbClr val="002060"/>
                </a:solidFill>
              </a:rPr>
            </a:br>
            <a:endParaRPr lang="ru-RU" sz="4000" dirty="0">
              <a:solidFill>
                <a:srgbClr val="002060"/>
              </a:solidFill>
            </a:endParaRPr>
          </a:p>
        </p:txBody>
      </p:sp>
    </p:spTree>
    <p:extLst>
      <p:ext uri="{BB962C8B-B14F-4D97-AF65-F5344CB8AC3E}">
        <p14:creationId xmlns:p14="http://schemas.microsoft.com/office/powerpoint/2010/main" xmlns="" val="279868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624736"/>
          </a:xfrm>
          <a:solidFill>
            <a:schemeClr val="accent4">
              <a:lumMod val="40000"/>
              <a:lumOff val="60000"/>
            </a:schemeClr>
          </a:solidFill>
        </p:spPr>
        <p:txBody>
          <a:bodyPr>
            <a:noAutofit/>
          </a:bodyPr>
          <a:lstStyle/>
          <a:p>
            <a:pPr algn="ctr"/>
            <a:r>
              <a:rPr lang="uk-UA" sz="4000" b="1" dirty="0" smtClean="0">
                <a:solidFill>
                  <a:srgbClr val="002060"/>
                </a:solidFill>
                <a:latin typeface="+mn-lt"/>
              </a:rPr>
              <a:t>Освітнє середовище</a:t>
            </a:r>
            <a:r>
              <a:rPr lang="uk-UA" sz="4000" dirty="0" smtClean="0">
                <a:solidFill>
                  <a:srgbClr val="002060"/>
                </a:solidFill>
                <a:latin typeface="+mn-lt"/>
              </a:rPr>
              <a:t>  виступає суттєвою умовою </a:t>
            </a:r>
            <a:r>
              <a:rPr lang="uk-UA" sz="4000" b="1" dirty="0" smtClean="0">
                <a:solidFill>
                  <a:srgbClr val="002060"/>
                </a:solidFill>
                <a:latin typeface="+mn-lt"/>
              </a:rPr>
              <a:t>розвитку </a:t>
            </a:r>
            <a:r>
              <a:rPr lang="uk-UA" sz="4000" dirty="0" smtClean="0">
                <a:solidFill>
                  <a:srgbClr val="002060"/>
                </a:solidFill>
                <a:latin typeface="+mn-lt"/>
              </a:rPr>
              <a:t> </a:t>
            </a:r>
            <a:r>
              <a:rPr lang="uk-UA" sz="4000" b="1" dirty="0" smtClean="0">
                <a:solidFill>
                  <a:srgbClr val="002060"/>
                </a:solidFill>
                <a:latin typeface="+mn-lt"/>
              </a:rPr>
              <a:t>особистості</a:t>
            </a:r>
            <a:r>
              <a:rPr lang="uk-UA" sz="4000" dirty="0" smtClean="0">
                <a:solidFill>
                  <a:srgbClr val="002060"/>
                </a:solidFill>
                <a:latin typeface="+mn-lt"/>
              </a:rPr>
              <a:t>; в той же час під впливом діяльності учасників освітнього процесу </a:t>
            </a:r>
            <a:r>
              <a:rPr lang="uk-UA" sz="4000" b="1" dirty="0" smtClean="0">
                <a:solidFill>
                  <a:srgbClr val="002060"/>
                </a:solidFill>
                <a:latin typeface="+mn-lt"/>
              </a:rPr>
              <a:t> </a:t>
            </a:r>
            <a:r>
              <a:rPr lang="uk-UA" sz="4000" dirty="0" smtClean="0">
                <a:solidFill>
                  <a:srgbClr val="002060"/>
                </a:solidFill>
                <a:latin typeface="+mn-lt"/>
              </a:rPr>
              <a:t>змінюється й саме </a:t>
            </a:r>
            <a:r>
              <a:rPr lang="uk-UA" sz="4000" b="1" dirty="0" smtClean="0">
                <a:solidFill>
                  <a:srgbClr val="002060"/>
                </a:solidFill>
                <a:latin typeface="+mn-lt"/>
              </a:rPr>
              <a:t>середовище</a:t>
            </a:r>
            <a:r>
              <a:rPr lang="uk-UA" sz="4000" dirty="0" smtClean="0">
                <a:solidFill>
                  <a:srgbClr val="002060"/>
                </a:solidFill>
                <a:latin typeface="+mn-lt"/>
              </a:rPr>
              <a:t>.</a:t>
            </a:r>
            <a:br>
              <a:rPr lang="uk-UA" sz="4000" dirty="0" smtClean="0">
                <a:solidFill>
                  <a:srgbClr val="002060"/>
                </a:solidFill>
                <a:latin typeface="+mn-lt"/>
              </a:rPr>
            </a:br>
            <a:r>
              <a:rPr lang="ru-RU" sz="4000" dirty="0" smtClean="0">
                <a:solidFill>
                  <a:srgbClr val="002060"/>
                </a:solidFill>
                <a:latin typeface="+mn-lt"/>
              </a:rPr>
              <a:t/>
            </a:r>
            <a:br>
              <a:rPr lang="ru-RU" sz="4000" dirty="0" smtClean="0">
                <a:solidFill>
                  <a:srgbClr val="002060"/>
                </a:solidFill>
                <a:latin typeface="+mn-lt"/>
              </a:rPr>
            </a:br>
            <a:r>
              <a:rPr lang="uk-UA" sz="4000" b="1" dirty="0" smtClean="0">
                <a:solidFill>
                  <a:srgbClr val="002060"/>
                </a:solidFill>
                <a:latin typeface="+mn-lt"/>
              </a:rPr>
              <a:t>Якість</a:t>
            </a:r>
            <a:r>
              <a:rPr lang="ru-RU" sz="4000" dirty="0" smtClean="0">
                <a:solidFill>
                  <a:srgbClr val="002060"/>
                </a:solidFill>
                <a:latin typeface="+mn-lt"/>
              </a:rPr>
              <a:t> </a:t>
            </a:r>
            <a:r>
              <a:rPr lang="uk-UA" sz="4000" dirty="0" smtClean="0">
                <a:solidFill>
                  <a:srgbClr val="002060"/>
                </a:solidFill>
                <a:latin typeface="+mn-lt"/>
              </a:rPr>
              <a:t>освітнього середовища впливає як на психічне </a:t>
            </a:r>
            <a:r>
              <a:rPr lang="ru-RU" sz="4000" dirty="0" smtClean="0">
                <a:solidFill>
                  <a:srgbClr val="002060"/>
                </a:solidFill>
                <a:latin typeface="+mn-lt"/>
              </a:rPr>
              <a:t>здоров</a:t>
            </a:r>
            <a:r>
              <a:rPr lang="en-US" sz="4000" dirty="0" smtClean="0">
                <a:solidFill>
                  <a:srgbClr val="002060"/>
                </a:solidFill>
                <a:latin typeface="+mn-lt"/>
              </a:rPr>
              <a:t>’</a:t>
            </a:r>
            <a:r>
              <a:rPr lang="uk-UA" sz="4000" dirty="0" smtClean="0">
                <a:solidFill>
                  <a:srgbClr val="002060"/>
                </a:solidFill>
                <a:latin typeface="+mn-lt"/>
              </a:rPr>
              <a:t>я</a:t>
            </a:r>
            <a:r>
              <a:rPr lang="ru-RU" sz="4000" dirty="0" smtClean="0">
                <a:solidFill>
                  <a:srgbClr val="002060"/>
                </a:solidFill>
                <a:latin typeface="+mn-lt"/>
              </a:rPr>
              <a:t> здобувач</a:t>
            </a:r>
            <a:r>
              <a:rPr lang="uk-UA" sz="4000" dirty="0" smtClean="0">
                <a:solidFill>
                  <a:srgbClr val="002060"/>
                </a:solidFill>
                <a:latin typeface="+mn-lt"/>
              </a:rPr>
              <a:t>ів освіти,</a:t>
            </a:r>
            <a:r>
              <a:rPr lang="ru-RU" sz="4000" dirty="0" smtClean="0">
                <a:solidFill>
                  <a:srgbClr val="002060"/>
                </a:solidFill>
                <a:latin typeface="+mn-lt"/>
              </a:rPr>
              <a:t> так і на професійне </a:t>
            </a:r>
            <a:r>
              <a:rPr lang="uk-UA" sz="4000" dirty="0" smtClean="0">
                <a:solidFill>
                  <a:srgbClr val="002060"/>
                </a:solidFill>
                <a:latin typeface="+mn-lt"/>
              </a:rPr>
              <a:t>благополуччя педагогів.</a:t>
            </a:r>
            <a:endParaRPr lang="uk-UA" sz="4000" dirty="0">
              <a:solidFill>
                <a:srgbClr val="002060"/>
              </a:solidFill>
              <a:latin typeface="+mn-lt"/>
            </a:endParaRPr>
          </a:p>
        </p:txBody>
      </p:sp>
    </p:spTree>
    <p:extLst>
      <p:ext uri="{BB962C8B-B14F-4D97-AF65-F5344CB8AC3E}">
        <p14:creationId xmlns:p14="http://schemas.microsoft.com/office/powerpoint/2010/main" xmlns="" val="2130133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6552728"/>
          </a:xfrm>
          <a:solidFill>
            <a:schemeClr val="bg1">
              <a:lumMod val="95000"/>
            </a:schemeClr>
          </a:solidFill>
        </p:spPr>
        <p:txBody>
          <a:bodyPr>
            <a:noAutofit/>
          </a:bodyPr>
          <a:lstStyle/>
          <a:p>
            <a:pPr algn="ctr"/>
            <a:r>
              <a:rPr lang="uk-UA" sz="3600" b="1" dirty="0">
                <a:solidFill>
                  <a:srgbClr val="002060"/>
                </a:solidFill>
              </a:rPr>
              <a:t>Крок 3. Створення КБОС </a:t>
            </a:r>
            <a:r>
              <a:rPr lang="ru-RU" sz="3600" dirty="0">
                <a:solidFill>
                  <a:srgbClr val="002060"/>
                </a:solidFill>
              </a:rPr>
              <a:t/>
            </a:r>
            <a:br>
              <a:rPr lang="ru-RU" sz="3600" dirty="0">
                <a:solidFill>
                  <a:srgbClr val="002060"/>
                </a:solidFill>
              </a:rPr>
            </a:br>
            <a:r>
              <a:rPr lang="uk-UA" sz="3600" dirty="0">
                <a:solidFill>
                  <a:srgbClr val="002060"/>
                </a:solidFill>
              </a:rPr>
              <a:t>Визначивши ризики, проаналізувавши можливі причини їх виникнення, члени робочої групи можуть розпочати роботу над створенням самого документа. КБОС має регулювати всі напрями діяльності закладу, які можуть бути пов’язані з порушеннями прав учасників освітнього процесу на безпеку, а також питання підтримки і втручання в ситуації, коли може виникати загроза їхньому життю, здоров’ю або благополуччю</a:t>
            </a:r>
            <a:r>
              <a:rPr lang="uk-UA" sz="3600" dirty="0" smtClean="0">
                <a:solidFill>
                  <a:srgbClr val="002060"/>
                </a:solidFill>
              </a:rPr>
              <a:t>.</a:t>
            </a:r>
            <a:endParaRPr lang="ru-RU" sz="3600" dirty="0">
              <a:solidFill>
                <a:srgbClr val="002060"/>
              </a:solidFill>
            </a:endParaRPr>
          </a:p>
        </p:txBody>
      </p:sp>
    </p:spTree>
    <p:extLst>
      <p:ext uri="{BB962C8B-B14F-4D97-AF65-F5344CB8AC3E}">
        <p14:creationId xmlns:p14="http://schemas.microsoft.com/office/powerpoint/2010/main" xmlns="" val="3434254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305800" cy="6552728"/>
          </a:xfrm>
          <a:solidFill>
            <a:schemeClr val="bg1">
              <a:lumMod val="95000"/>
            </a:schemeClr>
          </a:solidFill>
        </p:spPr>
        <p:txBody>
          <a:bodyPr>
            <a:normAutofit/>
          </a:bodyPr>
          <a:lstStyle/>
          <a:p>
            <a:pPr algn="ctr"/>
            <a:r>
              <a:rPr lang="uk-UA" sz="4000" b="1" dirty="0">
                <a:solidFill>
                  <a:srgbClr val="002060"/>
                </a:solidFill>
              </a:rPr>
              <a:t>Крок 4. Визначення особи, відповідальної за реалізацію КБОС </a:t>
            </a:r>
            <a:r>
              <a:rPr lang="ru-RU" sz="4000" b="1" dirty="0">
                <a:solidFill>
                  <a:srgbClr val="002060"/>
                </a:solidFill>
              </a:rPr>
              <a:t/>
            </a:r>
            <a:br>
              <a:rPr lang="ru-RU" sz="4000" b="1" dirty="0">
                <a:solidFill>
                  <a:srgbClr val="002060"/>
                </a:solidFill>
              </a:rPr>
            </a:br>
            <a:r>
              <a:rPr lang="uk-UA" sz="3600" dirty="0">
                <a:solidFill>
                  <a:srgbClr val="002060"/>
                </a:solidFill>
              </a:rPr>
              <a:t>Після прийняття та затвердження КБОС, необхідно визначити особу, яка відповідатиме за його реалізацію. Ця особа повинна займати в закладі відносно високу посаду, мати достатній авторитет і підтримку, щоб бути здатною виконувати цю роль. Нею може бути, зокрема, заступник з виховної роботи.</a:t>
            </a:r>
            <a:r>
              <a:rPr lang="ru-RU" sz="3600" dirty="0">
                <a:solidFill>
                  <a:srgbClr val="002060"/>
                </a:solidFill>
              </a:rPr>
              <a:t/>
            </a:r>
            <a:br>
              <a:rPr lang="ru-RU" sz="3600" dirty="0">
                <a:solidFill>
                  <a:srgbClr val="002060"/>
                </a:solidFill>
              </a:rPr>
            </a:br>
            <a:endParaRPr lang="ru-RU" sz="3600" dirty="0">
              <a:solidFill>
                <a:srgbClr val="002060"/>
              </a:solidFill>
            </a:endParaRPr>
          </a:p>
        </p:txBody>
      </p:sp>
    </p:spTree>
    <p:extLst>
      <p:ext uri="{BB962C8B-B14F-4D97-AF65-F5344CB8AC3E}">
        <p14:creationId xmlns:p14="http://schemas.microsoft.com/office/powerpoint/2010/main" xmlns="" val="3460304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6669360"/>
          </a:xfrm>
          <a:solidFill>
            <a:schemeClr val="bg1">
              <a:lumMod val="95000"/>
            </a:schemeClr>
          </a:solidFill>
        </p:spPr>
        <p:txBody>
          <a:bodyPr>
            <a:normAutofit fontScale="90000"/>
          </a:bodyPr>
          <a:lstStyle/>
          <a:p>
            <a:pPr algn="ctr"/>
            <a:r>
              <a:rPr lang="uk-UA" sz="4400" b="1" dirty="0">
                <a:solidFill>
                  <a:srgbClr val="002060"/>
                </a:solidFill>
              </a:rPr>
              <a:t>Крок 5. Реалізація КБОС </a:t>
            </a:r>
            <a:r>
              <a:rPr lang="ru-RU" sz="3600" dirty="0">
                <a:solidFill>
                  <a:srgbClr val="002060"/>
                </a:solidFill>
              </a:rPr>
              <a:t/>
            </a:r>
            <a:br>
              <a:rPr lang="ru-RU" sz="3600" dirty="0">
                <a:solidFill>
                  <a:srgbClr val="002060"/>
                </a:solidFill>
              </a:rPr>
            </a:br>
            <a:r>
              <a:rPr lang="uk-UA" sz="3600" dirty="0">
                <a:solidFill>
                  <a:srgbClr val="002060"/>
                </a:solidFill>
              </a:rPr>
              <a:t>КБОС набуває чинності з моменту його оприлюднення. Цю процедуру можна здійснити різними способами: </a:t>
            </a:r>
            <a:r>
              <a:rPr lang="ru-RU" sz="3600" dirty="0">
                <a:solidFill>
                  <a:srgbClr val="002060"/>
                </a:solidFill>
              </a:rPr>
              <a:t/>
            </a:r>
            <a:br>
              <a:rPr lang="ru-RU" sz="3600" dirty="0">
                <a:solidFill>
                  <a:srgbClr val="002060"/>
                </a:solidFill>
              </a:rPr>
            </a:br>
            <a:r>
              <a:rPr lang="uk-UA" sz="3600" dirty="0">
                <a:solidFill>
                  <a:srgbClr val="002060"/>
                </a:solidFill>
              </a:rPr>
              <a:t>-  обговорити в учнівських колективах, на педагогічній нараді, загальних батьківських зборах; </a:t>
            </a:r>
            <a:r>
              <a:rPr lang="ru-RU" sz="3600" dirty="0">
                <a:solidFill>
                  <a:srgbClr val="002060"/>
                </a:solidFill>
              </a:rPr>
              <a:t/>
            </a:r>
            <a:br>
              <a:rPr lang="ru-RU" sz="3600" dirty="0">
                <a:solidFill>
                  <a:srgbClr val="002060"/>
                </a:solidFill>
              </a:rPr>
            </a:br>
            <a:r>
              <a:rPr lang="uk-UA" sz="3600" dirty="0">
                <a:solidFill>
                  <a:srgbClr val="002060"/>
                </a:solidFill>
              </a:rPr>
              <a:t> - розмістити інформацію на дошці оголошень, оголосити під час ефіру радіо/телебачення закладу освіти, на сайті закладу; </a:t>
            </a:r>
            <a:r>
              <a:rPr lang="ru-RU" sz="3600" dirty="0">
                <a:solidFill>
                  <a:srgbClr val="002060"/>
                </a:solidFill>
              </a:rPr>
              <a:t/>
            </a:r>
            <a:br>
              <a:rPr lang="ru-RU" sz="3600" dirty="0">
                <a:solidFill>
                  <a:srgbClr val="002060"/>
                </a:solidFill>
              </a:rPr>
            </a:br>
            <a:r>
              <a:rPr lang="uk-UA" sz="3600" dirty="0">
                <a:solidFill>
                  <a:srgbClr val="002060"/>
                </a:solidFill>
              </a:rPr>
              <a:t>- зробити розсилку через Інтернет (електронну пошту, Viber, WhatsAPP тощо</a:t>
            </a:r>
            <a:r>
              <a:rPr lang="uk-UA" sz="4000" dirty="0" smtClean="0">
                <a:solidFill>
                  <a:srgbClr val="002060"/>
                </a:solidFill>
              </a:rPr>
              <a:t>.</a:t>
            </a:r>
            <a:br>
              <a:rPr lang="uk-UA" sz="4000" dirty="0" smtClean="0">
                <a:solidFill>
                  <a:srgbClr val="002060"/>
                </a:solidFill>
              </a:rPr>
            </a:br>
            <a:endParaRPr lang="ru-RU" sz="4000" dirty="0">
              <a:solidFill>
                <a:srgbClr val="002060"/>
              </a:solidFill>
            </a:endParaRPr>
          </a:p>
        </p:txBody>
      </p:sp>
    </p:spTree>
    <p:extLst>
      <p:ext uri="{BB962C8B-B14F-4D97-AF65-F5344CB8AC3E}">
        <p14:creationId xmlns:p14="http://schemas.microsoft.com/office/powerpoint/2010/main" xmlns="" val="2860008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6741368"/>
          </a:xfrm>
          <a:solidFill>
            <a:schemeClr val="bg1">
              <a:lumMod val="95000"/>
            </a:schemeClr>
          </a:solidFill>
        </p:spPr>
        <p:txBody>
          <a:bodyPr>
            <a:normAutofit fontScale="90000"/>
          </a:bodyPr>
          <a:lstStyle/>
          <a:p>
            <a:pPr algn="ctr"/>
            <a:r>
              <a:rPr lang="uk-UA" sz="3100" b="1" dirty="0">
                <a:solidFill>
                  <a:srgbClr val="002060"/>
                </a:solidFill>
              </a:rPr>
              <a:t>Процес реалізації цього документа передбачає: </a:t>
            </a:r>
            <a:r>
              <a:rPr lang="ru-RU" sz="3100" b="1" dirty="0">
                <a:solidFill>
                  <a:srgbClr val="002060"/>
                </a:solidFill>
              </a:rPr>
              <a:t/>
            </a:r>
            <a:br>
              <a:rPr lang="ru-RU" sz="3100" b="1" dirty="0">
                <a:solidFill>
                  <a:srgbClr val="002060"/>
                </a:solidFill>
              </a:rPr>
            </a:br>
            <a:r>
              <a:rPr lang="uk-UA" sz="3100" dirty="0">
                <a:solidFill>
                  <a:srgbClr val="002060"/>
                </a:solidFill>
              </a:rPr>
              <a:t>- проведення консультацій з усіма працівниками школи, батьками, учнями щодо положень КБОС; </a:t>
            </a:r>
            <a:r>
              <a:rPr lang="ru-RU" sz="3100" dirty="0">
                <a:solidFill>
                  <a:srgbClr val="002060"/>
                </a:solidFill>
              </a:rPr>
              <a:t/>
            </a:r>
            <a:br>
              <a:rPr lang="ru-RU" sz="3100" dirty="0">
                <a:solidFill>
                  <a:srgbClr val="002060"/>
                </a:solidFill>
              </a:rPr>
            </a:br>
            <a:r>
              <a:rPr lang="uk-UA" sz="3100" dirty="0">
                <a:solidFill>
                  <a:srgbClr val="002060"/>
                </a:solidFill>
              </a:rPr>
              <a:t>- прийняття рішень про те, хто, де і коли має виконувати конкретні дії;</a:t>
            </a:r>
            <a:r>
              <a:rPr lang="ru-RU" sz="3100" dirty="0">
                <a:solidFill>
                  <a:srgbClr val="002060"/>
                </a:solidFill>
              </a:rPr>
              <a:t/>
            </a:r>
            <a:br>
              <a:rPr lang="ru-RU" sz="3100" dirty="0">
                <a:solidFill>
                  <a:srgbClr val="002060"/>
                </a:solidFill>
              </a:rPr>
            </a:br>
            <a:r>
              <a:rPr lang="uk-UA" sz="3100" dirty="0">
                <a:solidFill>
                  <a:srgbClr val="002060"/>
                </a:solidFill>
              </a:rPr>
              <a:t>- навчання педагогічних працівників з питань захисту дітей і механізмів реагування на ризиковані та загрозливі ситуації, а також особливості надання допомоги; </a:t>
            </a:r>
            <a:r>
              <a:rPr lang="ru-RU" sz="3100" dirty="0">
                <a:solidFill>
                  <a:srgbClr val="002060"/>
                </a:solidFill>
              </a:rPr>
              <a:t/>
            </a:r>
            <a:br>
              <a:rPr lang="ru-RU" sz="3100" dirty="0">
                <a:solidFill>
                  <a:srgbClr val="002060"/>
                </a:solidFill>
              </a:rPr>
            </a:br>
            <a:r>
              <a:rPr lang="uk-UA" sz="3100" dirty="0">
                <a:solidFill>
                  <a:srgbClr val="002060"/>
                </a:solidFill>
              </a:rPr>
              <a:t>- навчання батьків з питань ефективного спілкування з власною дитиною, захисту дітей і позитивних методів виховання без фізичних покарань та психологічного тиску на дитину; ознайомлення їх із загрозами для дітей у мережі Інтернет; </a:t>
            </a:r>
            <a:r>
              <a:rPr lang="ru-RU" sz="3100" dirty="0">
                <a:solidFill>
                  <a:srgbClr val="002060"/>
                </a:solidFill>
              </a:rPr>
              <a:t/>
            </a:r>
            <a:br>
              <a:rPr lang="ru-RU" sz="3100" dirty="0">
                <a:solidFill>
                  <a:srgbClr val="002060"/>
                </a:solidFill>
              </a:rPr>
            </a:br>
            <a:r>
              <a:rPr lang="uk-UA" sz="3100" dirty="0">
                <a:solidFill>
                  <a:srgbClr val="002060"/>
                </a:solidFill>
              </a:rPr>
              <a:t>- навчання учнів з питань попередження знущання над однолітками, небезпек у мережі Інтернет тощо; </a:t>
            </a:r>
            <a:r>
              <a:rPr lang="ru-RU" sz="3100" dirty="0">
                <a:solidFill>
                  <a:srgbClr val="002060"/>
                </a:solidFill>
              </a:rPr>
              <a:t/>
            </a:r>
            <a:br>
              <a:rPr lang="ru-RU" sz="3100" dirty="0">
                <a:solidFill>
                  <a:srgbClr val="002060"/>
                </a:solidFill>
              </a:rPr>
            </a:br>
            <a:r>
              <a:rPr lang="uk-UA" sz="3100" dirty="0" smtClean="0">
                <a:solidFill>
                  <a:srgbClr val="002060"/>
                </a:solidFill>
              </a:rPr>
              <a:t> - </a:t>
            </a:r>
            <a:r>
              <a:rPr lang="uk-UA" sz="3100" dirty="0">
                <a:solidFill>
                  <a:srgbClr val="002060"/>
                </a:solidFill>
              </a:rPr>
              <a:t>контроль та оцінка діяльності з реалізації КБОС</a:t>
            </a:r>
            <a:r>
              <a:rPr lang="uk-UA" sz="3100" dirty="0" smtClean="0">
                <a:solidFill>
                  <a:srgbClr val="002060"/>
                </a:solidFill>
              </a:rPr>
              <a:t>.</a:t>
            </a:r>
            <a:endParaRPr lang="ru-RU" dirty="0">
              <a:solidFill>
                <a:srgbClr val="002060"/>
              </a:solidFill>
            </a:endParaRPr>
          </a:p>
        </p:txBody>
      </p:sp>
    </p:spTree>
    <p:extLst>
      <p:ext uri="{BB962C8B-B14F-4D97-AF65-F5344CB8AC3E}">
        <p14:creationId xmlns:p14="http://schemas.microsoft.com/office/powerpoint/2010/main" xmlns="" val="2292486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2696"/>
          </a:xfrm>
          <a:solidFill>
            <a:srgbClr val="0070C0"/>
          </a:solidFill>
        </p:spPr>
        <p:txBody>
          <a:bodyPr>
            <a:normAutofit/>
          </a:bodyPr>
          <a:lstStyle/>
          <a:p>
            <a:pPr algn="ctr"/>
            <a:r>
              <a:rPr lang="uk-UA" sz="3600" b="1" dirty="0">
                <a:solidFill>
                  <a:schemeClr val="bg1"/>
                </a:solidFill>
                <a:latin typeface="Times New Roman" pitchFamily="18" charset="0"/>
                <a:cs typeface="Times New Roman" pitchFamily="18" charset="0"/>
              </a:rPr>
              <a:t>Модель безпечного освітнього </a:t>
            </a:r>
            <a:r>
              <a:rPr lang="uk-UA" sz="3600" b="1" dirty="0" smtClean="0">
                <a:solidFill>
                  <a:schemeClr val="bg1"/>
                </a:solidFill>
                <a:latin typeface="Times New Roman" pitchFamily="18" charset="0"/>
                <a:cs typeface="Times New Roman" pitchFamily="18" charset="0"/>
              </a:rPr>
              <a:t>середовища</a:t>
            </a:r>
            <a:endParaRPr lang="ru-RU" sz="3600" dirty="0">
              <a:solidFill>
                <a:schemeClr val="bg1"/>
              </a:solidFill>
            </a:endParaRPr>
          </a:p>
        </p:txBody>
      </p:sp>
      <p:sp>
        <p:nvSpPr>
          <p:cNvPr id="5" name="AutoShape 2"/>
          <p:cNvSpPr>
            <a:spLocks noChangeArrowheads="1"/>
          </p:cNvSpPr>
          <p:nvPr/>
        </p:nvSpPr>
        <p:spPr bwMode="auto">
          <a:xfrm>
            <a:off x="107504" y="692696"/>
            <a:ext cx="9036496" cy="864096"/>
          </a:xfrm>
          <a:prstGeom prst="triangle">
            <a:avLst>
              <a:gd name="adj" fmla="val 50307"/>
            </a:avLst>
          </a:prstGeom>
          <a:solidFill>
            <a:schemeClr val="accent5">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uk-UA" b="1" i="0" u="none" strike="noStrike" kern="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rPr>
              <a:t>БЕЗПЕЧНЕ ОСВІТНЄ СЕРЕДОВИЩЕ</a:t>
            </a:r>
            <a:endParaRPr kumimoji="0" lang="ru-RU" b="0" i="0" u="none" strike="noStrike" kern="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xmlns="" val="348499734"/>
              </p:ext>
            </p:extLst>
          </p:nvPr>
        </p:nvGraphicFramePr>
        <p:xfrm>
          <a:off x="180183" y="1589584"/>
          <a:ext cx="8891137" cy="5181529"/>
        </p:xfrm>
        <a:graphic>
          <a:graphicData uri="http://schemas.openxmlformats.org/drawingml/2006/table">
            <a:tbl>
              <a:tblPr firstRow="1" bandRow="1">
                <a:tableStyleId>{5C22544A-7EE6-4342-B048-85BDC9FD1C3A}</a:tableStyleId>
              </a:tblPr>
              <a:tblGrid>
                <a:gridCol w="2160239"/>
                <a:gridCol w="116840"/>
                <a:gridCol w="2197778"/>
                <a:gridCol w="133654"/>
                <a:gridCol w="2064124"/>
                <a:gridCol w="116840"/>
                <a:gridCol w="2101662"/>
              </a:tblGrid>
              <a:tr h="623554">
                <a:tc>
                  <a:txBody>
                    <a:bodyPr/>
                    <a:lstStyle/>
                    <a:p>
                      <a:pPr algn="ctr"/>
                      <a:r>
                        <a:rPr kumimoji="0" lang="uk-UA" sz="2000" b="1" i="0" kern="1200" dirty="0" smtClean="0">
                          <a:solidFill>
                            <a:srgbClr val="002060"/>
                          </a:solidFill>
                          <a:effectLst/>
                          <a:latin typeface="+mn-lt"/>
                          <a:ea typeface="+mn-ea"/>
                          <a:cs typeface="+mn-cs"/>
                        </a:rPr>
                        <a:t>Компоненти</a:t>
                      </a:r>
                      <a:endParaRPr kumimoji="0" lang="ru-RU" sz="2000" b="1" i="0" kern="1200" dirty="0" smtClean="0">
                        <a:solidFill>
                          <a:srgbClr val="002060"/>
                        </a:solidFill>
                        <a:effectLst/>
                        <a:latin typeface="+mn-lt"/>
                        <a:ea typeface="+mn-ea"/>
                        <a:cs typeface="+mn-cs"/>
                      </a:endParaRPr>
                    </a:p>
                    <a:p>
                      <a:r>
                        <a:rPr kumimoji="0" lang="uk-UA" sz="2000" b="1" i="0" kern="1200" dirty="0" smtClean="0">
                          <a:solidFill>
                            <a:schemeClr val="tx1"/>
                          </a:solidFill>
                          <a:effectLst/>
                          <a:latin typeface="+mn-lt"/>
                          <a:ea typeface="+mn-ea"/>
                          <a:cs typeface="+mn-cs"/>
                        </a:rPr>
                        <a:t>                 </a:t>
                      </a:r>
                      <a:endParaRPr lang="ru-RU" sz="2000" i="0" dirty="0">
                        <a:solidFill>
                          <a:schemeClr val="tx1"/>
                        </a:solidFill>
                      </a:endParaRPr>
                    </a:p>
                  </a:txBody>
                  <a:tcPr>
                    <a:solidFill>
                      <a:schemeClr val="bg1">
                        <a:lumMod val="85000"/>
                      </a:schemeClr>
                    </a:solidFill>
                  </a:tcPr>
                </a:tc>
                <a:tc gridSpan="3">
                  <a:txBody>
                    <a:bodyPr/>
                    <a:lstStyle/>
                    <a:p>
                      <a:pPr algn="ctr"/>
                      <a:r>
                        <a:rPr kumimoji="0" lang="uk-UA" sz="2400" b="1" kern="1200" dirty="0" smtClean="0">
                          <a:solidFill>
                            <a:srgbClr val="002060"/>
                          </a:solidFill>
                          <a:effectLst/>
                          <a:latin typeface="+mn-lt"/>
                          <a:ea typeface="+mn-ea"/>
                          <a:cs typeface="+mn-cs"/>
                        </a:rPr>
                        <a:t>Особистість</a:t>
                      </a:r>
                      <a:endParaRPr lang="ru-RU" sz="2400" dirty="0">
                        <a:solidFill>
                          <a:srgbClr val="002060"/>
                        </a:solidFill>
                      </a:endParaRPr>
                    </a:p>
                  </a:txBody>
                  <a:tcPr>
                    <a:solidFill>
                      <a:schemeClr val="bg2">
                        <a:lumMod val="90000"/>
                      </a:schemeClr>
                    </a:solidFill>
                  </a:tcPr>
                </a:tc>
                <a:tc hMerge="1">
                  <a:txBody>
                    <a:bodyPr/>
                    <a:lstStyle/>
                    <a:p>
                      <a:endParaRPr lang="ru-RU" dirty="0">
                        <a:solidFill>
                          <a:schemeClr val="tx1"/>
                        </a:solidFill>
                      </a:endParaRPr>
                    </a:p>
                  </a:txBody>
                  <a:tcPr>
                    <a:solidFill>
                      <a:schemeClr val="bg2">
                        <a:lumMod val="90000"/>
                      </a:schemeClr>
                    </a:solidFill>
                  </a:tcPr>
                </a:tc>
                <a:tc hMerge="1">
                  <a:txBody>
                    <a:bodyPr/>
                    <a:lstStyle/>
                    <a:p>
                      <a:endParaRPr lang="ru-RU" dirty="0">
                        <a:solidFill>
                          <a:schemeClr val="tx1"/>
                        </a:solidFill>
                      </a:endParaRPr>
                    </a:p>
                  </a:txBody>
                  <a:tcPr>
                    <a:solidFill>
                      <a:schemeClr val="accent4">
                        <a:lumMod val="40000"/>
                        <a:lumOff val="60000"/>
                      </a:schemeClr>
                    </a:solidFill>
                  </a:tcPr>
                </a:tc>
                <a:tc gridSpan="2">
                  <a:txBody>
                    <a:bodyPr/>
                    <a:lstStyle/>
                    <a:p>
                      <a:pPr algn="ctr"/>
                      <a:r>
                        <a:rPr kumimoji="0" lang="uk-UA" sz="2400" b="1" kern="1200" dirty="0" smtClean="0">
                          <a:solidFill>
                            <a:srgbClr val="002060"/>
                          </a:solidFill>
                          <a:effectLst/>
                          <a:latin typeface="+mn-lt"/>
                          <a:ea typeface="+mn-ea"/>
                          <a:cs typeface="+mn-cs"/>
                        </a:rPr>
                        <a:t>Комунікації</a:t>
                      </a:r>
                      <a:endParaRPr lang="ru-RU" sz="2400" dirty="0">
                        <a:solidFill>
                          <a:srgbClr val="002060"/>
                        </a:solidFill>
                      </a:endParaRPr>
                    </a:p>
                  </a:txBody>
                  <a:tcPr>
                    <a:solidFill>
                      <a:schemeClr val="bg2">
                        <a:lumMod val="90000"/>
                      </a:schemeClr>
                    </a:solidFill>
                  </a:tcPr>
                </a:tc>
                <a:tc hMerge="1">
                  <a:txBody>
                    <a:bodyPr/>
                    <a:lstStyle/>
                    <a:p>
                      <a:endParaRPr lang="ru-RU" dirty="0">
                        <a:solidFill>
                          <a:schemeClr val="tx1"/>
                        </a:solidFill>
                      </a:endParaRPr>
                    </a:p>
                  </a:txBody>
                  <a:tcPr>
                    <a:solidFill>
                      <a:schemeClr val="bg1">
                        <a:lumMod val="75000"/>
                      </a:schemeClr>
                    </a:solidFill>
                  </a:tcPr>
                </a:tc>
                <a:tc>
                  <a:txBody>
                    <a:bodyPr/>
                    <a:lstStyle/>
                    <a:p>
                      <a:pPr algn="ctr"/>
                      <a:r>
                        <a:rPr kumimoji="0" lang="uk-UA" sz="2400" b="1" kern="1200" dirty="0" smtClean="0">
                          <a:solidFill>
                            <a:srgbClr val="002060"/>
                          </a:solidFill>
                          <a:effectLst/>
                          <a:latin typeface="+mn-lt"/>
                          <a:ea typeface="+mn-ea"/>
                          <a:cs typeface="+mn-cs"/>
                        </a:rPr>
                        <a:t>Діяльність</a:t>
                      </a:r>
                      <a:endParaRPr lang="ru-RU" sz="2400" dirty="0">
                        <a:solidFill>
                          <a:srgbClr val="002060"/>
                        </a:solidFill>
                      </a:endParaRPr>
                    </a:p>
                  </a:txBody>
                  <a:tcPr>
                    <a:solidFill>
                      <a:schemeClr val="bg2">
                        <a:lumMod val="90000"/>
                      </a:schemeClr>
                    </a:solidFill>
                  </a:tcPr>
                </a:tc>
              </a:tr>
              <a:tr h="1425266">
                <a:tc>
                  <a:txBody>
                    <a:bodyPr/>
                    <a:lstStyle/>
                    <a:p>
                      <a:pPr algn="ctr"/>
                      <a:endParaRPr kumimoji="0" lang="uk-UA" sz="1800" b="1" kern="1200" dirty="0" smtClean="0">
                        <a:solidFill>
                          <a:schemeClr val="dk1"/>
                        </a:solidFill>
                        <a:effectLst/>
                        <a:latin typeface="+mn-lt"/>
                        <a:ea typeface="+mn-ea"/>
                        <a:cs typeface="+mn-cs"/>
                      </a:endParaRPr>
                    </a:p>
                    <a:p>
                      <a:pPr algn="ctr"/>
                      <a:r>
                        <a:rPr kumimoji="0" lang="uk-UA" sz="1800" b="1" kern="1200" dirty="0" smtClean="0">
                          <a:solidFill>
                            <a:srgbClr val="002060"/>
                          </a:solidFill>
                          <a:effectLst/>
                          <a:latin typeface="+mn-lt"/>
                          <a:ea typeface="+mn-ea"/>
                          <a:cs typeface="+mn-cs"/>
                        </a:rPr>
                        <a:t>РОВИТОК</a:t>
                      </a:r>
                      <a:endParaRPr lang="ru-RU" dirty="0">
                        <a:solidFill>
                          <a:srgbClr val="002060"/>
                        </a:solidFill>
                      </a:endParaRPr>
                    </a:p>
                  </a:txBody>
                  <a:tcPr/>
                </a:tc>
                <a:tc gridSpan="3">
                  <a:txBody>
                    <a:bodyPr/>
                    <a:lstStyle/>
                    <a:p>
                      <a:r>
                        <a:rPr kumimoji="0" lang="uk-UA" sz="1800" kern="1200" dirty="0" smtClean="0">
                          <a:solidFill>
                            <a:schemeClr val="dk1"/>
                          </a:solidFill>
                          <a:effectLst/>
                          <a:latin typeface="+mn-lt"/>
                          <a:ea typeface="+mn-ea"/>
                          <a:cs typeface="+mn-cs"/>
                        </a:rPr>
                        <a:t>Умови для психосоціального розвитку та саморозвитку особистості</a:t>
                      </a:r>
                      <a:endParaRPr lang="ru-RU" dirty="0"/>
                    </a:p>
                  </a:txBody>
                  <a:tcPr/>
                </a:tc>
                <a:tc hMerge="1">
                  <a:txBody>
                    <a:bodyPr/>
                    <a:lstStyle/>
                    <a:p>
                      <a:endParaRPr lang="ru-RU" dirty="0"/>
                    </a:p>
                  </a:txBody>
                  <a:tcPr/>
                </a:tc>
                <a:tc hMerge="1">
                  <a:txBody>
                    <a:bodyPr/>
                    <a:lstStyle/>
                    <a:p>
                      <a:endParaRPr lang="ru-RU" dirty="0"/>
                    </a:p>
                  </a:txBody>
                  <a:tcPr/>
                </a:tc>
                <a:tc gridSpan="2">
                  <a:txBody>
                    <a:bodyPr/>
                    <a:lstStyle/>
                    <a:p>
                      <a:r>
                        <a:rPr kumimoji="0" lang="uk-UA" sz="1800" kern="1200" dirty="0" smtClean="0">
                          <a:solidFill>
                            <a:schemeClr val="dk1"/>
                          </a:solidFill>
                          <a:effectLst/>
                          <a:latin typeface="+mn-lt"/>
                          <a:ea typeface="+mn-ea"/>
                          <a:cs typeface="+mn-cs"/>
                        </a:rPr>
                        <a:t>Умови для безбар</a:t>
                      </a:r>
                      <a:r>
                        <a:rPr kumimoji="0" lang="ru-RU" sz="1800" kern="1200" dirty="0" smtClean="0">
                          <a:solidFill>
                            <a:schemeClr val="dk1"/>
                          </a:solidFill>
                          <a:effectLst/>
                          <a:latin typeface="+mn-lt"/>
                          <a:ea typeface="+mn-ea"/>
                          <a:cs typeface="+mn-cs"/>
                        </a:rPr>
                        <a:t>’</a:t>
                      </a:r>
                      <a:r>
                        <a:rPr kumimoji="0" lang="uk-UA" sz="1800" kern="1200" dirty="0" smtClean="0">
                          <a:solidFill>
                            <a:schemeClr val="dk1"/>
                          </a:solidFill>
                          <a:effectLst/>
                          <a:latin typeface="+mn-lt"/>
                          <a:ea typeface="+mn-ea"/>
                          <a:cs typeface="+mn-cs"/>
                        </a:rPr>
                        <a:t>єрного  та безпечного спілкування </a:t>
                      </a:r>
                      <a:endParaRPr lang="ru-RU" dirty="0"/>
                    </a:p>
                  </a:txBody>
                  <a:tcPr/>
                </a:tc>
                <a:tc hMerge="1">
                  <a:txBody>
                    <a:bodyPr/>
                    <a:lstStyle/>
                    <a:p>
                      <a:endParaRPr lang="ru-RU" dirty="0"/>
                    </a:p>
                  </a:txBody>
                  <a:tcPr/>
                </a:tc>
                <a:tc>
                  <a:txBody>
                    <a:bodyPr/>
                    <a:lstStyle/>
                    <a:p>
                      <a:r>
                        <a:rPr kumimoji="0" lang="uk-UA" sz="1800" kern="1200" dirty="0" smtClean="0">
                          <a:solidFill>
                            <a:schemeClr val="dk1"/>
                          </a:solidFill>
                          <a:effectLst/>
                          <a:latin typeface="+mn-lt"/>
                          <a:ea typeface="+mn-ea"/>
                          <a:cs typeface="+mn-cs"/>
                        </a:rPr>
                        <a:t>Оволодіння  новими методами, формами та технологіями</a:t>
                      </a:r>
                      <a:endParaRPr lang="ru-RU" dirty="0"/>
                    </a:p>
                  </a:txBody>
                  <a:tcPr/>
                </a:tc>
              </a:tr>
              <a:tr h="890791">
                <a:tc>
                  <a:txBody>
                    <a:bodyPr/>
                    <a:lstStyle/>
                    <a:p>
                      <a:pPr algn="ctr"/>
                      <a:endParaRPr kumimoji="0" lang="uk-UA" sz="1800" b="1" kern="1200" dirty="0" smtClean="0">
                        <a:solidFill>
                          <a:schemeClr val="dk1"/>
                        </a:solidFill>
                        <a:effectLst/>
                        <a:latin typeface="+mn-lt"/>
                        <a:ea typeface="+mn-ea"/>
                        <a:cs typeface="+mn-cs"/>
                      </a:endParaRPr>
                    </a:p>
                    <a:p>
                      <a:pPr algn="ctr"/>
                      <a:r>
                        <a:rPr kumimoji="0" lang="uk-UA" sz="1800" b="1" kern="1200" dirty="0" smtClean="0">
                          <a:solidFill>
                            <a:srgbClr val="002060"/>
                          </a:solidFill>
                          <a:effectLst/>
                          <a:latin typeface="+mn-lt"/>
                          <a:ea typeface="+mn-ea"/>
                          <a:cs typeface="+mn-cs"/>
                        </a:rPr>
                        <a:t>КОМФОРТ</a:t>
                      </a:r>
                      <a:endParaRPr lang="ru-RU" dirty="0">
                        <a:solidFill>
                          <a:srgbClr val="002060"/>
                        </a:solidFill>
                      </a:endParaRPr>
                    </a:p>
                  </a:txBody>
                  <a:tcPr>
                    <a:solidFill>
                      <a:schemeClr val="accent5">
                        <a:lumMod val="60000"/>
                        <a:lumOff val="40000"/>
                      </a:schemeClr>
                    </a:solidFill>
                  </a:tcPr>
                </a:tc>
                <a:tc gridSpan="3">
                  <a:txBody>
                    <a:bodyPr/>
                    <a:lstStyle/>
                    <a:p>
                      <a:r>
                        <a:rPr kumimoji="0" lang="uk-UA" sz="1800" kern="1200" dirty="0" smtClean="0">
                          <a:solidFill>
                            <a:schemeClr val="dk1"/>
                          </a:solidFill>
                          <a:effectLst/>
                          <a:latin typeface="+mn-lt"/>
                          <a:ea typeface="+mn-ea"/>
                          <a:cs typeface="+mn-cs"/>
                        </a:rPr>
                        <a:t>Самоактуалізація та самоефективність, наявність ресурсів</a:t>
                      </a:r>
                      <a:endParaRPr lang="ru-RU" dirty="0"/>
                    </a:p>
                  </a:txBody>
                  <a:tcPr>
                    <a:solidFill>
                      <a:schemeClr val="accent5">
                        <a:lumMod val="60000"/>
                        <a:lumOff val="40000"/>
                      </a:schemeClr>
                    </a:solidFill>
                  </a:tcPr>
                </a:tc>
                <a:tc hMerge="1">
                  <a:txBody>
                    <a:bodyPr/>
                    <a:lstStyle/>
                    <a:p>
                      <a:endParaRPr lang="ru-RU" dirty="0"/>
                    </a:p>
                  </a:txBody>
                  <a:tcPr/>
                </a:tc>
                <a:tc hMerge="1">
                  <a:txBody>
                    <a:bodyPr/>
                    <a:lstStyle/>
                    <a:p>
                      <a:endParaRPr lang="ru-RU" dirty="0"/>
                    </a:p>
                  </a:txBody>
                  <a:tcPr/>
                </a:tc>
                <a:tc gridSpan="2">
                  <a:txBody>
                    <a:bodyPr/>
                    <a:lstStyle/>
                    <a:p>
                      <a:r>
                        <a:rPr kumimoji="0" lang="uk-UA" sz="1800" kern="1200" dirty="0" smtClean="0">
                          <a:solidFill>
                            <a:schemeClr val="dk1"/>
                          </a:solidFill>
                          <a:effectLst/>
                          <a:latin typeface="+mn-lt"/>
                          <a:ea typeface="+mn-ea"/>
                          <a:cs typeface="+mn-cs"/>
                        </a:rPr>
                        <a:t>Сприятливий психологічний клімат</a:t>
                      </a:r>
                      <a:endParaRPr lang="ru-RU" dirty="0"/>
                    </a:p>
                  </a:txBody>
                  <a:tcPr>
                    <a:solidFill>
                      <a:schemeClr val="accent5">
                        <a:lumMod val="60000"/>
                        <a:lumOff val="40000"/>
                      </a:schemeClr>
                    </a:solidFill>
                  </a:tcPr>
                </a:tc>
                <a:tc hMerge="1">
                  <a:txBody>
                    <a:bodyPr/>
                    <a:lstStyle/>
                    <a:p>
                      <a:endParaRPr lang="ru-RU" dirty="0"/>
                    </a:p>
                  </a:txBody>
                  <a:tcPr/>
                </a:tc>
                <a:tc>
                  <a:txBody>
                    <a:bodyPr/>
                    <a:lstStyle/>
                    <a:p>
                      <a:r>
                        <a:rPr kumimoji="0" lang="uk-UA" sz="1800" kern="1200" dirty="0" smtClean="0">
                          <a:solidFill>
                            <a:schemeClr val="dk1"/>
                          </a:solidFill>
                          <a:effectLst/>
                          <a:latin typeface="+mn-lt"/>
                          <a:ea typeface="+mn-ea"/>
                          <a:cs typeface="+mn-cs"/>
                        </a:rPr>
                        <a:t>Професійні та життєві</a:t>
                      </a:r>
                      <a:endParaRPr kumimoji="0" lang="ru-RU" sz="1800" kern="1200" dirty="0" smtClean="0">
                        <a:solidFill>
                          <a:schemeClr val="dk1"/>
                        </a:solidFill>
                        <a:effectLst/>
                        <a:latin typeface="+mn-lt"/>
                        <a:ea typeface="+mn-ea"/>
                        <a:cs typeface="+mn-cs"/>
                      </a:endParaRPr>
                    </a:p>
                    <a:p>
                      <a:r>
                        <a:rPr kumimoji="0" lang="uk-UA" sz="1800" kern="1200" dirty="0" smtClean="0">
                          <a:solidFill>
                            <a:schemeClr val="dk1"/>
                          </a:solidFill>
                          <a:effectLst/>
                          <a:latin typeface="+mn-lt"/>
                          <a:ea typeface="+mn-ea"/>
                          <a:cs typeface="+mn-cs"/>
                        </a:rPr>
                        <a:t>компетентності</a:t>
                      </a:r>
                      <a:endParaRPr lang="ru-RU" dirty="0"/>
                    </a:p>
                  </a:txBody>
                  <a:tcPr>
                    <a:solidFill>
                      <a:schemeClr val="accent5">
                        <a:lumMod val="60000"/>
                        <a:lumOff val="40000"/>
                      </a:schemeClr>
                    </a:solidFill>
                  </a:tcPr>
                </a:tc>
              </a:tr>
              <a:tr h="890791">
                <a:tc>
                  <a:txBody>
                    <a:bodyPr/>
                    <a:lstStyle/>
                    <a:p>
                      <a:pPr algn="ctr"/>
                      <a:endParaRPr kumimoji="0" lang="uk-UA" sz="1600" b="1" kern="1200" dirty="0" smtClean="0">
                        <a:solidFill>
                          <a:schemeClr val="dk1"/>
                        </a:solidFill>
                        <a:effectLst/>
                        <a:latin typeface="+mn-lt"/>
                        <a:ea typeface="+mn-ea"/>
                        <a:cs typeface="+mn-cs"/>
                      </a:endParaRPr>
                    </a:p>
                    <a:p>
                      <a:pPr algn="ctr"/>
                      <a:r>
                        <a:rPr kumimoji="0" lang="uk-UA" sz="1600" b="1" kern="1200" dirty="0" smtClean="0">
                          <a:solidFill>
                            <a:srgbClr val="002060"/>
                          </a:solidFill>
                          <a:effectLst/>
                          <a:latin typeface="+mn-lt"/>
                          <a:ea typeface="+mn-ea"/>
                          <a:cs typeface="+mn-cs"/>
                        </a:rPr>
                        <a:t>ЗАДОВОЛЕНІСТЬ</a:t>
                      </a:r>
                      <a:endParaRPr lang="ru-RU" sz="1600" dirty="0">
                        <a:solidFill>
                          <a:srgbClr val="002060"/>
                        </a:solidFill>
                      </a:endParaRPr>
                    </a:p>
                  </a:txBody>
                  <a:tcPr>
                    <a:solidFill>
                      <a:schemeClr val="accent4">
                        <a:lumMod val="60000"/>
                        <a:lumOff val="40000"/>
                      </a:schemeClr>
                    </a:solidFill>
                  </a:tcPr>
                </a:tc>
                <a:tc gridSpan="3">
                  <a:txBody>
                    <a:bodyPr/>
                    <a:lstStyle/>
                    <a:p>
                      <a:r>
                        <a:rPr kumimoji="0" lang="uk-UA" sz="1800" kern="1200" dirty="0" smtClean="0">
                          <a:solidFill>
                            <a:schemeClr val="dk1"/>
                          </a:solidFill>
                          <a:effectLst/>
                          <a:latin typeface="+mn-lt"/>
                          <a:ea typeface="+mn-ea"/>
                          <a:cs typeface="+mn-cs"/>
                        </a:rPr>
                        <a:t>Референтна значущість закладу</a:t>
                      </a:r>
                      <a:endParaRPr lang="ru-RU" dirty="0"/>
                    </a:p>
                  </a:txBody>
                  <a:tcPr>
                    <a:solidFill>
                      <a:schemeClr val="accent4">
                        <a:lumMod val="60000"/>
                        <a:lumOff val="40000"/>
                      </a:schemeClr>
                    </a:solidFill>
                  </a:tcPr>
                </a:tc>
                <a:tc hMerge="1">
                  <a:txBody>
                    <a:bodyPr/>
                    <a:lstStyle/>
                    <a:p>
                      <a:endParaRPr lang="ru-RU"/>
                    </a:p>
                  </a:txBody>
                  <a:tcPr/>
                </a:tc>
                <a:tc hMerge="1">
                  <a:txBody>
                    <a:bodyPr/>
                    <a:lstStyle/>
                    <a:p>
                      <a:endParaRPr lang="ru-RU"/>
                    </a:p>
                  </a:txBody>
                  <a:tcPr/>
                </a:tc>
                <a:tc gridSpan="2">
                  <a:txBody>
                    <a:bodyPr/>
                    <a:lstStyle/>
                    <a:p>
                      <a:r>
                        <a:rPr kumimoji="0" lang="uk-UA" sz="1800" kern="1200" dirty="0" smtClean="0">
                          <a:solidFill>
                            <a:schemeClr val="dk1"/>
                          </a:solidFill>
                          <a:effectLst/>
                          <a:latin typeface="+mn-lt"/>
                          <a:ea typeface="+mn-ea"/>
                          <a:cs typeface="+mn-cs"/>
                        </a:rPr>
                        <a:t>Корпоративна та психологічна</a:t>
                      </a:r>
                      <a:endParaRPr kumimoji="0" lang="ru-RU" sz="1800" kern="1200" dirty="0" smtClean="0">
                        <a:solidFill>
                          <a:schemeClr val="dk1"/>
                        </a:solidFill>
                        <a:effectLst/>
                        <a:latin typeface="+mn-lt"/>
                        <a:ea typeface="+mn-ea"/>
                        <a:cs typeface="+mn-cs"/>
                      </a:endParaRPr>
                    </a:p>
                    <a:p>
                      <a:r>
                        <a:rPr kumimoji="0" lang="uk-UA" sz="1800" kern="1200" dirty="0" smtClean="0">
                          <a:solidFill>
                            <a:schemeClr val="dk1"/>
                          </a:solidFill>
                          <a:effectLst/>
                          <a:latin typeface="+mn-lt"/>
                          <a:ea typeface="+mn-ea"/>
                          <a:cs typeface="+mn-cs"/>
                        </a:rPr>
                        <a:t>культура</a:t>
                      </a:r>
                      <a:endParaRPr lang="ru-RU" dirty="0"/>
                    </a:p>
                  </a:txBody>
                  <a:tcPr>
                    <a:solidFill>
                      <a:schemeClr val="accent4">
                        <a:lumMod val="60000"/>
                        <a:lumOff val="40000"/>
                      </a:schemeClr>
                    </a:solidFill>
                  </a:tcPr>
                </a:tc>
                <a:tc hMerge="1">
                  <a:txBody>
                    <a:bodyPr/>
                    <a:lstStyle/>
                    <a:p>
                      <a:endParaRPr lang="ru-RU"/>
                    </a:p>
                  </a:txBody>
                  <a:tcPr/>
                </a:tc>
                <a:tc>
                  <a:txBody>
                    <a:bodyPr/>
                    <a:lstStyle/>
                    <a:p>
                      <a:r>
                        <a:rPr kumimoji="0" lang="uk-UA" sz="1800" kern="1200" dirty="0" smtClean="0">
                          <a:solidFill>
                            <a:schemeClr val="dk1"/>
                          </a:solidFill>
                          <a:effectLst/>
                          <a:latin typeface="+mn-lt"/>
                          <a:ea typeface="+mn-ea"/>
                          <a:cs typeface="+mn-cs"/>
                        </a:rPr>
                        <a:t>Результативність та ефективність навчання</a:t>
                      </a:r>
                      <a:endParaRPr lang="ru-RU" dirty="0"/>
                    </a:p>
                  </a:txBody>
                  <a:tcPr>
                    <a:solidFill>
                      <a:schemeClr val="accent4">
                        <a:lumMod val="60000"/>
                        <a:lumOff val="40000"/>
                      </a:schemeClr>
                    </a:solidFill>
                  </a:tcPr>
                </a:tc>
              </a:tr>
              <a:tr h="466798">
                <a:tc gridSpan="7">
                  <a:txBody>
                    <a:bodyPr/>
                    <a:lstStyle/>
                    <a:p>
                      <a:pPr algn="ctr"/>
                      <a:r>
                        <a:rPr kumimoji="0" lang="uk-UA" sz="2400" b="1" kern="1200" dirty="0" smtClean="0">
                          <a:solidFill>
                            <a:srgbClr val="C00000"/>
                          </a:solidFill>
                          <a:effectLst/>
                          <a:latin typeface="+mn-lt"/>
                          <a:ea typeface="+mn-ea"/>
                          <a:cs typeface="+mn-cs"/>
                        </a:rPr>
                        <a:t>БЕЗПЕКА</a:t>
                      </a:r>
                      <a:endParaRPr lang="ru-RU" sz="2400" dirty="0">
                        <a:solidFill>
                          <a:srgbClr val="C00000"/>
                        </a:solidFill>
                      </a:endParaRPr>
                    </a:p>
                  </a:txBody>
                  <a:tcPr>
                    <a:solidFill>
                      <a:srgbClr val="FFC000"/>
                    </a:solidFill>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a:p>
                  </a:txBody>
                  <a:tcPr/>
                </a:tc>
              </a:tr>
              <a:tr h="721851">
                <a:tc gridSpan="2">
                  <a:txBody>
                    <a:bodyPr/>
                    <a:lstStyle/>
                    <a:p>
                      <a:pPr algn="ctr"/>
                      <a:r>
                        <a:rPr kumimoji="0" lang="uk-UA" sz="2000" b="1" kern="1200" dirty="0" smtClean="0">
                          <a:solidFill>
                            <a:schemeClr val="bg2">
                              <a:lumMod val="10000"/>
                            </a:schemeClr>
                          </a:solidFill>
                          <a:effectLst/>
                          <a:latin typeface="+mn-lt"/>
                          <a:ea typeface="+mn-ea"/>
                          <a:cs typeface="+mn-cs"/>
                        </a:rPr>
                        <a:t>Фізична</a:t>
                      </a:r>
                      <a:endParaRPr lang="ru-RU" sz="2000" dirty="0">
                        <a:solidFill>
                          <a:schemeClr val="bg2">
                            <a:lumMod val="10000"/>
                          </a:schemeClr>
                        </a:solidFill>
                      </a:endParaRPr>
                    </a:p>
                  </a:txBody>
                  <a:tcPr>
                    <a:solidFill>
                      <a:srgbClr val="FFC000"/>
                    </a:solidFill>
                  </a:tcPr>
                </a:tc>
                <a:tc hMerge="1">
                  <a:txBody>
                    <a:bodyPr/>
                    <a:lstStyle/>
                    <a:p>
                      <a:endParaRPr lang="ru-RU"/>
                    </a:p>
                  </a:txBody>
                  <a:tcPr/>
                </a:tc>
                <a:tc>
                  <a:txBody>
                    <a:bodyPr/>
                    <a:lstStyle/>
                    <a:p>
                      <a:pPr algn="ctr"/>
                      <a:r>
                        <a:rPr kumimoji="0" lang="uk-UA" sz="2000" b="1" kern="1200" dirty="0" smtClean="0">
                          <a:solidFill>
                            <a:schemeClr val="bg2">
                              <a:lumMod val="10000"/>
                            </a:schemeClr>
                          </a:solidFill>
                          <a:effectLst/>
                          <a:latin typeface="+mn-lt"/>
                          <a:ea typeface="+mn-ea"/>
                          <a:cs typeface="+mn-cs"/>
                        </a:rPr>
                        <a:t>Соціальна</a:t>
                      </a:r>
                      <a:endParaRPr lang="ru-RU" sz="2000" dirty="0">
                        <a:solidFill>
                          <a:schemeClr val="bg2">
                            <a:lumMod val="10000"/>
                          </a:schemeClr>
                        </a:solidFill>
                      </a:endParaRPr>
                    </a:p>
                  </a:txBody>
                  <a:tcPr>
                    <a:solidFill>
                      <a:srgbClr val="FFC000"/>
                    </a:solidFill>
                  </a:tcPr>
                </a:tc>
                <a:tc gridSpan="2">
                  <a:txBody>
                    <a:bodyPr/>
                    <a:lstStyle/>
                    <a:p>
                      <a:pPr algn="ctr"/>
                      <a:r>
                        <a:rPr kumimoji="0" lang="uk-UA" sz="2000" b="1" kern="1200" dirty="0" smtClean="0">
                          <a:solidFill>
                            <a:schemeClr val="bg2">
                              <a:lumMod val="10000"/>
                            </a:schemeClr>
                          </a:solidFill>
                          <a:effectLst/>
                          <a:latin typeface="+mn-lt"/>
                          <a:ea typeface="+mn-ea"/>
                          <a:cs typeface="+mn-cs"/>
                        </a:rPr>
                        <a:t>Психологічна</a:t>
                      </a:r>
                      <a:endParaRPr lang="ru-RU" sz="2000" dirty="0">
                        <a:solidFill>
                          <a:schemeClr val="bg2">
                            <a:lumMod val="10000"/>
                          </a:schemeClr>
                        </a:solidFill>
                      </a:endParaRPr>
                    </a:p>
                  </a:txBody>
                  <a:tcPr>
                    <a:solidFill>
                      <a:srgbClr val="FFC000"/>
                    </a:solidFill>
                  </a:tcPr>
                </a:tc>
                <a:tc hMerge="1">
                  <a:txBody>
                    <a:bodyPr/>
                    <a:lstStyle/>
                    <a:p>
                      <a:endParaRPr lang="ru-RU"/>
                    </a:p>
                  </a:txBody>
                  <a:tcPr/>
                </a:tc>
                <a:tc gridSpan="2">
                  <a:txBody>
                    <a:bodyPr/>
                    <a:lstStyle/>
                    <a:p>
                      <a:pPr algn="ctr"/>
                      <a:r>
                        <a:rPr kumimoji="0" lang="uk-UA" sz="2000" b="1" kern="1200" dirty="0" smtClean="0">
                          <a:solidFill>
                            <a:schemeClr val="bg2">
                              <a:lumMod val="10000"/>
                            </a:schemeClr>
                          </a:solidFill>
                          <a:effectLst/>
                          <a:latin typeface="+mn-lt"/>
                          <a:ea typeface="+mn-ea"/>
                          <a:cs typeface="+mn-cs"/>
                        </a:rPr>
                        <a:t>Інформаційна</a:t>
                      </a:r>
                      <a:endParaRPr lang="ru-RU" sz="2000" dirty="0">
                        <a:solidFill>
                          <a:schemeClr val="bg2">
                            <a:lumMod val="10000"/>
                          </a:schemeClr>
                        </a:solidFill>
                      </a:endParaRPr>
                    </a:p>
                  </a:txBody>
                  <a:tcPr>
                    <a:solidFill>
                      <a:srgbClr val="FFC000"/>
                    </a:solidFill>
                  </a:tcPr>
                </a:tc>
                <a:tc hMerge="1">
                  <a:txBody>
                    <a:bodyPr/>
                    <a:lstStyle/>
                    <a:p>
                      <a:endParaRPr lang="ru-RU"/>
                    </a:p>
                  </a:txBody>
                  <a:tcPr/>
                </a:tc>
              </a:tr>
            </a:tbl>
          </a:graphicData>
        </a:graphic>
      </p:graphicFrame>
    </p:spTree>
    <p:extLst>
      <p:ext uri="{BB962C8B-B14F-4D97-AF65-F5344CB8AC3E}">
        <p14:creationId xmlns:p14="http://schemas.microsoft.com/office/powerpoint/2010/main" xmlns="" val="2988660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8784976" cy="6624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3625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6632"/>
            <a:ext cx="9144000" cy="6624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6645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8784976" cy="6624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1637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9036496" cy="6624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2578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8784976" cy="6624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43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08912" cy="6192688"/>
          </a:xfrm>
          <a:solidFill>
            <a:schemeClr val="accent4">
              <a:lumMod val="20000"/>
              <a:lumOff val="80000"/>
            </a:schemeClr>
          </a:solidFill>
        </p:spPr>
        <p:txBody>
          <a:bodyPr>
            <a:noAutofit/>
          </a:bodyPr>
          <a:lstStyle/>
          <a:p>
            <a:pPr algn="ctr"/>
            <a:r>
              <a:rPr lang="uk-UA" sz="3600" b="1" dirty="0" smtClean="0">
                <a:solidFill>
                  <a:srgbClr val="002060"/>
                </a:solidFill>
                <a:latin typeface="+mn-lt"/>
              </a:rPr>
              <a:t>Головна мета: </a:t>
            </a:r>
            <a:r>
              <a:rPr lang="uk-UA" sz="3600" dirty="0" smtClean="0">
                <a:latin typeface="+mn-lt"/>
              </a:rPr>
              <a:t>максимально сприяти збереженню психічного та психологічного здоров</a:t>
            </a:r>
            <a:r>
              <a:rPr lang="en-US" sz="3600" dirty="0" smtClean="0">
                <a:latin typeface="+mn-lt"/>
              </a:rPr>
              <a:t>’</a:t>
            </a:r>
            <a:r>
              <a:rPr lang="uk-UA" sz="3600" dirty="0" smtClean="0">
                <a:latin typeface="+mn-lt"/>
              </a:rPr>
              <a:t>я дітей та підлітків шляхом створення оптимальних соціально-психологічних умов для їх успішного навчання та повноцінного розвитку</a:t>
            </a:r>
            <a:br>
              <a:rPr lang="uk-UA" sz="3600" dirty="0" smtClean="0">
                <a:latin typeface="+mn-lt"/>
              </a:rPr>
            </a:br>
            <a:r>
              <a:rPr lang="uk-UA" sz="3600" b="1" dirty="0" smtClean="0">
                <a:solidFill>
                  <a:srgbClr val="002060"/>
                </a:solidFill>
                <a:latin typeface="+mn-lt"/>
              </a:rPr>
              <a:t>Основне завдання</a:t>
            </a:r>
            <a:r>
              <a:rPr lang="uk-UA" sz="3600" dirty="0" smtClean="0">
                <a:latin typeface="+mn-lt"/>
              </a:rPr>
              <a:t>: задоволення базової потреби учасників освітнього процесу - потреби в безпеці</a:t>
            </a:r>
            <a:r>
              <a:rPr lang="uk-UA" sz="4400" dirty="0">
                <a:latin typeface="+mn-lt"/>
              </a:rPr>
              <a:t/>
            </a:r>
            <a:br>
              <a:rPr lang="uk-UA" sz="4400" dirty="0">
                <a:latin typeface="+mn-lt"/>
              </a:rPr>
            </a:br>
            <a:r>
              <a:rPr lang="uk-UA" sz="4400" dirty="0" smtClean="0">
                <a:latin typeface="+mn-lt"/>
              </a:rPr>
              <a:t> </a:t>
            </a:r>
            <a:endParaRPr lang="ru-RU" sz="4400" dirty="0">
              <a:latin typeface="+mn-lt"/>
            </a:endParaRPr>
          </a:p>
        </p:txBody>
      </p:sp>
    </p:spTree>
    <p:extLst>
      <p:ext uri="{BB962C8B-B14F-4D97-AF65-F5344CB8AC3E}">
        <p14:creationId xmlns:p14="http://schemas.microsoft.com/office/powerpoint/2010/main" xmlns="" val="1113838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6480720"/>
          </a:xfrm>
        </p:spPr>
        <p:txBody>
          <a:bodyPr/>
          <a:lstStyle/>
          <a:p>
            <a:pPr algn="ctr"/>
            <a:r>
              <a:rPr lang="ru-RU" sz="6600" b="1" dirty="0" smtClean="0">
                <a:solidFill>
                  <a:srgbClr val="002060"/>
                </a:solidFill>
                <a:latin typeface="+mn-lt"/>
              </a:rPr>
              <a:t>ДЯКУЮ</a:t>
            </a:r>
            <a:r>
              <a:rPr lang="uk-UA" sz="6600" b="1" dirty="0" smtClean="0">
                <a:solidFill>
                  <a:srgbClr val="002060"/>
                </a:solidFill>
                <a:latin typeface="+mn-lt"/>
              </a:rPr>
              <a:t> ЗА УВАГУ!</a:t>
            </a:r>
            <a:br>
              <a:rPr lang="uk-UA" sz="6600" b="1" dirty="0" smtClean="0">
                <a:solidFill>
                  <a:srgbClr val="002060"/>
                </a:solidFill>
                <a:latin typeface="+mn-lt"/>
              </a:rPr>
            </a:br>
            <a:r>
              <a:rPr lang="uk-UA" sz="6600" b="1" dirty="0">
                <a:solidFill>
                  <a:srgbClr val="002060"/>
                </a:solidFill>
                <a:latin typeface="+mn-lt"/>
              </a:rPr>
              <a:t/>
            </a:r>
            <a:br>
              <a:rPr lang="uk-UA" sz="6600" b="1" dirty="0">
                <a:solidFill>
                  <a:srgbClr val="002060"/>
                </a:solidFill>
                <a:latin typeface="+mn-lt"/>
              </a:rPr>
            </a:br>
            <a:r>
              <a:rPr lang="uk-UA" dirty="0" smtClean="0"/>
              <a:t/>
            </a:r>
            <a:br>
              <a:rPr lang="uk-UA" dirty="0" smtClean="0"/>
            </a:br>
            <a:r>
              <a:rPr lang="uk-UA" dirty="0"/>
              <a:t/>
            </a:r>
            <a:br>
              <a:rPr lang="uk-UA" dirty="0"/>
            </a:br>
            <a:r>
              <a:rPr lang="uk-UA" dirty="0" smtClean="0"/>
              <a:t/>
            </a:r>
            <a:br>
              <a:rPr lang="uk-UA" dirty="0" smtClean="0"/>
            </a:br>
            <a:r>
              <a:rPr lang="uk-UA" dirty="0"/>
              <a:t/>
            </a:r>
            <a:br>
              <a:rPr lang="uk-UA" dirty="0"/>
            </a:br>
            <a:endParaRPr lang="ru-RU" dirty="0"/>
          </a:p>
        </p:txBody>
      </p:sp>
      <p:pic>
        <p:nvPicPr>
          <p:cNvPr id="3" name="Рисунок 2" descr="Світлина від Омо Домінанта."/>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132856"/>
            <a:ext cx="7416824" cy="4495949"/>
          </a:xfrm>
          <a:prstGeom prst="rect">
            <a:avLst/>
          </a:prstGeom>
          <a:noFill/>
          <a:ln>
            <a:noFill/>
          </a:ln>
        </p:spPr>
      </p:pic>
    </p:spTree>
    <p:extLst>
      <p:ext uri="{BB962C8B-B14F-4D97-AF65-F5344CB8AC3E}">
        <p14:creationId xmlns:p14="http://schemas.microsoft.com/office/powerpoint/2010/main" xmlns="" val="392215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856984" cy="4392488"/>
          </a:xfrm>
          <a:solidFill>
            <a:schemeClr val="accent2">
              <a:lumMod val="60000"/>
              <a:lumOff val="40000"/>
            </a:schemeClr>
          </a:solidFill>
        </p:spPr>
        <p:txBody>
          <a:bodyPr>
            <a:normAutofit/>
          </a:bodyPr>
          <a:lstStyle/>
          <a:p>
            <a:pPr algn="ctr"/>
            <a:r>
              <a:rPr lang="uk-UA" sz="6000" b="1" dirty="0">
                <a:solidFill>
                  <a:srgbClr val="C00000"/>
                </a:solidFill>
                <a:latin typeface="Book Antiqua" pitchFamily="18" charset="0"/>
              </a:rPr>
              <a:t>КОМПОНЕНТИ ОСВІТНЬОГО </a:t>
            </a:r>
            <a:r>
              <a:rPr lang="uk-UA" sz="6000" b="1" dirty="0" smtClean="0">
                <a:solidFill>
                  <a:srgbClr val="C00000"/>
                </a:solidFill>
                <a:latin typeface="Book Antiqua" pitchFamily="18" charset="0"/>
              </a:rPr>
              <a:t>СЕРЕДОВИЩА</a:t>
            </a:r>
            <a:br>
              <a:rPr lang="uk-UA" sz="6000" b="1" dirty="0" smtClean="0">
                <a:solidFill>
                  <a:srgbClr val="C00000"/>
                </a:solidFill>
                <a:latin typeface="Book Antiqua" pitchFamily="18" charset="0"/>
              </a:rPr>
            </a:br>
            <a:endParaRPr lang="ru-RU" sz="6000" dirty="0">
              <a:solidFill>
                <a:srgbClr val="C00000"/>
              </a:solidFill>
              <a:latin typeface="Book Antiqua" pitchFamily="18" charset="0"/>
            </a:endParaRP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4" b="33224"/>
          <a:stretch/>
        </p:blipFill>
        <p:spPr bwMode="auto">
          <a:xfrm>
            <a:off x="107504" y="4725144"/>
            <a:ext cx="4536504" cy="1944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4725144"/>
            <a:ext cx="4176464" cy="1944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104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84976" cy="6624736"/>
          </a:xfrm>
          <a:solidFill>
            <a:schemeClr val="bg1">
              <a:lumMod val="95000"/>
            </a:schemeClr>
          </a:solidFill>
        </p:spPr>
        <p:txBody>
          <a:bodyPr>
            <a:noAutofit/>
          </a:bodyPr>
          <a:lstStyle/>
          <a:p>
            <a:pPr algn="ctr">
              <a:spcBef>
                <a:spcPts val="0"/>
              </a:spcBef>
              <a:defRPr/>
            </a:pPr>
            <a:r>
              <a:rPr lang="ru-RU" sz="3200" b="1" dirty="0">
                <a:solidFill>
                  <a:schemeClr val="tx2">
                    <a:lumMod val="50000"/>
                  </a:schemeClr>
                </a:solidFill>
              </a:rPr>
              <a:t>Просторово-архітектурний:</a:t>
            </a:r>
            <a:r>
              <a:rPr lang="ru-RU" sz="3200" dirty="0">
                <a:solidFill>
                  <a:schemeClr val="tx2">
                    <a:lumMod val="50000"/>
                  </a:schemeClr>
                </a:solidFill>
              </a:rPr>
              <a:t/>
            </a:r>
            <a:br>
              <a:rPr lang="ru-RU" sz="3200" dirty="0">
                <a:solidFill>
                  <a:schemeClr val="tx2">
                    <a:lumMod val="50000"/>
                  </a:schemeClr>
                </a:solidFill>
              </a:rPr>
            </a:br>
            <a:r>
              <a:rPr lang="uk-UA" sz="3200" dirty="0" smtClean="0">
                <a:solidFill>
                  <a:srgbClr val="0070C0"/>
                </a:solidFill>
              </a:rPr>
              <a:t>предметне середовище, що оточує учасників освітнього процесу, його дизайн</a:t>
            </a:r>
            <a:r>
              <a:rPr lang="uk-UA" sz="3200" dirty="0" smtClean="0">
                <a:solidFill>
                  <a:schemeClr val="tx2">
                    <a:lumMod val="50000"/>
                  </a:schemeClr>
                </a:solidFill>
              </a:rPr>
              <a:t>;  </a:t>
            </a:r>
            <a:br>
              <a:rPr lang="uk-UA" sz="3200" dirty="0" smtClean="0">
                <a:solidFill>
                  <a:schemeClr val="tx2">
                    <a:lumMod val="50000"/>
                  </a:schemeClr>
                </a:solidFill>
              </a:rPr>
            </a:br>
            <a:r>
              <a:rPr lang="uk-UA" sz="3200" b="1" dirty="0" smtClean="0">
                <a:solidFill>
                  <a:schemeClr val="tx2">
                    <a:lumMod val="50000"/>
                  </a:schemeClr>
                </a:solidFill>
              </a:rPr>
              <a:t> Соціально-психологічний</a:t>
            </a:r>
            <a:r>
              <a:rPr lang="uk-UA" sz="3200" dirty="0" smtClean="0">
                <a:solidFill>
                  <a:schemeClr val="tx2">
                    <a:lumMod val="50000"/>
                  </a:schemeClr>
                </a:solidFill>
              </a:rPr>
              <a:t>:</a:t>
            </a:r>
            <a:br>
              <a:rPr lang="uk-UA" sz="3200" dirty="0" smtClean="0">
                <a:solidFill>
                  <a:schemeClr val="tx2">
                    <a:lumMod val="50000"/>
                  </a:schemeClr>
                </a:solidFill>
              </a:rPr>
            </a:br>
            <a:r>
              <a:rPr lang="uk-UA" sz="3200" dirty="0" smtClean="0">
                <a:solidFill>
                  <a:srgbClr val="0070C0"/>
                </a:solidFill>
              </a:rPr>
              <a:t>міжособистісні професійно-рольові стосунки</a:t>
            </a:r>
            <a:br>
              <a:rPr lang="uk-UA" sz="3200" dirty="0" smtClean="0">
                <a:solidFill>
                  <a:srgbClr val="0070C0"/>
                </a:solidFill>
              </a:rPr>
            </a:br>
            <a:r>
              <a:rPr lang="uk-UA" sz="3200" dirty="0" smtClean="0">
                <a:solidFill>
                  <a:schemeClr val="tx2">
                    <a:lumMod val="50000"/>
                  </a:schemeClr>
                </a:solidFill>
              </a:rPr>
              <a:t> </a:t>
            </a:r>
            <a:r>
              <a:rPr lang="uk-UA" sz="3200" b="1" dirty="0" smtClean="0">
                <a:solidFill>
                  <a:schemeClr val="tx2">
                    <a:lumMod val="50000"/>
                  </a:schemeClr>
                </a:solidFill>
              </a:rPr>
              <a:t>Дидактико-методичний: </a:t>
            </a:r>
            <a:r>
              <a:rPr lang="uk-UA" sz="3200" dirty="0" smtClean="0">
                <a:solidFill>
                  <a:schemeClr val="tx2">
                    <a:lumMod val="50000"/>
                  </a:schemeClr>
                </a:solidFill>
              </a:rPr>
              <a:t/>
            </a:r>
            <a:br>
              <a:rPr lang="uk-UA" sz="3200" dirty="0" smtClean="0">
                <a:solidFill>
                  <a:schemeClr val="tx2">
                    <a:lumMod val="50000"/>
                  </a:schemeClr>
                </a:solidFill>
              </a:rPr>
            </a:br>
            <a:r>
              <a:rPr lang="uk-UA" sz="3200" dirty="0" smtClean="0">
                <a:solidFill>
                  <a:srgbClr val="0070C0"/>
                </a:solidFill>
              </a:rPr>
              <a:t>навчальні програми, методи та форми навчання</a:t>
            </a:r>
            <a:r>
              <a:rPr lang="uk-UA" sz="3200" dirty="0" smtClean="0">
                <a:solidFill>
                  <a:schemeClr val="tx2">
                    <a:lumMod val="50000"/>
                  </a:schemeClr>
                </a:solidFill>
              </a:rPr>
              <a:t/>
            </a:r>
            <a:br>
              <a:rPr lang="uk-UA" sz="3200" dirty="0" smtClean="0">
                <a:solidFill>
                  <a:schemeClr val="tx2">
                    <a:lumMod val="50000"/>
                  </a:schemeClr>
                </a:solidFill>
              </a:rPr>
            </a:br>
            <a:r>
              <a:rPr lang="uk-UA" sz="3200" dirty="0" smtClean="0">
                <a:solidFill>
                  <a:schemeClr val="tx2">
                    <a:lumMod val="50000"/>
                  </a:schemeClr>
                </a:solidFill>
              </a:rPr>
              <a:t> </a:t>
            </a:r>
            <a:r>
              <a:rPr lang="uk-UA" sz="3200" b="1" dirty="0" smtClean="0">
                <a:solidFill>
                  <a:schemeClr val="tx2">
                    <a:lumMod val="50000"/>
                  </a:schemeClr>
                </a:solidFill>
              </a:rPr>
              <a:t>Організаційно-управлінський:</a:t>
            </a:r>
            <a:r>
              <a:rPr lang="uk-UA" sz="3200" dirty="0" smtClean="0">
                <a:solidFill>
                  <a:schemeClr val="tx2">
                    <a:lumMod val="50000"/>
                  </a:schemeClr>
                </a:solidFill>
              </a:rPr>
              <a:t/>
            </a:r>
            <a:br>
              <a:rPr lang="uk-UA" sz="3200" dirty="0" smtClean="0">
                <a:solidFill>
                  <a:schemeClr val="tx2">
                    <a:lumMod val="50000"/>
                  </a:schemeClr>
                </a:solidFill>
              </a:rPr>
            </a:br>
            <a:r>
              <a:rPr lang="uk-UA" sz="3200" dirty="0" smtClean="0">
                <a:solidFill>
                  <a:srgbClr val="0070C0"/>
                </a:solidFill>
              </a:rPr>
              <a:t>модель управління та організація освітнього процесу; </a:t>
            </a:r>
            <a:br>
              <a:rPr lang="uk-UA" sz="3200" dirty="0" smtClean="0">
                <a:solidFill>
                  <a:srgbClr val="0070C0"/>
                </a:solidFill>
              </a:rPr>
            </a:br>
            <a:r>
              <a:rPr lang="uk-UA" sz="3200" dirty="0" smtClean="0">
                <a:solidFill>
                  <a:schemeClr val="tx2">
                    <a:lumMod val="50000"/>
                  </a:schemeClr>
                </a:solidFill>
              </a:rPr>
              <a:t> </a:t>
            </a:r>
            <a:r>
              <a:rPr lang="uk-UA" sz="3200" b="1" dirty="0" smtClean="0">
                <a:solidFill>
                  <a:schemeClr val="tx2">
                    <a:lumMod val="50000"/>
                  </a:schemeClr>
                </a:solidFill>
              </a:rPr>
              <a:t>Інформаційний: </a:t>
            </a:r>
            <a:r>
              <a:rPr lang="uk-UA" sz="3200" dirty="0" smtClean="0">
                <a:solidFill>
                  <a:schemeClr val="tx2">
                    <a:lumMod val="50000"/>
                  </a:schemeClr>
                </a:solidFill>
              </a:rPr>
              <a:t/>
            </a:r>
            <a:br>
              <a:rPr lang="uk-UA" sz="3200" dirty="0" smtClean="0">
                <a:solidFill>
                  <a:schemeClr val="tx2">
                    <a:lumMod val="50000"/>
                  </a:schemeClr>
                </a:solidFill>
              </a:rPr>
            </a:br>
            <a:r>
              <a:rPr lang="uk-UA" sz="3200" dirty="0" smtClean="0">
                <a:solidFill>
                  <a:srgbClr val="0070C0"/>
                </a:solidFill>
              </a:rPr>
              <a:t>правила</a:t>
            </a:r>
            <a:r>
              <a:rPr lang="uk-UA" sz="3200" i="1" dirty="0" smtClean="0">
                <a:solidFill>
                  <a:srgbClr val="0070C0"/>
                </a:solidFill>
              </a:rPr>
              <a:t>,</a:t>
            </a:r>
            <a:r>
              <a:rPr lang="uk-UA" sz="3200" dirty="0" smtClean="0">
                <a:solidFill>
                  <a:srgbClr val="0070C0"/>
                </a:solidFill>
              </a:rPr>
              <a:t> вимоги, накази, інструкції, рекомендації,</a:t>
            </a:r>
            <a:br>
              <a:rPr lang="uk-UA" sz="3200" dirty="0" smtClean="0">
                <a:solidFill>
                  <a:srgbClr val="0070C0"/>
                </a:solidFill>
              </a:rPr>
            </a:br>
            <a:r>
              <a:rPr lang="uk-UA" sz="3200" dirty="0" smtClean="0">
                <a:solidFill>
                  <a:srgbClr val="0070C0"/>
                </a:solidFill>
              </a:rPr>
              <a:t>наочні засоби</a:t>
            </a:r>
            <a:endParaRPr lang="uk-UA" sz="3200" dirty="0">
              <a:solidFill>
                <a:srgbClr val="0070C0"/>
              </a:solidFill>
            </a:endParaRPr>
          </a:p>
        </p:txBody>
      </p:sp>
    </p:spTree>
    <p:extLst>
      <p:ext uri="{BB962C8B-B14F-4D97-AF65-F5344CB8AC3E}">
        <p14:creationId xmlns:p14="http://schemas.microsoft.com/office/powerpoint/2010/main" xmlns="" val="303357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700808"/>
            <a:ext cx="8208912" cy="4896544"/>
          </a:xfrm>
        </p:spPr>
        <p:txBody>
          <a:bodyPr>
            <a:noAutofit/>
          </a:bodyPr>
          <a:lstStyle/>
          <a:p>
            <a:r>
              <a:rPr lang="uk-UA" sz="3200" b="1" dirty="0" smtClean="0">
                <a:solidFill>
                  <a:srgbClr val="002060"/>
                </a:solidFill>
                <a:latin typeface="+mn-lt"/>
              </a:rPr>
              <a:t>Міжособистісні стосунки:</a:t>
            </a:r>
            <a:br>
              <a:rPr lang="uk-UA" sz="3200" b="1" dirty="0" smtClean="0">
                <a:solidFill>
                  <a:srgbClr val="002060"/>
                </a:solidFill>
                <a:latin typeface="+mn-lt"/>
              </a:rPr>
            </a:br>
            <a:r>
              <a:rPr lang="uk-UA" sz="3200" dirty="0" smtClean="0">
                <a:solidFill>
                  <a:srgbClr val="002060"/>
                </a:solidFill>
                <a:latin typeface="+mn-lt"/>
              </a:rPr>
              <a:t>1. Педагог – адміністрація</a:t>
            </a:r>
            <a:br>
              <a:rPr lang="uk-UA" sz="3200" dirty="0" smtClean="0">
                <a:solidFill>
                  <a:srgbClr val="002060"/>
                </a:solidFill>
                <a:latin typeface="+mn-lt"/>
              </a:rPr>
            </a:br>
            <a:r>
              <a:rPr lang="uk-UA" sz="3200" dirty="0" smtClean="0">
                <a:solidFill>
                  <a:srgbClr val="002060"/>
                </a:solidFill>
                <a:latin typeface="+mn-lt"/>
              </a:rPr>
              <a:t>2. Педагог – </a:t>
            </a:r>
            <a:r>
              <a:rPr lang="uk-UA" sz="3200" dirty="0">
                <a:solidFill>
                  <a:srgbClr val="002060"/>
                </a:solidFill>
                <a:latin typeface="+mn-lt"/>
              </a:rPr>
              <a:t>педагогічний </a:t>
            </a:r>
            <a:r>
              <a:rPr lang="uk-UA" sz="3200" dirty="0" smtClean="0">
                <a:solidFill>
                  <a:srgbClr val="002060"/>
                </a:solidFill>
                <a:latin typeface="+mn-lt"/>
              </a:rPr>
              <a:t>колектив</a:t>
            </a:r>
            <a:br>
              <a:rPr lang="uk-UA" sz="3200" dirty="0" smtClean="0">
                <a:solidFill>
                  <a:srgbClr val="002060"/>
                </a:solidFill>
                <a:latin typeface="+mn-lt"/>
              </a:rPr>
            </a:br>
            <a:r>
              <a:rPr lang="uk-UA" sz="3200" dirty="0" smtClean="0">
                <a:solidFill>
                  <a:srgbClr val="002060"/>
                </a:solidFill>
                <a:latin typeface="+mn-lt"/>
              </a:rPr>
              <a:t>3. Педагог –  педагог</a:t>
            </a:r>
            <a:r>
              <a:rPr lang="uk-UA" sz="3200" dirty="0" smtClean="0">
                <a:solidFill>
                  <a:srgbClr val="002060"/>
                </a:solidFill>
              </a:rPr>
              <a:t/>
            </a:r>
            <a:br>
              <a:rPr lang="uk-UA" sz="3200" dirty="0" smtClean="0">
                <a:solidFill>
                  <a:srgbClr val="002060"/>
                </a:solidFill>
              </a:rPr>
            </a:br>
            <a:r>
              <a:rPr lang="uk-UA" sz="3200" dirty="0" smtClean="0">
                <a:solidFill>
                  <a:srgbClr val="002060"/>
                </a:solidFill>
                <a:latin typeface="+mn-lt"/>
              </a:rPr>
              <a:t>4. Педагог – учнівський колектив</a:t>
            </a:r>
            <a:br>
              <a:rPr lang="uk-UA" sz="3200" dirty="0" smtClean="0">
                <a:solidFill>
                  <a:srgbClr val="002060"/>
                </a:solidFill>
                <a:latin typeface="+mn-lt"/>
              </a:rPr>
            </a:br>
            <a:r>
              <a:rPr lang="uk-UA" sz="3200" dirty="0" smtClean="0">
                <a:solidFill>
                  <a:srgbClr val="002060"/>
                </a:solidFill>
                <a:latin typeface="+mn-lt"/>
              </a:rPr>
              <a:t>5. Педагог – учень </a:t>
            </a:r>
            <a:br>
              <a:rPr lang="uk-UA" sz="3200" dirty="0" smtClean="0">
                <a:solidFill>
                  <a:srgbClr val="002060"/>
                </a:solidFill>
                <a:latin typeface="+mn-lt"/>
              </a:rPr>
            </a:br>
            <a:r>
              <a:rPr lang="uk-UA" sz="3200" dirty="0" smtClean="0">
                <a:solidFill>
                  <a:srgbClr val="002060"/>
                </a:solidFill>
                <a:latin typeface="+mn-lt"/>
              </a:rPr>
              <a:t>6. Педагог – батьки</a:t>
            </a:r>
            <a:br>
              <a:rPr lang="uk-UA" sz="3200" dirty="0" smtClean="0">
                <a:solidFill>
                  <a:srgbClr val="002060"/>
                </a:solidFill>
                <a:latin typeface="+mn-lt"/>
              </a:rPr>
            </a:br>
            <a:r>
              <a:rPr lang="uk-UA" sz="3200" dirty="0" smtClean="0">
                <a:solidFill>
                  <a:srgbClr val="002060"/>
                </a:solidFill>
                <a:latin typeface="+mn-lt"/>
              </a:rPr>
              <a:t>7. Учень – учнівський колектив</a:t>
            </a:r>
            <a:br>
              <a:rPr lang="uk-UA" sz="3200" dirty="0" smtClean="0">
                <a:solidFill>
                  <a:srgbClr val="002060"/>
                </a:solidFill>
                <a:latin typeface="+mn-lt"/>
              </a:rPr>
            </a:br>
            <a:r>
              <a:rPr lang="uk-UA" sz="3200" dirty="0" smtClean="0">
                <a:solidFill>
                  <a:srgbClr val="002060"/>
                </a:solidFill>
                <a:latin typeface="+mn-lt"/>
              </a:rPr>
              <a:t>8. Учень - учень</a:t>
            </a:r>
            <a:br>
              <a:rPr lang="uk-UA" sz="3200" dirty="0" smtClean="0">
                <a:solidFill>
                  <a:srgbClr val="002060"/>
                </a:solidFill>
                <a:latin typeface="+mn-lt"/>
              </a:rPr>
            </a:br>
            <a:endParaRPr lang="ru-RU" sz="3200" dirty="0">
              <a:solidFill>
                <a:srgbClr val="002060"/>
              </a:solidFill>
              <a:latin typeface="+mn-lt"/>
            </a:endParaRPr>
          </a:p>
        </p:txBody>
      </p:sp>
      <p:sp>
        <p:nvSpPr>
          <p:cNvPr id="3" name="Объект 2"/>
          <p:cNvSpPr>
            <a:spLocks noGrp="1"/>
          </p:cNvSpPr>
          <p:nvPr>
            <p:ph idx="1"/>
          </p:nvPr>
        </p:nvSpPr>
        <p:spPr>
          <a:xfrm>
            <a:off x="107504" y="188640"/>
            <a:ext cx="8928992" cy="1368152"/>
          </a:xfrm>
          <a:solidFill>
            <a:schemeClr val="accent2">
              <a:lumMod val="20000"/>
              <a:lumOff val="80000"/>
            </a:schemeClr>
          </a:solidFill>
        </p:spPr>
        <p:txBody>
          <a:bodyPr>
            <a:noAutofit/>
          </a:bodyPr>
          <a:lstStyle/>
          <a:p>
            <a:pPr marL="0" indent="0" algn="ctr">
              <a:buNone/>
            </a:pPr>
            <a:r>
              <a:rPr lang="uk-UA" sz="4000" b="1" dirty="0" smtClean="0">
                <a:solidFill>
                  <a:srgbClr val="C00000"/>
                </a:solidFill>
              </a:rPr>
              <a:t>Соціально-психологічний </a:t>
            </a:r>
            <a:r>
              <a:rPr lang="uk-UA" sz="4000" b="1" dirty="0">
                <a:solidFill>
                  <a:srgbClr val="C00000"/>
                </a:solidFill>
              </a:rPr>
              <a:t>компонент освітнього середовища</a:t>
            </a:r>
            <a:endParaRPr lang="ru-RU" sz="4000" b="1" dirty="0">
              <a:solidFill>
                <a:srgbClr val="C00000"/>
              </a:solidFill>
            </a:endParaRPr>
          </a:p>
        </p:txBody>
      </p:sp>
    </p:spTree>
    <p:extLst>
      <p:ext uri="{BB962C8B-B14F-4D97-AF65-F5344CB8AC3E}">
        <p14:creationId xmlns:p14="http://schemas.microsoft.com/office/powerpoint/2010/main" xmlns="" val="13339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640960" cy="6264696"/>
          </a:xfrm>
          <a:solidFill>
            <a:schemeClr val="bg2">
              <a:lumMod val="90000"/>
            </a:schemeClr>
          </a:solidFill>
        </p:spPr>
        <p:txBody>
          <a:bodyPr>
            <a:normAutofit fontScale="90000"/>
          </a:bodyPr>
          <a:lstStyle/>
          <a:p>
            <a:pPr algn="ctr"/>
            <a:r>
              <a:rPr lang="uk-UA" sz="4000" b="1" dirty="0" smtClean="0">
                <a:solidFill>
                  <a:srgbClr val="C00000"/>
                </a:solidFill>
                <a:latin typeface="Bookman Old Style" pitchFamily="18" charset="0"/>
              </a:rPr>
              <a:t>ПСИХОЛОГІЧНІ </a:t>
            </a:r>
            <a:r>
              <a:rPr lang="uk-UA" sz="4000" b="1" dirty="0">
                <a:solidFill>
                  <a:srgbClr val="C00000"/>
                </a:solidFill>
                <a:latin typeface="Bookman Old Style" pitchFamily="18" charset="0"/>
              </a:rPr>
              <a:t>ПРОБЛЕМИ ОСВІТНЬОГО </a:t>
            </a:r>
            <a:r>
              <a:rPr lang="uk-UA" sz="4000" b="1" dirty="0" smtClean="0">
                <a:solidFill>
                  <a:srgbClr val="C00000"/>
                </a:solidFill>
                <a:latin typeface="Bookman Old Style" pitchFamily="18" charset="0"/>
              </a:rPr>
              <a:t>СЕРЕДОВИЩА</a:t>
            </a:r>
            <a:r>
              <a:rPr lang="uk-UA" sz="4000" b="1" dirty="0">
                <a:solidFill>
                  <a:srgbClr val="C00000"/>
                </a:solidFill>
              </a:rPr>
              <a:t/>
            </a:r>
            <a:br>
              <a:rPr lang="uk-UA" sz="4000" b="1" dirty="0">
                <a:solidFill>
                  <a:srgbClr val="C00000"/>
                </a:solidFill>
              </a:rPr>
            </a:br>
            <a:r>
              <a:rPr lang="uk-UA" sz="4000" b="1" dirty="0" smtClean="0">
                <a:solidFill>
                  <a:srgbClr val="002060"/>
                </a:solidFill>
              </a:rPr>
              <a:t>-</a:t>
            </a:r>
            <a:r>
              <a:rPr lang="uk-UA" sz="4000" b="1" dirty="0" smtClean="0">
                <a:solidFill>
                  <a:srgbClr val="C00000"/>
                </a:solidFill>
              </a:rPr>
              <a:t> </a:t>
            </a:r>
            <a:r>
              <a:rPr lang="uk-UA" sz="3600" b="1" dirty="0" smtClean="0">
                <a:solidFill>
                  <a:srgbClr val="002060"/>
                </a:solidFill>
                <a:latin typeface="Bookman Old Style" pitchFamily="18" charset="0"/>
              </a:rPr>
              <a:t>Несприятливий </a:t>
            </a:r>
            <a:r>
              <a:rPr lang="uk-UA" sz="3600" b="1" dirty="0">
                <a:solidFill>
                  <a:srgbClr val="002060"/>
                </a:solidFill>
                <a:latin typeface="Bookman Old Style" pitchFamily="18" charset="0"/>
              </a:rPr>
              <a:t>психологічний клімат в колективі</a:t>
            </a:r>
            <a:br>
              <a:rPr lang="uk-UA" sz="3600" b="1" dirty="0">
                <a:solidFill>
                  <a:srgbClr val="002060"/>
                </a:solidFill>
                <a:latin typeface="Bookman Old Style" pitchFamily="18" charset="0"/>
              </a:rPr>
            </a:br>
            <a:r>
              <a:rPr lang="uk-UA" sz="3600" b="1" dirty="0" smtClean="0">
                <a:solidFill>
                  <a:srgbClr val="002060"/>
                </a:solidFill>
                <a:latin typeface="Bookman Old Style" pitchFamily="18" charset="0"/>
              </a:rPr>
              <a:t>- Деструктивні педагогічні </a:t>
            </a:r>
            <a:r>
              <a:rPr lang="uk-UA" sz="3600" b="1" dirty="0">
                <a:solidFill>
                  <a:srgbClr val="002060"/>
                </a:solidFill>
                <a:latin typeface="Bookman Old Style" pitchFamily="18" charset="0"/>
              </a:rPr>
              <a:t>конфлікти </a:t>
            </a:r>
            <a:br>
              <a:rPr lang="uk-UA" sz="3600" b="1" dirty="0">
                <a:solidFill>
                  <a:srgbClr val="002060"/>
                </a:solidFill>
                <a:latin typeface="Bookman Old Style" pitchFamily="18" charset="0"/>
              </a:rPr>
            </a:br>
            <a:r>
              <a:rPr lang="uk-UA" sz="3600" b="1" dirty="0" smtClean="0">
                <a:solidFill>
                  <a:srgbClr val="002060"/>
                </a:solidFill>
                <a:latin typeface="Bookman Old Style" pitchFamily="18" charset="0"/>
              </a:rPr>
              <a:t>- «Адаптаційний синдром»</a:t>
            </a:r>
            <a:r>
              <a:rPr lang="uk-UA" sz="3600" b="1" dirty="0">
                <a:solidFill>
                  <a:srgbClr val="002060"/>
                </a:solidFill>
                <a:latin typeface="Bookman Old Style" pitchFamily="18" charset="0"/>
              </a:rPr>
              <a:t/>
            </a:r>
            <a:br>
              <a:rPr lang="uk-UA" sz="3600" b="1" dirty="0">
                <a:solidFill>
                  <a:srgbClr val="002060"/>
                </a:solidFill>
                <a:latin typeface="Bookman Old Style" pitchFamily="18" charset="0"/>
              </a:rPr>
            </a:br>
            <a:r>
              <a:rPr lang="uk-UA" sz="3600" b="1" dirty="0" smtClean="0">
                <a:solidFill>
                  <a:srgbClr val="002060"/>
                </a:solidFill>
                <a:latin typeface="Bookman Old Style" pitchFamily="18" charset="0"/>
              </a:rPr>
              <a:t>- «</a:t>
            </a:r>
            <a:r>
              <a:rPr lang="uk-UA" sz="3600" b="1" dirty="0">
                <a:solidFill>
                  <a:srgbClr val="002060"/>
                </a:solidFill>
                <a:latin typeface="Bookman Old Style" pitchFamily="18" charset="0"/>
              </a:rPr>
              <a:t>Екзаменаційний», емоційний та комунікативний стрес</a:t>
            </a:r>
            <a:br>
              <a:rPr lang="uk-UA" sz="3600" b="1" dirty="0">
                <a:solidFill>
                  <a:srgbClr val="002060"/>
                </a:solidFill>
                <a:latin typeface="Bookman Old Style" pitchFamily="18" charset="0"/>
              </a:rPr>
            </a:br>
            <a:r>
              <a:rPr lang="uk-UA" sz="3600" b="1" dirty="0" smtClean="0">
                <a:solidFill>
                  <a:srgbClr val="002060"/>
                </a:solidFill>
                <a:latin typeface="Bookman Old Style" pitchFamily="18" charset="0"/>
              </a:rPr>
              <a:t>- Вікові </a:t>
            </a:r>
            <a:r>
              <a:rPr lang="uk-UA" sz="3600" b="1" dirty="0">
                <a:solidFill>
                  <a:srgbClr val="002060"/>
                </a:solidFill>
                <a:latin typeface="Bookman Old Style" pitchFamily="18" charset="0"/>
              </a:rPr>
              <a:t>та професійні кризи</a:t>
            </a:r>
            <a:br>
              <a:rPr lang="uk-UA" sz="3600" b="1" dirty="0">
                <a:solidFill>
                  <a:srgbClr val="002060"/>
                </a:solidFill>
                <a:latin typeface="Bookman Old Style" pitchFamily="18" charset="0"/>
              </a:rPr>
            </a:br>
            <a:r>
              <a:rPr lang="uk-UA" sz="3600" b="1" dirty="0" smtClean="0">
                <a:solidFill>
                  <a:srgbClr val="002060"/>
                </a:solidFill>
                <a:latin typeface="Bookman Old Style" pitchFamily="18" charset="0"/>
              </a:rPr>
              <a:t>- Ситуації </a:t>
            </a:r>
            <a:r>
              <a:rPr lang="uk-UA" sz="3600" b="1" dirty="0">
                <a:solidFill>
                  <a:srgbClr val="002060"/>
                </a:solidFill>
                <a:latin typeface="Bookman Old Style" pitchFamily="18" charset="0"/>
              </a:rPr>
              <a:t>психологічного насильства</a:t>
            </a:r>
            <a:br>
              <a:rPr lang="uk-UA" sz="3600" b="1" dirty="0">
                <a:solidFill>
                  <a:srgbClr val="002060"/>
                </a:solidFill>
                <a:latin typeface="Bookman Old Style" pitchFamily="18" charset="0"/>
              </a:rPr>
            </a:br>
            <a:r>
              <a:rPr lang="uk-UA" sz="3600" b="1" dirty="0" smtClean="0">
                <a:solidFill>
                  <a:srgbClr val="002060"/>
                </a:solidFill>
                <a:latin typeface="Bookman Old Style" pitchFamily="18" charset="0"/>
              </a:rPr>
              <a:t>- Девіантні </a:t>
            </a:r>
            <a:r>
              <a:rPr lang="uk-UA" sz="3600" b="1" dirty="0">
                <a:solidFill>
                  <a:srgbClr val="002060"/>
                </a:solidFill>
                <a:latin typeface="Bookman Old Style" pitchFamily="18" charset="0"/>
              </a:rPr>
              <a:t>прояви у навчанні та </a:t>
            </a:r>
            <a:r>
              <a:rPr lang="uk-UA" sz="3600" b="1" dirty="0" smtClean="0">
                <a:solidFill>
                  <a:srgbClr val="002060"/>
                </a:solidFill>
                <a:latin typeface="Bookman Old Style" pitchFamily="18" charset="0"/>
              </a:rPr>
              <a:t>поведінці</a:t>
            </a:r>
            <a:endParaRPr lang="ru-RU" sz="4000" dirty="0"/>
          </a:p>
        </p:txBody>
      </p:sp>
    </p:spTree>
    <p:extLst>
      <p:ext uri="{BB962C8B-B14F-4D97-AF65-F5344CB8AC3E}">
        <p14:creationId xmlns:p14="http://schemas.microsoft.com/office/powerpoint/2010/main" xmlns="" val="2045269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1066</TotalTime>
  <Words>974</Words>
  <Application>Microsoft Office PowerPoint</Application>
  <PresentationFormat>Экран (4:3)</PresentationFormat>
  <Paragraphs>110</Paragraphs>
  <Slides>50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Поток</vt:lpstr>
      <vt:lpstr>БЕЗПЕЧНЕ ОСВІТНЄ СЕРЕДОВИЩЕ ЯК УМОВА ПОВНОЦІННОГО РОЗВИТКУ ОСОБИСТОСТІ   </vt:lpstr>
      <vt:lpstr>Відповідальність педагогічних працівників (ієрархія)</vt:lpstr>
      <vt:lpstr>Сфери психосоціального  розвитку  здобувачів освіти</vt:lpstr>
      <vt:lpstr>Освітнє середовище  виступає суттєвою умовою розвитку  особистості; в той же час під впливом діяльності учасників освітнього процесу  змінюється й саме середовище.  Якість освітнього середовища впливає як на психічне здоров’я здобувачів освіти, так і на професійне благополуччя педагогів.</vt:lpstr>
      <vt:lpstr>Головна мета: максимально сприяти збереженню психічного та психологічного здоров’я дітей та підлітків шляхом створення оптимальних соціально-психологічних умов для їх успішного навчання та повноцінного розвитку Основне завдання: задоволення базової потреби учасників освітнього процесу - потреби в безпеці  </vt:lpstr>
      <vt:lpstr>КОМПОНЕНТИ ОСВІТНЬОГО СЕРЕДОВИЩА </vt:lpstr>
      <vt:lpstr>Просторово-архітектурний: предметне середовище, що оточує учасників освітнього процесу, його дизайн;    Соціально-психологічний: міжособистісні професійно-рольові стосунки  Дидактико-методичний:  навчальні програми, методи та форми навчання  Організаційно-управлінський: модель управління та організація освітнього процесу;   Інформаційний:  правила, вимоги, накази, інструкції, рекомендації, наочні засоби</vt:lpstr>
      <vt:lpstr>Міжособистісні стосунки: 1. Педагог – адміністрація 2. Педагог – педагогічний колектив 3. Педагог –  педагог 4. Педагог – учнівський колектив 5. Педагог – учень  6. Педагог – батьки 7. Учень – учнівський колектив 8. Учень - учень </vt:lpstr>
      <vt:lpstr>ПСИХОЛОГІЧНІ ПРОБЛЕМИ ОСВІТНЬОГО СЕРЕДОВИЩА - Несприятливий психологічний клімат в колективі - Деструктивні педагогічні конфлікти  - «Адаптаційний синдром» - «Екзаменаційний», емоційний та комунікативний стрес - Вікові та професійні кризи - Ситуації психологічного насильства - Девіантні прояви у навчанні та поведінці</vt:lpstr>
      <vt:lpstr>Зазначені психологічні проблеми можуть негативно впливати на стан психічного та психологічного здоров’я дітей та підлітків - травмувати, невротизувати, дизгармонізувати розвиток особистості </vt:lpstr>
      <vt:lpstr>Психічна травма (від грец. psyche — душа, trаиmа — потрясіння) є особливим, не схожим на інші, психічним явищем, сутність якого полягає у тому, що несприятливі умови життєвого середовища впливають на особистість з дуже великою силою і призводять до порушень механізмів самоконтролю та способів орієнтації в життєвому просторі  Розрізняють гострі та хронічні психічні травми</vt:lpstr>
      <vt:lpstr>Гострою психічною травмою вважається інтенсивний, але відносно короткотривалий негативний зовнішній вплив, який може викликати негативні емоції, які в свою чергу можуть призвести до психічних та психосоматичних порушень ( афективно-шокові реакції, неврози, депресії, посттравматичні стресові розлади, порушення сну та апетиту та інш.</vt:lpstr>
      <vt:lpstr>Хронічна психічна травма  – це довготривала психотравмуюча ситуація, під час якої накопичуються різні негативні впливи незначної інтенсивності, які самі по собі не можуть бути психотравмуючими, але коли їх багато і вони діють протягом певного часу, вони сумуються і також призводять до психічних та психосоматичних порушень.  </vt:lpstr>
      <vt:lpstr>Несприятливі впливи на стан психічного та психологічного здоров’я дітей та підлітків умовно можна  поділити на дві групи :  І.Внутрішні психологічно небезпечні ситуації ІІ. Зовнішні психологічно небезпечні ситуації </vt:lpstr>
      <vt:lpstr>   І. Внутрішні “Технологізація” навчального процесу – велика кількість інформації, зростання соціальних вимог до навчання, ускладнення навчальних програм, комп’ютеризація навчального процесу, дистанційне навчання.  Дидактогенії – психогенні реакції, які пов’язані з психотравмуючим впливом недосконалої організації навчально-виховного процесу, а також із педагогічними помилками вчителів та вихователів. Ситуації  психологічного насильства (булінг) – відторгнення окремих учнів дитячим колективом, ізольованість, погрози, висміювання і т.п.  Ситуації соціально-психологічної  адаптації/дезадаптації – початок навчання в школі, перехід із молодшої школи до середньої, із середньої до старшої, зміна класного колективу, перехід в інший навчальний заклад тощо.   </vt:lpstr>
      <vt:lpstr> Ризики, пов’язані з психолого-педагогічними проблемами здобувачів освіти (відхилення від норм соціального, психічного і фізичного розвитку, низький рівень навчальної мотивації, високий рівень тривожності та агресивності, педагогічна занедбаність);  Ризики, пов’язані з професійною діяльністю педагогів (синдром емоційного вигорання, синдром хронічної втоми, психологічна некомпетентність, низький рівень мотивації до професійного розвитку, професійні деформації)  </vt:lpstr>
      <vt:lpstr>ІІ. Зовнішні Насильство у сім’ї - різні види і форми жорстокого поводження з дітьми і нехтування їхніми інтересами        </vt:lpstr>
      <vt:lpstr> Діяльність деструктивних релігійних організацій  – існує чимала кількість релігійних організацій , які можна віднести до тоталітарних сект або деструктивних культів Деструктивний вплив комп’ютерних ігор та інтернету – комп'ютерні ігри для багатьох дітей стали важливіше підручників; кількість комп’ютерних клубів та ігрових автоматів щорічно зростає; мережеголізм Деструктивний вплив неформальних молодіжних субкультур антисоціальної спрямованості – підліткові угрупування, в яких культивується вживання психоактивних речовин, агресивна поведінка, пограбування і т.п. Торгівля дітьми – із року в рік усе більше дітей вивозять в інші країни з метою використання у важкій нелегальній праці, в сфері секс-послуг, примушують займатися проституцією, зніматися в порнографії, займатися жебракуванням</vt:lpstr>
      <vt:lpstr>Типи молодіжних субкультур</vt:lpstr>
      <vt:lpstr>Класифікація молодіжних субкультур по соціально-правовій ознаці: • Асоціальні – стоять осторонь від соціальних проблем, але не загрожують суспільству. Приклади: панки (девіз: “Живемо тут, зараз і сьогодні”), мажори (це люди, які проповідують теорію хайлайфізма (“високий рівень життя”), вони вміють заробляти гроші, їх приваблює західний спосіб життя), рокоббілі (шанувальники рок- н-ролу (девіз: “Поєднання вишуканості з вільним поводженням”), рокери, хіпі, тощо. • Антисоціальні – яскраво виражений агресивний характер, прагнення утвердити себе за рахунок інших, моральна глухота. Приклади: банди – це об’єднання (частіше за все підлітків) за територіальною ознакою. • Просоціальні – це соціально-позитивні, які приносять користь суспільству. Ці об’єднання вирішують соціальні проблеми культурно-захисного характеру (захист пам’яток, реставрація храмів, екологічні проблеми …). </vt:lpstr>
      <vt:lpstr>Психологічне насильство – це заподіяне по відношенню до учня чи вчителя діяння, яке спрямовано на погіршення психологічного благополуччя жертви. Такі деструктивні дії викликають у людини стан емоційного напруження і завдають значної шкоди її потенційним здібностям. </vt:lpstr>
      <vt:lpstr>Види психологічного насильства 1) з боку вчителів - насміхання, присвоєння прізвиськ, безкінечні зауваження і необ’єктивні оцінки, приниження у присутності інших дітей, приховане залякування, відверті погрози, плітки та інше;   2) з боку дітей – відторгнення, ізоляція, відмова від спілкування з жертвою (не дають спокою, з дитиною відмовляються грати, сидіти за одною партою, не запрошують на свята і т.п.).  </vt:lpstr>
      <vt:lpstr>Слайд 23</vt:lpstr>
      <vt:lpstr>Чотири головні ознаки булінгу</vt:lpstr>
      <vt:lpstr>ПСИХОЛОГІЧНО  БЕЗПЕЧНЕ  СЕРЕДОВИЩЕ  - середовище, вільне від психологічного насильства;  - середовище, в якому переважає гуманоцентрична спрямованість всіх його учасників;  - віддається перевага демократичному (партнерсько-діалогічному) типу спілкування;  - середовище, в якому забезпечується захист прав кожної особистості;  - середовище, яке сприяє розвитку соціально-психологічної компетентності;  - яке викликає позитивне ставлення у всіх його учасників</vt:lpstr>
      <vt:lpstr>Створення безпечного освітнього середовища</vt:lpstr>
      <vt:lpstr>КОДЕКС БЕЗПЕЧНОГО ОСВІТНЬОГО СЕРЕДОВИЩА ЯК ТЕХНОЛОГІЯ </vt:lpstr>
      <vt:lpstr>Слайд 28</vt:lpstr>
      <vt:lpstr>КБОС – це документ закладу освіти, який покликаний регулювати всі напрями діяльності закладу щодо порушень прав особистості на безпеку, а також питання її підтримки та втручання в ситуації, коли може виникати загроза її життю, здоров’ю та благополуччю. У ньому мають бути прописані конкретні дії, що стосуються, насамперед, захисту суб’єктів освітнього процесу від різного роду загроз, ризиків під час перебування в навчальному закладі, а також чіткі рекомендації щодо забезпечення учням і вчителям комфортних умов життєдіяльності. </vt:lpstr>
      <vt:lpstr>КБОС передбачає визначення критеріїв фізичної, психологічної, соціальної, інформаційної безпеки учнів, відповідно до яких розробляються конкретні дії, чітко визначаються заходи, процедури, які допоможуть учасникам освітнього процесу у випадках виявлення ризиків і загроз. Розробляються положення КБОС усіма учасниками освітнього процесу (учнями, учителями, батьками), із врахуванням потреб кожної групи, а отже, і виконуватися теж повинні усіма.</vt:lpstr>
      <vt:lpstr>Комплексна безпека освітнього середовища – це комплекс заходів, спрямованих на збереження життя та здоров’я всіх учасників освітнього процесу, а також матеріальних цінностей закладу освіти від можливих нещасних випадків, пожеж, аварій та інших надзвичайних ситуацій. Вона включає фізичну, соціальну, психологічну та інформаційну безпеку.</vt:lpstr>
      <vt:lpstr>Фізична безпека – це безпека життєдіяльності, спрямована на охорону життя і здоров’я учасників освітнього процесу. Соціальна безпека – це захищеність соціальної сфери освітнього середовища від загроз, здатних її зруйнувати або привести до деградації.  Психологічна безпека – це комплекс заходів, спрямованих на  створення стану освітнього середовища, вільного від проявів психологічного насильства у міжособистісній взаємодії між всіма учасниками освітнього процесу. Інформаційна безпека – це процес забезпечення конфіденційності, цілісності та доступності інформації, який включає технічні, етичні та правові аспекти. </vt:lpstr>
      <vt:lpstr>Алгоритм розробки Кодексу безпечного освітнього середовища  </vt:lpstr>
      <vt:lpstr>Крок 1. Створення робочої групи Для розробки документа необхідно створити робочу групу та включити до її складу представників учнівського активу, батьківського комітету школи та педагогічного колективу. </vt:lpstr>
      <vt:lpstr>Крок 2. Проведення аудиту Внутрішній аудит навчального закладу – оцінка реальної ситуації (сильні та слабкі сторони, ризики та небезпеки, можливості закладу) щодо безпеки та захисту осіб, які задіяні у навчально-виховному процесі закладу освіти; ретельний аналіз проблем закладу освіти. Очолити робочу групу для проведення аудиту можуть:  • заступник директора з виховної роботи;  • практичний психолог або соціальний педагог;  • голова батьківського комітету або активний член батьківського комітету навчального закладу.</vt:lpstr>
      <vt:lpstr>        </vt:lpstr>
      <vt:lpstr>Інтерактивний метод аудиту СВЕТЛЫЕ И ТЕМНЫЕ МЕСТА В ШКОЛЕ Цель: определить, где учащиеся чувствуют себя хорошо (в безопасности), где не очень, где испытывают дискомфорт, что нужно улучшить. Проведение:  1. Вместе с учащимися классов/групп разработайте критерии оценки (зеленый цвет – хорошо; красный – неуютно; коричневый – дискомфорт; желтый – улучшить что-либо).  2.На заранее приготовленном плане школы каждая группа окрашивает зоны соответствующим цветом.  3. Презентация и обсуждение.</vt:lpstr>
      <vt:lpstr>    Дослідження проявів насильства в освітньому середовищі за допомогою анкетування Анкета для учнів «Насильство та його прояви в освітньому середовищі» Методика для педагогів І. Баєвої «Психологічна безпека освітнього середовища»      </vt:lpstr>
      <vt:lpstr>Фіксація проявів насильства у протоколах  Протокол 1-Н  про отримання відомостей  про вчинення насильства над дитиною або реальну загрозу його вчинення Протокол 2-Н дій працівника психологічної служби   у випадку, коли він стає свідком насильства або жорстокого поводження з дитиною </vt:lpstr>
      <vt:lpstr>Крок 3. Створення КБОС  Визначивши ризики, проаналізувавши можливі причини їх виникнення, члени робочої групи можуть розпочати роботу над створенням самого документа. КБОС має регулювати всі напрями діяльності закладу, які можуть бути пов’язані з порушеннями прав учасників освітнього процесу на безпеку, а також питання підтримки і втручання в ситуації, коли може виникати загроза їхньому життю, здоров’ю або благополуччю.</vt:lpstr>
      <vt:lpstr>Крок 4. Визначення особи, відповідальної за реалізацію КБОС  Після прийняття та затвердження КБОС, необхідно визначити особу, яка відповідатиме за його реалізацію. Ця особа повинна займати в закладі відносно високу посаду, мати достатній авторитет і підтримку, щоб бути здатною виконувати цю роль. Нею може бути, зокрема, заступник з виховної роботи. </vt:lpstr>
      <vt:lpstr>Крок 5. Реалізація КБОС  КБОС набуває чинності з моменту його оприлюднення. Цю процедуру можна здійснити різними способами:  -  обговорити в учнівських колективах, на педагогічній нараді, загальних батьківських зборах;   - розмістити інформацію на дошці оголошень, оголосити під час ефіру радіо/телебачення закладу освіти, на сайті закладу;  - зробити розсилку через Інтернет (електронну пошту, Viber, WhatsAPP тощо. </vt:lpstr>
      <vt:lpstr>Процес реалізації цього документа передбачає:  - проведення консультацій з усіма працівниками школи, батьками, учнями щодо положень КБОС;  - прийняття рішень про те, хто, де і коли має виконувати конкретні дії; - навчання педагогічних працівників з питань захисту дітей і механізмів реагування на ризиковані та загрозливі ситуації, а також особливості надання допомоги;  - навчання батьків з питань ефективного спілкування з власною дитиною, захисту дітей і позитивних методів виховання без фізичних покарань та психологічного тиску на дитину; ознайомлення їх із загрозами для дітей у мережі Інтернет;  - навчання учнів з питань попередження знущання над однолітками, небезпек у мережі Інтернет тощо;   - контроль та оцінка діяльності з реалізації КБОС.</vt:lpstr>
      <vt:lpstr>Модель безпечного освітнього середовища</vt:lpstr>
      <vt:lpstr>Слайд 45</vt:lpstr>
      <vt:lpstr>Слайд 46</vt:lpstr>
      <vt:lpstr>Слайд 47</vt:lpstr>
      <vt:lpstr>Слайд 48</vt:lpstr>
      <vt:lpstr>Слайд 49</vt:lpstr>
      <vt:lpstr>ДЯКУЮ ЗА УВАГУ!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ПСИХОЛОГІЧНО БЕЗПЕЧНЕ СЕРЕДОВИЩЕ ЯК УМОВА ПОВНОЦІННОГО РОЗВИТКУ ОСОБИСТОСТІ</dc:title>
  <dc:creator>Виктор Петрович</dc:creator>
  <cp:lastModifiedBy>Admin</cp:lastModifiedBy>
  <cp:revision>75</cp:revision>
  <cp:lastPrinted>2021-04-02T08:10:40Z</cp:lastPrinted>
  <dcterms:created xsi:type="dcterms:W3CDTF">2013-03-18T12:19:57Z</dcterms:created>
  <dcterms:modified xsi:type="dcterms:W3CDTF">2023-03-14T10:27:47Z</dcterms:modified>
</cp:coreProperties>
</file>