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67" r:id="rId14"/>
    <p:sldId id="275" r:id="rId15"/>
    <p:sldId id="268" r:id="rId16"/>
    <p:sldId id="269" r:id="rId17"/>
    <p:sldId id="270" r:id="rId18"/>
    <p:sldId id="271" r:id="rId19"/>
    <p:sldId id="272" r:id="rId20"/>
    <p:sldId id="273" r:id="rId21"/>
    <p:sldId id="276" r:id="rId22"/>
    <p:sldId id="277" r:id="rId2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3/6/2023</a:t>
            </a:fld>
            <a:endParaRPr lang="en-US" dirty="0"/>
          </a:p>
        </p:txBody>
      </p:sp>
      <p:sp>
        <p:nvSpPr>
          <p:cNvPr id="5" name="Footer Placeholder 4">
            <a:extLst>
              <a:ext uri="{FF2B5EF4-FFF2-40B4-BE49-F238E27FC236}">
                <a16:creationId xmlns=""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pPr/>
              <a:t>‹#›</a:t>
            </a:fld>
            <a:endParaRPr lang="en-US" dirty="0"/>
          </a:p>
        </p:txBody>
      </p:sp>
      <p:cxnSp>
        <p:nvCxnSpPr>
          <p:cNvPr id="7" name="Straight Connector 6">
            <a:extLst>
              <a:ext uri="{FF2B5EF4-FFF2-40B4-BE49-F238E27FC236}">
                <a16:creationId xmlns=""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3199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5" name="Footer Placeholder 4">
            <a:extLst>
              <a:ext uri="{FF2B5EF4-FFF2-40B4-BE49-F238E27FC236}">
                <a16:creationId xmlns=""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pPr/>
              <a:t>‹#›</a:t>
            </a:fld>
            <a:endParaRPr lang="en-US"/>
          </a:p>
        </p:txBody>
      </p:sp>
      <p:cxnSp>
        <p:nvCxnSpPr>
          <p:cNvPr id="7" name="Straight Connector 6">
            <a:extLst>
              <a:ext uri="{FF2B5EF4-FFF2-40B4-BE49-F238E27FC236}">
                <a16:creationId xmlns=""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876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pPr/>
              <a:t>3/6/2023</a:t>
            </a:fld>
            <a:endParaRPr lang="en-US"/>
          </a:p>
        </p:txBody>
      </p:sp>
      <p:sp>
        <p:nvSpPr>
          <p:cNvPr id="5" name="Footer Placeholder 4">
            <a:extLst>
              <a:ext uri="{FF2B5EF4-FFF2-40B4-BE49-F238E27FC236}">
                <a16:creationId xmlns=""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pPr/>
              <a:t>‹#›</a:t>
            </a:fld>
            <a:endParaRPr lang="en-US"/>
          </a:p>
        </p:txBody>
      </p:sp>
      <p:cxnSp>
        <p:nvCxnSpPr>
          <p:cNvPr id="7" name="Straight Connector 6">
            <a:extLst>
              <a:ext uri="{FF2B5EF4-FFF2-40B4-BE49-F238E27FC236}">
                <a16:creationId xmlns=""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6598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5" name="Footer Placeholder 4">
            <a:extLst>
              <a:ext uri="{FF2B5EF4-FFF2-40B4-BE49-F238E27FC236}">
                <a16:creationId xmlns=""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pPr/>
              <a:t>‹#›</a:t>
            </a:fld>
            <a:endParaRPr lang="en-US"/>
          </a:p>
        </p:txBody>
      </p:sp>
      <p:cxnSp>
        <p:nvCxnSpPr>
          <p:cNvPr id="7" name="Straight Connector 6">
            <a:extLst>
              <a:ext uri="{FF2B5EF4-FFF2-40B4-BE49-F238E27FC236}">
                <a16:creationId xmlns=""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2434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5" name="Footer Placeholder 4">
            <a:extLst>
              <a:ext uri="{FF2B5EF4-FFF2-40B4-BE49-F238E27FC236}">
                <a16:creationId xmlns=""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pPr/>
              <a:t>‹#›</a:t>
            </a:fld>
            <a:endParaRPr lang="en-US" dirty="0"/>
          </a:p>
        </p:txBody>
      </p:sp>
      <p:cxnSp>
        <p:nvCxnSpPr>
          <p:cNvPr id="7" name="Straight Connector 6">
            <a:extLst>
              <a:ext uri="{FF2B5EF4-FFF2-40B4-BE49-F238E27FC236}">
                <a16:creationId xmlns=""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5897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6" name="Footer Placeholder 5">
            <a:extLst>
              <a:ext uri="{FF2B5EF4-FFF2-40B4-BE49-F238E27FC236}">
                <a16:creationId xmlns=""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pPr/>
              <a:t>‹#›</a:t>
            </a:fld>
            <a:endParaRPr lang="en-US" dirty="0"/>
          </a:p>
        </p:txBody>
      </p:sp>
      <p:cxnSp>
        <p:nvCxnSpPr>
          <p:cNvPr id="8" name="Straight Connector 7">
            <a:extLst>
              <a:ext uri="{FF2B5EF4-FFF2-40B4-BE49-F238E27FC236}">
                <a16:creationId xmlns=""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1600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8" name="Footer Placeholder 7">
            <a:extLst>
              <a:ext uri="{FF2B5EF4-FFF2-40B4-BE49-F238E27FC236}">
                <a16:creationId xmlns=""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pPr/>
              <a:t>‹#›</a:t>
            </a:fld>
            <a:endParaRPr lang="en-US"/>
          </a:p>
        </p:txBody>
      </p:sp>
      <p:cxnSp>
        <p:nvCxnSpPr>
          <p:cNvPr id="10" name="Straight Connector 9">
            <a:extLst>
              <a:ext uri="{FF2B5EF4-FFF2-40B4-BE49-F238E27FC236}">
                <a16:creationId xmlns=""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7689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4" name="Footer Placeholder 3">
            <a:extLst>
              <a:ext uri="{FF2B5EF4-FFF2-40B4-BE49-F238E27FC236}">
                <a16:creationId xmlns=""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pPr/>
              <a:t>‹#›</a:t>
            </a:fld>
            <a:endParaRPr lang="en-US"/>
          </a:p>
        </p:txBody>
      </p:sp>
      <p:cxnSp>
        <p:nvCxnSpPr>
          <p:cNvPr id="6" name="Straight Connector 5">
            <a:extLst>
              <a:ext uri="{FF2B5EF4-FFF2-40B4-BE49-F238E27FC236}">
                <a16:creationId xmlns=""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0858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6" name="Footer Placeholder 5">
            <a:extLst>
              <a:ext uri="{FF2B5EF4-FFF2-40B4-BE49-F238E27FC236}">
                <a16:creationId xmlns=""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 xmlns:p14="http://schemas.microsoft.com/office/powerpoint/2010/main" val="157796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6" name="Footer Placeholder 5">
            <a:extLst>
              <a:ext uri="{FF2B5EF4-FFF2-40B4-BE49-F238E27FC236}">
                <a16:creationId xmlns=""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pPr/>
              <a:t>‹#›</a:t>
            </a:fld>
            <a:endParaRPr lang="en-US"/>
          </a:p>
        </p:txBody>
      </p:sp>
      <p:cxnSp>
        <p:nvCxnSpPr>
          <p:cNvPr id="8" name="Straight Connector 7">
            <a:extLst>
              <a:ext uri="{FF2B5EF4-FFF2-40B4-BE49-F238E27FC236}">
                <a16:creationId xmlns=""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4099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pPr/>
              <a:t>3/6/2023</a:t>
            </a:fld>
            <a:endParaRPr lang="en-US" dirty="0"/>
          </a:p>
        </p:txBody>
      </p:sp>
      <p:sp>
        <p:nvSpPr>
          <p:cNvPr id="6" name="Footer Placeholder 5">
            <a:extLst>
              <a:ext uri="{FF2B5EF4-FFF2-40B4-BE49-F238E27FC236}">
                <a16:creationId xmlns=""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pPr/>
              <a:t>‹#›</a:t>
            </a:fld>
            <a:endParaRPr lang="en-US"/>
          </a:p>
        </p:txBody>
      </p:sp>
      <p:cxnSp>
        <p:nvCxnSpPr>
          <p:cNvPr id="8" name="Straight Connector 7">
            <a:extLst>
              <a:ext uri="{FF2B5EF4-FFF2-40B4-BE49-F238E27FC236}">
                <a16:creationId xmlns=""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5970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3/6/2023</a:t>
            </a:fld>
            <a:endParaRPr lang="en-US" dirty="0"/>
          </a:p>
        </p:txBody>
      </p:sp>
      <p:sp>
        <p:nvSpPr>
          <p:cNvPr id="5" name="Footer Placeholder 4">
            <a:extLst>
              <a:ext uri="{FF2B5EF4-FFF2-40B4-BE49-F238E27FC236}">
                <a16:creationId xmlns=""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 xmlns:p14="http://schemas.microsoft.com/office/powerpoint/2010/main" val="25961105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me/maraphonsolovina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EFE82FE-7465-AE46-88DF-34D347E83B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66F2B51C-9578-EB41-A17E-FFF9D491ADA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 xmlns:a16="http://schemas.microsoft.com/office/drawing/2014/main" id="{14E9CAEA-4CF4-D249-8127-CD2FA2018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 xmlns:a16="http://schemas.microsoft.com/office/drawing/2014/main" id="{E51EDD93-C3A3-DF47-BCFC-43B049E34E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 xmlns:a16="http://schemas.microsoft.com/office/drawing/2014/main" id="{D574DB0D-896A-D649-89B1-33753E1D46E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 xmlns:a16="http://schemas.microsoft.com/office/drawing/2014/main" id="{62256DD9-FEA3-4A40-80D1-B33F0FF158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 xmlns:a16="http://schemas.microsoft.com/office/drawing/2014/main" id="{534E9839-EAD7-3C49-8D10-E4BFE08208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 xmlns:a16="http://schemas.microsoft.com/office/drawing/2014/main" id="{DDFC3FA6-9BB5-A34E-9337-A2E9A1EED9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 xmlns:a16="http://schemas.microsoft.com/office/drawing/2014/main" id="{45000D9E-4AD7-5A4F-8E99-302F388C83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Заголовок 1">
            <a:extLst>
              <a:ext uri="{FF2B5EF4-FFF2-40B4-BE49-F238E27FC236}">
                <a16:creationId xmlns="" xmlns:a16="http://schemas.microsoft.com/office/drawing/2014/main" id="{A2D1FF69-BE5F-449C-6814-A66442FB1556}"/>
              </a:ext>
            </a:extLst>
          </p:cNvPr>
          <p:cNvSpPr>
            <a:spLocks noGrp="1"/>
          </p:cNvSpPr>
          <p:nvPr>
            <p:ph type="ctrTitle"/>
          </p:nvPr>
        </p:nvSpPr>
        <p:spPr>
          <a:xfrm>
            <a:off x="4778939" y="1695797"/>
            <a:ext cx="7121324" cy="2866405"/>
          </a:xfrm>
        </p:spPr>
        <p:txBody>
          <a:bodyPr>
            <a:noAutofit/>
          </a:bodyPr>
          <a:lstStyle/>
          <a:p>
            <a:pPr algn="ctr"/>
            <a:r>
              <a:rPr lang="uk-UA" sz="8000" dirty="0">
                <a:latin typeface="Bookman Old Style" pitchFamily="18" charset="0"/>
              </a:rPr>
              <a:t>Безпечне </a:t>
            </a:r>
            <a:r>
              <a:rPr lang="uk-UA" sz="8000" dirty="0" err="1">
                <a:latin typeface="Bookman Old Style" pitchFamily="18" charset="0"/>
              </a:rPr>
              <a:t>позашкілля</a:t>
            </a:r>
            <a:endParaRPr lang="uk-UA" sz="8000" dirty="0">
              <a:latin typeface="Bookman Old Style" pitchFamily="18" charset="0"/>
            </a:endParaRPr>
          </a:p>
        </p:txBody>
      </p:sp>
      <p:pic>
        <p:nvPicPr>
          <p:cNvPr id="4" name="Picture 3" descr="Цветная лампочка с бизнес-значками">
            <a:extLst>
              <a:ext uri="{FF2B5EF4-FFF2-40B4-BE49-F238E27FC236}">
                <a16:creationId xmlns="" xmlns:a16="http://schemas.microsoft.com/office/drawing/2014/main" id="{0E21E5E6-FA15-ED3B-955D-B853F461D89F}"/>
              </a:ext>
            </a:extLst>
          </p:cNvPr>
          <p:cNvPicPr>
            <a:picLocks noChangeAspect="1"/>
          </p:cNvPicPr>
          <p:nvPr/>
        </p:nvPicPr>
        <p:blipFill rotWithShape="1">
          <a:blip r:embed="rId2"/>
          <a:srcRect l="24609" r="32794" b="1"/>
          <a:stretch/>
        </p:blipFill>
        <p:spPr>
          <a:xfrm>
            <a:off x="20" y="1"/>
            <a:ext cx="4173349" cy="6857999"/>
          </a:xfrm>
          <a:prstGeom prst="rect">
            <a:avLst/>
          </a:prstGeom>
        </p:spPr>
      </p:pic>
      <p:cxnSp>
        <p:nvCxnSpPr>
          <p:cNvPr id="20" name="Straight Connector 19">
            <a:extLst>
              <a:ext uri="{FF2B5EF4-FFF2-40B4-BE49-F238E27FC236}">
                <a16:creationId xmlns="" xmlns:a16="http://schemas.microsoft.com/office/drawing/2014/main" id="{EEA70831-9A8D-3B4D-8EA5-EE32F93E94E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 xmlns:a16="http://schemas.microsoft.com/office/drawing/2014/main" id="{DF840ED3-F71F-6006-ECBD-90EE4EC5858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55743" y="4558937"/>
            <a:ext cx="2736257" cy="1934412"/>
          </a:xfrm>
          <a:prstGeom prst="rect">
            <a:avLst/>
          </a:prstGeom>
        </p:spPr>
      </p:pic>
      <p:pic>
        <p:nvPicPr>
          <p:cNvPr id="18436" name="Picture 4" descr="Новий логотип МОН: чи доречно та сенс під час війни"/>
          <p:cNvPicPr>
            <a:picLocks noChangeAspect="1" noChangeArrowheads="1"/>
          </p:cNvPicPr>
          <p:nvPr/>
        </p:nvPicPr>
        <p:blipFill>
          <a:blip r:embed="rId4"/>
          <a:srcRect/>
          <a:stretch>
            <a:fillRect/>
          </a:stretch>
        </p:blipFill>
        <p:spPr bwMode="auto">
          <a:xfrm>
            <a:off x="8553450" y="0"/>
            <a:ext cx="3638550" cy="1047751"/>
          </a:xfrm>
          <a:prstGeom prst="rect">
            <a:avLst/>
          </a:prstGeom>
          <a:noFill/>
        </p:spPr>
      </p:pic>
    </p:spTree>
    <p:extLst>
      <p:ext uri="{BB962C8B-B14F-4D97-AF65-F5344CB8AC3E}">
        <p14:creationId xmlns="" xmlns:p14="http://schemas.microsoft.com/office/powerpoint/2010/main" val="132066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Напрями </a:t>
            </a:r>
            <a:r>
              <a:rPr lang="uk-UA" dirty="0" smtClean="0"/>
              <a:t>контенту </a:t>
            </a:r>
            <a:r>
              <a:rPr lang="uk-UA" dirty="0" err="1" smtClean="0"/>
              <a:t>кібер-руху</a:t>
            </a:r>
            <a:r>
              <a:rPr lang="uk-UA" dirty="0" smtClean="0"/>
              <a:t> для підлітків:</a:t>
            </a:r>
            <a:r>
              <a:rPr lang="ru-RU" dirty="0" smtClean="0"/>
              <a:t/>
            </a:r>
            <a:br>
              <a:rPr lang="ru-RU" dirty="0" smtClean="0"/>
            </a:br>
            <a:endParaRPr lang="ru-RU" dirty="0"/>
          </a:p>
        </p:txBody>
      </p:sp>
      <p:sp>
        <p:nvSpPr>
          <p:cNvPr id="3" name="Содержимое 2"/>
          <p:cNvSpPr>
            <a:spLocks noGrp="1"/>
          </p:cNvSpPr>
          <p:nvPr>
            <p:ph idx="1"/>
          </p:nvPr>
        </p:nvSpPr>
        <p:spPr>
          <a:xfrm>
            <a:off x="565150" y="2286000"/>
            <a:ext cx="8539661" cy="3475228"/>
          </a:xfrm>
        </p:spPr>
        <p:txBody>
          <a:bodyPr>
            <a:normAutofit lnSpcReduction="10000"/>
          </a:bodyPr>
          <a:lstStyle/>
          <a:p>
            <a:pPr lvl="0"/>
            <a:r>
              <a:rPr lang="uk-UA" sz="2800" b="1" dirty="0" smtClean="0"/>
              <a:t>«Екологія і Я: вмикаємо </a:t>
            </a:r>
            <a:r>
              <a:rPr lang="uk-UA" sz="2800" b="1" dirty="0" err="1" smtClean="0"/>
              <a:t>еко-мислення</a:t>
            </a:r>
            <a:r>
              <a:rPr lang="uk-UA" sz="2800" b="1" dirty="0" smtClean="0"/>
              <a:t>»</a:t>
            </a:r>
            <a:endParaRPr lang="ru-RU" sz="2800" dirty="0" smtClean="0"/>
          </a:p>
          <a:p>
            <a:r>
              <a:rPr lang="uk-UA" b="1" dirty="0" smtClean="0"/>
              <a:t>Головний </a:t>
            </a:r>
            <a:r>
              <a:rPr lang="uk-UA" b="1" dirty="0" err="1" smtClean="0"/>
              <a:t>меседжер</a:t>
            </a:r>
            <a:r>
              <a:rPr lang="uk-UA" b="1" dirty="0" smtClean="0"/>
              <a:t>: </a:t>
            </a:r>
            <a:r>
              <a:rPr lang="uk-UA" dirty="0" smtClean="0"/>
              <a:t>творіть, майбутнє в руках кожного.</a:t>
            </a:r>
            <a:endParaRPr lang="ru-RU" dirty="0" smtClean="0"/>
          </a:p>
          <a:p>
            <a:r>
              <a:rPr lang="uk-UA" dirty="0" smtClean="0"/>
              <a:t>Турбота про екологію - це як гігієна: не займає багато часу, якщо зробити це звичкою свого життя.</a:t>
            </a:r>
            <a:endParaRPr lang="ru-RU" dirty="0" smtClean="0"/>
          </a:p>
          <a:p>
            <a:r>
              <a:rPr lang="uk-UA" dirty="0" smtClean="0"/>
              <a:t>Можуть бути напрями:  «Випалена земля» (впив війни на екологію), «Будь мудрим споживачем», «Сортуй сміття», «Економ-режим»,  «Посадіть дерево», «</a:t>
            </a:r>
            <a:r>
              <a:rPr lang="uk-UA" dirty="0" err="1" smtClean="0"/>
              <a:t>Еко-фішки</a:t>
            </a:r>
            <a:r>
              <a:rPr lang="uk-UA" dirty="0" smtClean="0"/>
              <a:t>», «Я-винахідник», «Мій </a:t>
            </a:r>
            <a:r>
              <a:rPr lang="uk-UA" dirty="0" err="1" smtClean="0"/>
              <a:t>еко-вчинок</a:t>
            </a:r>
            <a:r>
              <a:rPr lang="uk-UA" dirty="0" smtClean="0"/>
              <a:t>», «Город на підвіконні», «Кліматрон».</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Напрями контенту </a:t>
            </a:r>
            <a:r>
              <a:rPr lang="uk-UA" dirty="0" err="1" smtClean="0"/>
              <a:t>кібер-руху</a:t>
            </a:r>
            <a:r>
              <a:rPr lang="uk-UA" dirty="0" smtClean="0"/>
              <a:t> для підлітків:</a:t>
            </a:r>
            <a:endParaRPr lang="ru-RU" dirty="0"/>
          </a:p>
        </p:txBody>
      </p:sp>
      <p:sp>
        <p:nvSpPr>
          <p:cNvPr id="3" name="Содержимое 2"/>
          <p:cNvSpPr>
            <a:spLocks noGrp="1"/>
          </p:cNvSpPr>
          <p:nvPr>
            <p:ph idx="1"/>
          </p:nvPr>
        </p:nvSpPr>
        <p:spPr>
          <a:xfrm>
            <a:off x="565150" y="2142309"/>
            <a:ext cx="8343719" cy="3618919"/>
          </a:xfrm>
        </p:spPr>
        <p:txBody>
          <a:bodyPr/>
          <a:lstStyle/>
          <a:p>
            <a:pPr lvl="0"/>
            <a:r>
              <a:rPr lang="uk-UA" sz="2800" b="1" dirty="0" smtClean="0"/>
              <a:t>«Ми за здоровий спосіб життя»</a:t>
            </a:r>
            <a:endParaRPr lang="ru-RU" sz="2800" dirty="0" smtClean="0"/>
          </a:p>
          <a:p>
            <a:r>
              <a:rPr lang="uk-UA" b="1" dirty="0" smtClean="0"/>
              <a:t>Головний </a:t>
            </a:r>
            <a:r>
              <a:rPr lang="uk-UA" b="1" dirty="0" err="1" smtClean="0"/>
              <a:t>меседжер</a:t>
            </a:r>
            <a:r>
              <a:rPr lang="uk-UA" b="1" dirty="0" smtClean="0"/>
              <a:t>: </a:t>
            </a:r>
            <a:r>
              <a:rPr lang="uk-UA" dirty="0" smtClean="0"/>
              <a:t>найбільше багатство людини - здоров`я. </a:t>
            </a:r>
            <a:endParaRPr lang="ru-RU" dirty="0" smtClean="0"/>
          </a:p>
          <a:p>
            <a:r>
              <a:rPr lang="uk-UA" b="1" dirty="0" smtClean="0"/>
              <a:t>Завдання:</a:t>
            </a:r>
            <a:r>
              <a:rPr lang="uk-UA" dirty="0" smtClean="0"/>
              <a:t> формувати потребу дбати про своє здоров`я, турботливо ставитися до свого тіла та організму, вміти його доглядати. Розвивати бажання вести активний спосіб життя, дбати про своє здоров’я. </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Напрями контенту </a:t>
            </a:r>
            <a:r>
              <a:rPr lang="uk-UA" dirty="0" err="1" smtClean="0"/>
              <a:t>кібер-руху</a:t>
            </a:r>
            <a:r>
              <a:rPr lang="uk-UA" dirty="0" smtClean="0"/>
              <a:t> для підлітків</a:t>
            </a:r>
            <a:r>
              <a:rPr lang="uk-UA" dirty="0" smtClean="0"/>
              <a:t>:</a:t>
            </a:r>
            <a:br>
              <a:rPr lang="uk-UA" dirty="0" smtClean="0"/>
            </a:br>
            <a:endParaRPr lang="ru-RU" dirty="0"/>
          </a:p>
        </p:txBody>
      </p:sp>
      <p:sp>
        <p:nvSpPr>
          <p:cNvPr id="3" name="Содержимое 2"/>
          <p:cNvSpPr>
            <a:spLocks noGrp="1"/>
          </p:cNvSpPr>
          <p:nvPr>
            <p:ph idx="1"/>
          </p:nvPr>
        </p:nvSpPr>
        <p:spPr>
          <a:xfrm>
            <a:off x="512898" y="2355959"/>
            <a:ext cx="8526599" cy="3601212"/>
          </a:xfrm>
        </p:spPr>
        <p:txBody>
          <a:bodyPr/>
          <a:lstStyle/>
          <a:p>
            <a:pPr lvl="0"/>
            <a:r>
              <a:rPr lang="uk-UA" sz="2800" b="1" dirty="0" smtClean="0"/>
              <a:t>«Тварини потребують захисту»</a:t>
            </a:r>
            <a:endParaRPr lang="ru-RU" sz="2800" dirty="0" smtClean="0"/>
          </a:p>
          <a:p>
            <a:r>
              <a:rPr lang="uk-UA" b="1" dirty="0" smtClean="0"/>
              <a:t>Головний </a:t>
            </a:r>
            <a:r>
              <a:rPr lang="uk-UA" b="1" dirty="0" err="1" smtClean="0"/>
              <a:t>меседжер</a:t>
            </a:r>
            <a:r>
              <a:rPr lang="uk-UA" b="1" dirty="0" smtClean="0"/>
              <a:t>: </a:t>
            </a:r>
            <a:r>
              <a:rPr lang="uk-UA" dirty="0" smtClean="0"/>
              <a:t>тварини – наші найменші брати, які потребують захисту. </a:t>
            </a:r>
            <a:endParaRPr lang="ru-RU" dirty="0" smtClean="0"/>
          </a:p>
          <a:p>
            <a:r>
              <a:rPr lang="uk-UA" dirty="0" smtClean="0"/>
              <a:t>Можуть бути напрями:  «</a:t>
            </a:r>
            <a:r>
              <a:rPr lang="uk-UA" dirty="0" err="1" smtClean="0"/>
              <a:t>Зоохостел</a:t>
            </a:r>
            <a:r>
              <a:rPr lang="uk-UA" dirty="0" smtClean="0"/>
              <a:t> в дії», «Домашні улюбленці», «Поради юним кінологам», «</a:t>
            </a:r>
            <a:r>
              <a:rPr lang="uk-UA" dirty="0" err="1" smtClean="0"/>
              <a:t>Цікавинки</a:t>
            </a:r>
            <a:r>
              <a:rPr lang="uk-UA" dirty="0" smtClean="0"/>
              <a:t> про тварин».</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Напрями контенту </a:t>
            </a:r>
            <a:r>
              <a:rPr lang="uk-UA" dirty="0" err="1" smtClean="0"/>
              <a:t>кібер-руху</a:t>
            </a:r>
            <a:r>
              <a:rPr lang="uk-UA" dirty="0" smtClean="0"/>
              <a:t> для підлітків:</a:t>
            </a:r>
            <a:endParaRPr lang="ru-RU" dirty="0"/>
          </a:p>
        </p:txBody>
      </p:sp>
      <p:sp>
        <p:nvSpPr>
          <p:cNvPr id="3" name="Содержимое 2"/>
          <p:cNvSpPr>
            <a:spLocks noGrp="1"/>
          </p:cNvSpPr>
          <p:nvPr>
            <p:ph idx="1"/>
          </p:nvPr>
        </p:nvSpPr>
        <p:spPr>
          <a:xfrm>
            <a:off x="630464" y="2299063"/>
            <a:ext cx="8108587" cy="3618919"/>
          </a:xfrm>
        </p:spPr>
        <p:txBody>
          <a:bodyPr/>
          <a:lstStyle/>
          <a:p>
            <a:pPr lvl="0"/>
            <a:r>
              <a:rPr lang="uk-UA" sz="2800" b="1" dirty="0" smtClean="0"/>
              <a:t>«Україна понад усе!»</a:t>
            </a:r>
            <a:endParaRPr lang="ru-RU" sz="2800" dirty="0" smtClean="0"/>
          </a:p>
          <a:p>
            <a:r>
              <a:rPr lang="uk-UA" b="1" dirty="0" smtClean="0"/>
              <a:t>Головний </a:t>
            </a:r>
            <a:r>
              <a:rPr lang="uk-UA" b="1" dirty="0" err="1" smtClean="0"/>
              <a:t>меседжер</a:t>
            </a:r>
            <a:r>
              <a:rPr lang="uk-UA" b="1" dirty="0" smtClean="0"/>
              <a:t>: </a:t>
            </a:r>
            <a:r>
              <a:rPr lang="uk-UA" dirty="0" smtClean="0"/>
              <a:t>я – українець і маю знати про свою країну все!</a:t>
            </a:r>
            <a:endParaRPr lang="ru-RU" dirty="0" smtClean="0"/>
          </a:p>
          <a:p>
            <a:r>
              <a:rPr lang="uk-UA" dirty="0" smtClean="0"/>
              <a:t>Можуть бути напрями:  «Спілкуємося українською», «Народні традиції», «Українські орнаменти», «Лірика солов’їна», «Код нації».</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6031593" cy="1268984"/>
          </a:xfrm>
        </p:spPr>
        <p:txBody>
          <a:bodyPr>
            <a:normAutofit fontScale="90000"/>
          </a:bodyPr>
          <a:lstStyle/>
          <a:p>
            <a:r>
              <a:rPr lang="uk-UA" dirty="0" smtClean="0"/>
              <a:t>Приклади телеграм-каналів підлітків</a:t>
            </a:r>
            <a:endParaRPr lang="ru-RU" dirty="0"/>
          </a:p>
        </p:txBody>
      </p:sp>
      <p:pic>
        <p:nvPicPr>
          <p:cNvPr id="32770" name="Picture 2" descr="C:\Users\Админ\Downloads\IMG-518a3e743cf99fe725f9faf62ede9f62-V.jpg"/>
          <p:cNvPicPr>
            <a:picLocks noGrp="1" noChangeAspect="1" noChangeArrowheads="1"/>
          </p:cNvPicPr>
          <p:nvPr>
            <p:ph idx="1"/>
          </p:nvPr>
        </p:nvPicPr>
        <p:blipFill>
          <a:blip r:embed="rId2"/>
          <a:srcRect/>
          <a:stretch>
            <a:fillRect/>
          </a:stretch>
        </p:blipFill>
        <p:spPr bwMode="auto">
          <a:xfrm>
            <a:off x="428567" y="2447971"/>
            <a:ext cx="5005582" cy="3600450"/>
          </a:xfrm>
          <a:prstGeom prst="rect">
            <a:avLst/>
          </a:prstGeom>
          <a:noFill/>
        </p:spPr>
      </p:pic>
      <p:pic>
        <p:nvPicPr>
          <p:cNvPr id="32771" name="Picture 3" descr="C:\Users\Админ\Downloads\IMG-65b5cf706541fc252508043199c133e7-V.jpg"/>
          <p:cNvPicPr>
            <a:picLocks noChangeAspect="1" noChangeArrowheads="1"/>
          </p:cNvPicPr>
          <p:nvPr/>
        </p:nvPicPr>
        <p:blipFill>
          <a:blip r:embed="rId3"/>
          <a:srcRect/>
          <a:stretch>
            <a:fillRect/>
          </a:stretch>
        </p:blipFill>
        <p:spPr bwMode="auto">
          <a:xfrm>
            <a:off x="5821056" y="1149531"/>
            <a:ext cx="5203995" cy="3546429"/>
          </a:xfrm>
          <a:prstGeom prst="rect">
            <a:avLst/>
          </a:prstGeom>
          <a:noFill/>
        </p:spPr>
      </p:pic>
      <p:pic>
        <p:nvPicPr>
          <p:cNvPr id="6" name="Рисунок 5">
            <a:extLst>
              <a:ext uri="{FF2B5EF4-FFF2-40B4-BE49-F238E27FC236}">
                <a16:creationId xmlns="" xmlns:a16="http://schemas.microsoft.com/office/drawing/2014/main" id="{DF840ED3-F71F-6006-ECBD-90EE4EC5858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55743" y="4923588"/>
            <a:ext cx="2736257" cy="19344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8513536" cy="1268984"/>
          </a:xfrm>
        </p:spPr>
        <p:txBody>
          <a:bodyPr>
            <a:normAutofit fontScale="90000"/>
          </a:bodyPr>
          <a:lstStyle/>
          <a:p>
            <a:pPr algn="ctr"/>
            <a:r>
              <a:rPr lang="uk-UA" dirty="0" smtClean="0"/>
              <a:t>Навчальний тренінг для педагогів </a:t>
            </a:r>
            <a:br>
              <a:rPr lang="uk-UA" dirty="0" smtClean="0"/>
            </a:br>
            <a:r>
              <a:rPr lang="ru-RU" dirty="0" smtClean="0"/>
              <a:t>«</a:t>
            </a:r>
            <a:r>
              <a:rPr lang="ru-RU" dirty="0" err="1" smtClean="0"/>
              <a:t>Україна</a:t>
            </a:r>
            <a:r>
              <a:rPr lang="ru-RU" dirty="0" smtClean="0"/>
              <a:t> в </a:t>
            </a:r>
            <a:r>
              <a:rPr lang="ru-RU" dirty="0" err="1" smtClean="0"/>
              <a:t>серці</a:t>
            </a:r>
            <a:r>
              <a:rPr lang="ru-RU" dirty="0" smtClean="0"/>
              <a:t> кожного»</a:t>
            </a:r>
            <a:endParaRPr lang="ru-RU" dirty="0"/>
          </a:p>
        </p:txBody>
      </p:sp>
      <p:sp>
        <p:nvSpPr>
          <p:cNvPr id="3" name="Содержимое 2"/>
          <p:cNvSpPr>
            <a:spLocks noGrp="1"/>
          </p:cNvSpPr>
          <p:nvPr>
            <p:ph idx="1"/>
          </p:nvPr>
        </p:nvSpPr>
        <p:spPr>
          <a:xfrm>
            <a:off x="565150" y="2160016"/>
            <a:ext cx="8409033" cy="3601212"/>
          </a:xfrm>
        </p:spPr>
        <p:txBody>
          <a:bodyPr>
            <a:normAutofit lnSpcReduction="10000"/>
          </a:bodyPr>
          <a:lstStyle/>
          <a:p>
            <a:r>
              <a:rPr lang="ru-RU" dirty="0" smtClean="0"/>
              <a:t>У 2023 </a:t>
            </a:r>
            <a:r>
              <a:rPr lang="ru-RU" dirty="0" err="1" smtClean="0"/>
              <a:t>році</a:t>
            </a:r>
            <a:r>
              <a:rPr lang="ru-RU" dirty="0" smtClean="0"/>
              <a:t> НЕНЦ </a:t>
            </a:r>
            <a:r>
              <a:rPr lang="ru-RU" dirty="0" err="1" smtClean="0"/>
              <a:t>планує</a:t>
            </a:r>
            <a:r>
              <a:rPr lang="ru-RU" dirty="0" smtClean="0"/>
              <a:t> </a:t>
            </a:r>
            <a:r>
              <a:rPr lang="ru-RU" dirty="0" err="1" smtClean="0"/>
              <a:t>проведення</a:t>
            </a:r>
            <a:r>
              <a:rPr lang="ru-RU" dirty="0" smtClean="0"/>
              <a:t> циклу </a:t>
            </a:r>
            <a:r>
              <a:rPr lang="ru-RU" dirty="0" err="1" smtClean="0"/>
              <a:t>навчальних</a:t>
            </a:r>
            <a:r>
              <a:rPr lang="ru-RU" dirty="0" smtClean="0"/>
              <a:t> </a:t>
            </a:r>
            <a:r>
              <a:rPr lang="ru-RU" dirty="0" err="1" smtClean="0"/>
              <a:t>тренінгів</a:t>
            </a:r>
            <a:r>
              <a:rPr lang="ru-RU" dirty="0" smtClean="0"/>
              <a:t> </a:t>
            </a:r>
            <a:r>
              <a:rPr lang="ru-RU" dirty="0" err="1" smtClean="0"/>
              <a:t>з</a:t>
            </a:r>
            <a:r>
              <a:rPr lang="ru-RU" dirty="0" smtClean="0"/>
              <a:t> </a:t>
            </a:r>
            <a:r>
              <a:rPr lang="ru-RU" dirty="0" err="1" smtClean="0"/>
              <a:t>питань</a:t>
            </a:r>
            <a:r>
              <a:rPr lang="ru-RU" dirty="0" smtClean="0"/>
              <a:t> </a:t>
            </a:r>
            <a:r>
              <a:rPr lang="ru-RU" dirty="0" err="1" smtClean="0"/>
              <a:t>еколого-патріотичного</a:t>
            </a:r>
            <a:r>
              <a:rPr lang="ru-RU" dirty="0" smtClean="0"/>
              <a:t> </a:t>
            </a:r>
            <a:r>
              <a:rPr lang="ru-RU" dirty="0" err="1" smtClean="0"/>
              <a:t>виховання</a:t>
            </a:r>
            <a:r>
              <a:rPr lang="ru-RU" dirty="0" smtClean="0"/>
              <a:t> для </a:t>
            </a:r>
            <a:r>
              <a:rPr lang="ru-RU" dirty="0" err="1" smtClean="0"/>
              <a:t>педагогічних</a:t>
            </a:r>
            <a:r>
              <a:rPr lang="ru-RU" dirty="0" smtClean="0"/>
              <a:t> </a:t>
            </a:r>
            <a:r>
              <a:rPr lang="ru-RU" dirty="0" err="1" smtClean="0"/>
              <a:t>працівників</a:t>
            </a:r>
            <a:r>
              <a:rPr lang="ru-RU" dirty="0" smtClean="0"/>
              <a:t> </a:t>
            </a:r>
            <a:r>
              <a:rPr lang="ru-RU" dirty="0" err="1" smtClean="0"/>
              <a:t>закладів</a:t>
            </a:r>
            <a:r>
              <a:rPr lang="ru-RU" dirty="0" smtClean="0"/>
              <a:t> </a:t>
            </a:r>
            <a:r>
              <a:rPr lang="ru-RU" dirty="0" err="1" smtClean="0"/>
              <a:t>позашкільної</a:t>
            </a:r>
            <a:r>
              <a:rPr lang="ru-RU" dirty="0" smtClean="0"/>
              <a:t> </a:t>
            </a:r>
            <a:r>
              <a:rPr lang="ru-RU" dirty="0" err="1" smtClean="0"/>
              <a:t>освіти</a:t>
            </a:r>
            <a:r>
              <a:rPr lang="ru-RU" dirty="0" smtClean="0"/>
              <a:t> за </a:t>
            </a:r>
            <a:r>
              <a:rPr lang="ru-RU" dirty="0" err="1" smtClean="0"/>
              <a:t>програмою</a:t>
            </a:r>
            <a:r>
              <a:rPr lang="ru-RU" dirty="0" smtClean="0"/>
              <a:t> </a:t>
            </a:r>
            <a:r>
              <a:rPr lang="ru-RU" b="1" dirty="0" smtClean="0"/>
              <a:t>«</a:t>
            </a:r>
            <a:r>
              <a:rPr lang="ru-RU" b="1" dirty="0" err="1" smtClean="0"/>
              <a:t>Україна</a:t>
            </a:r>
            <a:r>
              <a:rPr lang="ru-RU" b="1" dirty="0" smtClean="0"/>
              <a:t> в </a:t>
            </a:r>
            <a:r>
              <a:rPr lang="ru-RU" b="1" dirty="0" err="1" smtClean="0"/>
              <a:t>серці</a:t>
            </a:r>
            <a:r>
              <a:rPr lang="ru-RU" b="1" dirty="0" smtClean="0"/>
              <a:t> кожного</a:t>
            </a:r>
            <a:r>
              <a:rPr lang="ru-RU" b="1" dirty="0" smtClean="0"/>
              <a:t>»</a:t>
            </a:r>
          </a:p>
          <a:p>
            <a:r>
              <a:rPr lang="ru-RU" dirty="0" smtClean="0"/>
              <a:t>Дата </a:t>
            </a:r>
            <a:r>
              <a:rPr lang="ru-RU" dirty="0" err="1" smtClean="0"/>
              <a:t>проведення</a:t>
            </a:r>
            <a:r>
              <a:rPr lang="ru-RU" dirty="0" smtClean="0"/>
              <a:t> </a:t>
            </a:r>
            <a:r>
              <a:rPr lang="ru-RU" dirty="0" err="1" smtClean="0"/>
              <a:t>тренінгу</a:t>
            </a:r>
            <a:r>
              <a:rPr lang="ru-RU" dirty="0" smtClean="0"/>
              <a:t>: </a:t>
            </a:r>
            <a:r>
              <a:rPr lang="ru-RU" b="1" dirty="0" err="1" smtClean="0"/>
              <a:t>квітень</a:t>
            </a:r>
            <a:r>
              <a:rPr lang="ru-RU" b="1" dirty="0" smtClean="0"/>
              <a:t> </a:t>
            </a:r>
            <a:r>
              <a:rPr lang="ru-RU" b="1" dirty="0" smtClean="0"/>
              <a:t>2023 р.</a:t>
            </a:r>
          </a:p>
          <a:p>
            <a:r>
              <a:rPr lang="ru-RU" dirty="0" err="1" smtClean="0"/>
              <a:t>Учасники</a:t>
            </a:r>
            <a:r>
              <a:rPr lang="ru-RU" dirty="0" smtClean="0"/>
              <a:t> </a:t>
            </a:r>
            <a:r>
              <a:rPr lang="ru-RU" dirty="0" err="1" smtClean="0"/>
              <a:t>тренінгу</a:t>
            </a:r>
            <a:r>
              <a:rPr lang="ru-RU" dirty="0" smtClean="0"/>
              <a:t>: </a:t>
            </a:r>
            <a:r>
              <a:rPr lang="ru-RU" b="1" dirty="0" err="1" smtClean="0"/>
              <a:t>педагогічні</a:t>
            </a:r>
            <a:r>
              <a:rPr lang="ru-RU" b="1" dirty="0" smtClean="0"/>
              <a:t> </a:t>
            </a:r>
            <a:r>
              <a:rPr lang="ru-RU" b="1" dirty="0" err="1" smtClean="0"/>
              <a:t>працівники</a:t>
            </a:r>
            <a:r>
              <a:rPr lang="ru-RU" b="1" dirty="0" smtClean="0"/>
              <a:t> </a:t>
            </a:r>
            <a:r>
              <a:rPr lang="ru-RU" b="1" dirty="0" err="1" smtClean="0"/>
              <a:t>закладів</a:t>
            </a:r>
            <a:r>
              <a:rPr lang="ru-RU" b="1" dirty="0" smtClean="0"/>
              <a:t> </a:t>
            </a:r>
            <a:r>
              <a:rPr lang="ru-RU" b="1" dirty="0" err="1" smtClean="0"/>
              <a:t>загальної</a:t>
            </a:r>
            <a:r>
              <a:rPr lang="ru-RU" b="1" dirty="0" smtClean="0"/>
              <a:t> </a:t>
            </a:r>
            <a:r>
              <a:rPr lang="ru-RU" b="1" dirty="0" err="1" smtClean="0"/>
              <a:t>середньої</a:t>
            </a:r>
            <a:r>
              <a:rPr lang="ru-RU" b="1" dirty="0" smtClean="0"/>
              <a:t> та </a:t>
            </a:r>
            <a:r>
              <a:rPr lang="ru-RU" b="1" dirty="0" err="1" smtClean="0"/>
              <a:t>позашкільної</a:t>
            </a:r>
            <a:r>
              <a:rPr lang="ru-RU" b="1" dirty="0" smtClean="0"/>
              <a:t> </a:t>
            </a:r>
            <a:r>
              <a:rPr lang="ru-RU" b="1" dirty="0" err="1" smtClean="0"/>
              <a:t>освіти</a:t>
            </a:r>
            <a:r>
              <a:rPr lang="ru-RU" b="1" dirty="0" smtClean="0"/>
              <a:t>. </a:t>
            </a:r>
          </a:p>
          <a:p>
            <a:r>
              <a:rPr lang="ru-RU" dirty="0" err="1" smtClean="0"/>
              <a:t>Кількість</a:t>
            </a:r>
            <a:r>
              <a:rPr lang="ru-RU" dirty="0" smtClean="0"/>
              <a:t> годин </a:t>
            </a:r>
            <a:r>
              <a:rPr lang="ru-RU" dirty="0" err="1" smtClean="0"/>
              <a:t>тренінгу</a:t>
            </a:r>
            <a:r>
              <a:rPr lang="ru-RU" dirty="0" smtClean="0"/>
              <a:t>: </a:t>
            </a:r>
            <a:r>
              <a:rPr lang="ru-RU" b="1" dirty="0" smtClean="0"/>
              <a:t>16 годин (</a:t>
            </a:r>
            <a:r>
              <a:rPr lang="ru-RU" b="1" dirty="0" err="1" smtClean="0"/>
              <a:t>сертифікат</a:t>
            </a:r>
            <a:r>
              <a:rPr lang="ru-RU" b="1" dirty="0" smtClean="0"/>
              <a:t>).</a:t>
            </a:r>
            <a:endParaRPr lang="ru-RU" b="1" dirty="0" smtClean="0"/>
          </a:p>
          <a:p>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8800919" cy="1268984"/>
          </a:xfrm>
        </p:spPr>
        <p:txBody>
          <a:bodyPr>
            <a:normAutofit fontScale="90000"/>
          </a:bodyPr>
          <a:lstStyle/>
          <a:p>
            <a:pPr algn="ctr"/>
            <a:r>
              <a:rPr lang="uk-UA" dirty="0" smtClean="0"/>
              <a:t>Навчальний тренінг для педагогів </a:t>
            </a:r>
            <a:br>
              <a:rPr lang="uk-UA" dirty="0" smtClean="0"/>
            </a:br>
            <a:r>
              <a:rPr lang="ru-RU" dirty="0" smtClean="0"/>
              <a:t>«</a:t>
            </a:r>
            <a:r>
              <a:rPr lang="ru-RU" dirty="0" err="1" smtClean="0"/>
              <a:t>Україна</a:t>
            </a:r>
            <a:r>
              <a:rPr lang="ru-RU" dirty="0" smtClean="0"/>
              <a:t> в </a:t>
            </a:r>
            <a:r>
              <a:rPr lang="ru-RU" dirty="0" err="1" smtClean="0"/>
              <a:t>серці</a:t>
            </a:r>
            <a:r>
              <a:rPr lang="ru-RU" dirty="0" smtClean="0"/>
              <a:t> кожного»</a:t>
            </a:r>
            <a:endParaRPr lang="ru-RU" dirty="0"/>
          </a:p>
        </p:txBody>
      </p:sp>
      <p:sp>
        <p:nvSpPr>
          <p:cNvPr id="3" name="Содержимое 2"/>
          <p:cNvSpPr>
            <a:spLocks noGrp="1"/>
          </p:cNvSpPr>
          <p:nvPr>
            <p:ph idx="1"/>
          </p:nvPr>
        </p:nvSpPr>
        <p:spPr>
          <a:xfrm>
            <a:off x="565150" y="2160016"/>
            <a:ext cx="8631101" cy="3601212"/>
          </a:xfrm>
        </p:spPr>
        <p:txBody>
          <a:bodyPr>
            <a:normAutofit fontScale="92500" lnSpcReduction="20000"/>
          </a:bodyPr>
          <a:lstStyle/>
          <a:p>
            <a:r>
              <a:rPr lang="ru-RU" dirty="0" smtClean="0"/>
              <a:t>Метою </a:t>
            </a:r>
            <a:r>
              <a:rPr lang="ru-RU" dirty="0" err="1" smtClean="0"/>
              <a:t>тренінгової</a:t>
            </a:r>
            <a:r>
              <a:rPr lang="ru-RU" dirty="0" smtClean="0"/>
              <a:t> </a:t>
            </a:r>
            <a:r>
              <a:rPr lang="ru-RU" dirty="0" err="1" smtClean="0"/>
              <a:t>програми</a:t>
            </a:r>
            <a:r>
              <a:rPr lang="ru-RU" dirty="0" smtClean="0"/>
              <a:t> є: </a:t>
            </a:r>
            <a:r>
              <a:rPr lang="ru-RU" dirty="0" err="1" smtClean="0"/>
              <a:t>підготовка</a:t>
            </a:r>
            <a:r>
              <a:rPr lang="ru-RU" dirty="0" smtClean="0"/>
              <a:t> </a:t>
            </a:r>
            <a:r>
              <a:rPr lang="ru-RU" dirty="0" err="1" smtClean="0"/>
              <a:t>працівників</a:t>
            </a:r>
            <a:r>
              <a:rPr lang="ru-RU" dirty="0" smtClean="0"/>
              <a:t> </a:t>
            </a:r>
            <a:r>
              <a:rPr lang="ru-RU" dirty="0" err="1" smtClean="0"/>
              <a:t>освіти</a:t>
            </a:r>
            <a:r>
              <a:rPr lang="ru-RU" dirty="0" smtClean="0"/>
              <a:t> до </a:t>
            </a:r>
            <a:r>
              <a:rPr lang="ru-RU" dirty="0" err="1" smtClean="0"/>
              <a:t>організації</a:t>
            </a:r>
            <a:r>
              <a:rPr lang="ru-RU" dirty="0" smtClean="0"/>
              <a:t> </a:t>
            </a:r>
            <a:r>
              <a:rPr lang="ru-RU" dirty="0" err="1" smtClean="0"/>
              <a:t>і</a:t>
            </a:r>
            <a:r>
              <a:rPr lang="ru-RU" dirty="0" smtClean="0"/>
              <a:t> </a:t>
            </a:r>
            <a:r>
              <a:rPr lang="ru-RU" dirty="0" err="1" smtClean="0"/>
              <a:t>здійснення</a:t>
            </a:r>
            <a:r>
              <a:rPr lang="ru-RU" dirty="0" smtClean="0"/>
              <a:t> </a:t>
            </a:r>
            <a:r>
              <a:rPr lang="ru-RU" dirty="0" err="1" smtClean="0"/>
              <a:t>еколого-патріотичного</a:t>
            </a:r>
            <a:r>
              <a:rPr lang="ru-RU" dirty="0" smtClean="0"/>
              <a:t> </a:t>
            </a:r>
            <a:r>
              <a:rPr lang="ru-RU" dirty="0" err="1" smtClean="0"/>
              <a:t>виховання</a:t>
            </a:r>
            <a:r>
              <a:rPr lang="ru-RU" dirty="0" smtClean="0"/>
              <a:t> </a:t>
            </a:r>
            <a:r>
              <a:rPr lang="ru-RU" dirty="0" err="1" smtClean="0"/>
              <a:t>дітей</a:t>
            </a:r>
            <a:r>
              <a:rPr lang="ru-RU" dirty="0" smtClean="0"/>
              <a:t> та </a:t>
            </a:r>
            <a:r>
              <a:rPr lang="ru-RU" dirty="0" err="1" smtClean="0"/>
              <a:t>учнівської</a:t>
            </a:r>
            <a:r>
              <a:rPr lang="ru-RU" dirty="0" smtClean="0"/>
              <a:t> </a:t>
            </a:r>
            <a:r>
              <a:rPr lang="ru-RU" dirty="0" err="1" smtClean="0"/>
              <a:t>молоді</a:t>
            </a:r>
            <a:r>
              <a:rPr lang="ru-RU" dirty="0" smtClean="0"/>
              <a:t>.</a:t>
            </a:r>
          </a:p>
          <a:p>
            <a:r>
              <a:rPr lang="ru-RU" dirty="0" err="1" smtClean="0"/>
              <a:t>Програма</a:t>
            </a:r>
            <a:r>
              <a:rPr lang="ru-RU" dirty="0" smtClean="0"/>
              <a:t> </a:t>
            </a:r>
            <a:r>
              <a:rPr lang="ru-RU" dirty="0" err="1" smtClean="0"/>
              <a:t>тренінгу</a:t>
            </a:r>
            <a:r>
              <a:rPr lang="ru-RU" dirty="0" smtClean="0"/>
              <a:t> </a:t>
            </a:r>
            <a:r>
              <a:rPr lang="ru-RU" dirty="0" err="1" smtClean="0"/>
              <a:t>складається</a:t>
            </a:r>
            <a:r>
              <a:rPr lang="ru-RU" dirty="0" smtClean="0"/>
              <a:t> </a:t>
            </a:r>
            <a:r>
              <a:rPr lang="ru-RU" dirty="0" err="1" smtClean="0"/>
              <a:t>з</a:t>
            </a:r>
            <a:r>
              <a:rPr lang="ru-RU" dirty="0" smtClean="0"/>
              <a:t> </a:t>
            </a:r>
            <a:r>
              <a:rPr lang="ru-RU" dirty="0" err="1" smtClean="0"/>
              <a:t>різних</a:t>
            </a:r>
            <a:r>
              <a:rPr lang="ru-RU" dirty="0" smtClean="0"/>
              <a:t> </a:t>
            </a:r>
            <a:r>
              <a:rPr lang="ru-RU" dirty="0" err="1" smtClean="0"/>
              <a:t>блоків</a:t>
            </a:r>
            <a:r>
              <a:rPr lang="ru-RU" dirty="0" smtClean="0"/>
              <a:t>, а </a:t>
            </a:r>
            <a:r>
              <a:rPr lang="ru-RU" dirty="0" err="1" smtClean="0"/>
              <a:t>саме</a:t>
            </a:r>
            <a:r>
              <a:rPr lang="ru-RU" dirty="0" smtClean="0"/>
              <a:t>: «</a:t>
            </a:r>
            <a:r>
              <a:rPr lang="ru-RU" dirty="0" err="1" smtClean="0"/>
              <a:t>Патріотизм</a:t>
            </a:r>
            <a:r>
              <a:rPr lang="ru-RU" dirty="0" smtClean="0"/>
              <a:t> як </a:t>
            </a:r>
            <a:r>
              <a:rPr lang="ru-RU" dirty="0" err="1" smtClean="0"/>
              <a:t>суспільна</a:t>
            </a:r>
            <a:r>
              <a:rPr lang="ru-RU" dirty="0" smtClean="0"/>
              <a:t> та </a:t>
            </a:r>
            <a:r>
              <a:rPr lang="ru-RU" dirty="0" err="1" smtClean="0"/>
              <a:t>особистісна</a:t>
            </a:r>
            <a:r>
              <a:rPr lang="ru-RU" dirty="0" smtClean="0"/>
              <a:t> </a:t>
            </a:r>
            <a:r>
              <a:rPr lang="ru-RU" dirty="0" err="1" smtClean="0"/>
              <a:t>цінність</a:t>
            </a:r>
            <a:r>
              <a:rPr lang="ru-RU" dirty="0" smtClean="0"/>
              <a:t>», «</a:t>
            </a:r>
            <a:r>
              <a:rPr lang="ru-RU" dirty="0" err="1" smtClean="0"/>
              <a:t>Еколого-патріотичне</a:t>
            </a:r>
            <a:r>
              <a:rPr lang="ru-RU" dirty="0" smtClean="0"/>
              <a:t> </a:t>
            </a:r>
            <a:r>
              <a:rPr lang="ru-RU" dirty="0" err="1" smtClean="0"/>
              <a:t>виховання</a:t>
            </a:r>
            <a:r>
              <a:rPr lang="ru-RU" dirty="0" smtClean="0"/>
              <a:t> у </a:t>
            </a:r>
            <a:r>
              <a:rPr lang="ru-RU" dirty="0" err="1" smtClean="0"/>
              <a:t>викликах</a:t>
            </a:r>
            <a:r>
              <a:rPr lang="ru-RU" dirty="0" smtClean="0"/>
              <a:t> часу»,  «</a:t>
            </a:r>
            <a:r>
              <a:rPr lang="ru-RU" dirty="0" err="1" smtClean="0"/>
              <a:t>Концептуальні</a:t>
            </a:r>
            <a:r>
              <a:rPr lang="ru-RU" dirty="0" smtClean="0"/>
              <a:t> засади </a:t>
            </a:r>
            <a:r>
              <a:rPr lang="ru-RU" dirty="0" err="1" smtClean="0"/>
              <a:t>національно-патріотичного</a:t>
            </a:r>
            <a:r>
              <a:rPr lang="ru-RU" dirty="0" smtClean="0"/>
              <a:t> </a:t>
            </a:r>
            <a:r>
              <a:rPr lang="ru-RU" dirty="0" err="1" smtClean="0"/>
              <a:t>виховання</a:t>
            </a:r>
            <a:r>
              <a:rPr lang="ru-RU" dirty="0" smtClean="0"/>
              <a:t>»,  </a:t>
            </a:r>
            <a:r>
              <a:rPr lang="ru-RU" b="1" dirty="0" smtClean="0"/>
              <a:t>«</a:t>
            </a:r>
            <a:r>
              <a:rPr lang="ru-RU" b="1" dirty="0" err="1" smtClean="0"/>
              <a:t>Що</a:t>
            </a:r>
            <a:r>
              <a:rPr lang="ru-RU" b="1" dirty="0" smtClean="0"/>
              <a:t> </a:t>
            </a:r>
            <a:r>
              <a:rPr lang="ru-RU" b="1" dirty="0" err="1" smtClean="0"/>
              <a:t>таке</a:t>
            </a:r>
            <a:r>
              <a:rPr lang="ru-RU" b="1" dirty="0" smtClean="0"/>
              <a:t> </a:t>
            </a:r>
            <a:r>
              <a:rPr lang="ru-RU" b="1" dirty="0" err="1" smtClean="0"/>
              <a:t>кібербезпека</a:t>
            </a:r>
            <a:r>
              <a:rPr lang="ru-RU" b="1" dirty="0" smtClean="0"/>
              <a:t>, та як </a:t>
            </a:r>
            <a:r>
              <a:rPr lang="ru-RU" b="1" dirty="0" err="1" smtClean="0"/>
              <a:t>вчити</a:t>
            </a:r>
            <a:r>
              <a:rPr lang="ru-RU" b="1" dirty="0" smtClean="0"/>
              <a:t> </a:t>
            </a:r>
            <a:r>
              <a:rPr lang="ru-RU" b="1" dirty="0" err="1" smtClean="0"/>
              <a:t>дітей</a:t>
            </a:r>
            <a:r>
              <a:rPr lang="ru-RU" b="1" dirty="0" smtClean="0"/>
              <a:t> бути </a:t>
            </a:r>
            <a:r>
              <a:rPr lang="ru-RU" b="1" dirty="0" err="1" smtClean="0"/>
              <a:t>обачними</a:t>
            </a:r>
            <a:r>
              <a:rPr lang="ru-RU" b="1" dirty="0" smtClean="0"/>
              <a:t> в </a:t>
            </a:r>
            <a:r>
              <a:rPr lang="ru-RU" b="1" dirty="0" err="1" smtClean="0"/>
              <a:t>інтернеті</a:t>
            </a:r>
            <a:r>
              <a:rPr lang="ru-RU" b="1" dirty="0" smtClean="0"/>
              <a:t>: </a:t>
            </a:r>
            <a:r>
              <a:rPr lang="ru-RU" b="1" dirty="0" err="1" smtClean="0"/>
              <a:t>корисні</a:t>
            </a:r>
            <a:r>
              <a:rPr lang="ru-RU" b="1" dirty="0" smtClean="0"/>
              <a:t> </a:t>
            </a:r>
            <a:r>
              <a:rPr lang="ru-RU" b="1" dirty="0" err="1" smtClean="0"/>
              <a:t>ресурси</a:t>
            </a:r>
            <a:r>
              <a:rPr lang="ru-RU" b="1" dirty="0" smtClean="0"/>
              <a:t> для </a:t>
            </a:r>
            <a:r>
              <a:rPr lang="ru-RU" b="1" dirty="0" err="1" smtClean="0"/>
              <a:t>навчання</a:t>
            </a:r>
            <a:r>
              <a:rPr lang="ru-RU" b="1" dirty="0" smtClean="0"/>
              <a:t>»</a:t>
            </a:r>
            <a:r>
              <a:rPr lang="ru-RU" dirty="0" smtClean="0"/>
              <a:t>, «</a:t>
            </a:r>
            <a:r>
              <a:rPr lang="ru-RU" dirty="0" err="1" smtClean="0"/>
              <a:t>Форми</a:t>
            </a:r>
            <a:r>
              <a:rPr lang="ru-RU" dirty="0" smtClean="0"/>
              <a:t> </a:t>
            </a:r>
            <a:r>
              <a:rPr lang="ru-RU" dirty="0" err="1" smtClean="0"/>
              <a:t>патріотичного</a:t>
            </a:r>
            <a:r>
              <a:rPr lang="ru-RU" dirty="0" smtClean="0"/>
              <a:t> </a:t>
            </a:r>
            <a:r>
              <a:rPr lang="ru-RU" dirty="0" err="1" smtClean="0"/>
              <a:t>виховання</a:t>
            </a:r>
            <a:r>
              <a:rPr lang="ru-RU" dirty="0" smtClean="0"/>
              <a:t> </a:t>
            </a:r>
            <a:r>
              <a:rPr lang="ru-RU" dirty="0" err="1" smtClean="0"/>
              <a:t>з</a:t>
            </a:r>
            <a:r>
              <a:rPr lang="ru-RU" dirty="0" smtClean="0"/>
              <a:t> </a:t>
            </a:r>
            <a:r>
              <a:rPr lang="ru-RU" dirty="0" err="1" smtClean="0"/>
              <a:t>доведеною</a:t>
            </a:r>
            <a:r>
              <a:rPr lang="ru-RU" dirty="0" smtClean="0"/>
              <a:t> </a:t>
            </a:r>
            <a:r>
              <a:rPr lang="ru-RU" dirty="0" err="1" smtClean="0"/>
              <a:t>ефективністю</a:t>
            </a:r>
            <a:r>
              <a:rPr lang="ru-RU" dirty="0" smtClean="0"/>
              <a:t>», </a:t>
            </a:r>
            <a:r>
              <a:rPr lang="ru-RU" b="1" dirty="0" smtClean="0"/>
              <a:t>«</a:t>
            </a:r>
            <a:r>
              <a:rPr lang="ru-RU" b="1" dirty="0" err="1" smtClean="0"/>
              <a:t>Молодіжні</a:t>
            </a:r>
            <a:r>
              <a:rPr lang="ru-RU" b="1" dirty="0" smtClean="0"/>
              <a:t> </a:t>
            </a:r>
            <a:r>
              <a:rPr lang="ru-RU" b="1" dirty="0" err="1" smtClean="0"/>
              <a:t>субкультури</a:t>
            </a:r>
            <a:r>
              <a:rPr lang="ru-RU" b="1" dirty="0" smtClean="0"/>
              <a:t>: </a:t>
            </a:r>
            <a:r>
              <a:rPr lang="ru-RU" b="1" dirty="0" err="1" smtClean="0"/>
              <a:t>сучасне</a:t>
            </a:r>
            <a:r>
              <a:rPr lang="ru-RU" b="1" dirty="0" smtClean="0"/>
              <a:t> </a:t>
            </a:r>
            <a:r>
              <a:rPr lang="ru-RU" b="1" dirty="0" err="1" smtClean="0"/>
              <a:t>бачення</a:t>
            </a:r>
            <a:r>
              <a:rPr lang="ru-RU" b="1" dirty="0" smtClean="0"/>
              <a:t>»</a:t>
            </a:r>
            <a:r>
              <a:rPr lang="ru-RU" dirty="0" smtClean="0"/>
              <a:t>, «Участь </a:t>
            </a:r>
            <a:r>
              <a:rPr lang="ru-RU" dirty="0" err="1" smtClean="0"/>
              <a:t>дітей</a:t>
            </a:r>
            <a:r>
              <a:rPr lang="ru-RU" dirty="0" smtClean="0"/>
              <a:t> у </a:t>
            </a:r>
            <a:r>
              <a:rPr lang="ru-RU" dirty="0" err="1" smtClean="0"/>
              <a:t>житті</a:t>
            </a:r>
            <a:r>
              <a:rPr lang="ru-RU" dirty="0" smtClean="0"/>
              <a:t> </a:t>
            </a:r>
            <a:r>
              <a:rPr lang="ru-RU" dirty="0" err="1" smtClean="0"/>
              <a:t>суспільства</a:t>
            </a:r>
            <a:r>
              <a:rPr lang="ru-RU" dirty="0" smtClean="0"/>
              <a:t> як </a:t>
            </a:r>
            <a:r>
              <a:rPr lang="ru-RU" dirty="0" err="1" smtClean="0"/>
              <a:t>вияв</a:t>
            </a:r>
            <a:r>
              <a:rPr lang="ru-RU" dirty="0" smtClean="0"/>
              <a:t> </a:t>
            </a:r>
            <a:r>
              <a:rPr lang="ru-RU" dirty="0" err="1" smtClean="0"/>
              <a:t>патріотичної</a:t>
            </a:r>
            <a:r>
              <a:rPr lang="ru-RU" dirty="0" smtClean="0"/>
              <a:t> </a:t>
            </a:r>
            <a:r>
              <a:rPr lang="ru-RU" dirty="0" err="1" smtClean="0"/>
              <a:t>позиції</a:t>
            </a:r>
            <a:r>
              <a:rPr lang="ru-RU" dirty="0" smtClean="0"/>
              <a:t>».</a:t>
            </a:r>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37315"/>
            <a:ext cx="2736257" cy="19344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9676130" cy="1268984"/>
          </a:xfrm>
        </p:spPr>
        <p:txBody>
          <a:bodyPr>
            <a:normAutofit fontScale="90000"/>
          </a:bodyPr>
          <a:lstStyle/>
          <a:p>
            <a:pPr algn="ctr"/>
            <a:r>
              <a:rPr lang="uk-UA" dirty="0" smtClean="0"/>
              <a:t>Розвідка на основі відкритих джерел</a:t>
            </a:r>
            <a:r>
              <a:rPr lang="ru-RU" dirty="0" smtClean="0"/>
              <a:t/>
            </a:r>
            <a:br>
              <a:rPr lang="ru-RU" dirty="0" smtClean="0"/>
            </a:br>
            <a:r>
              <a:rPr lang="uk-UA" dirty="0" smtClean="0"/>
              <a:t>(</a:t>
            </a:r>
            <a:r>
              <a:rPr lang="uk-UA" dirty="0" err="1" smtClean="0"/>
              <a:t>Opensourceintelligence</a:t>
            </a:r>
            <a:r>
              <a:rPr lang="uk-UA" dirty="0" smtClean="0"/>
              <a:t>, OSINT)</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uk-UA" b="1" dirty="0" smtClean="0"/>
              <a:t>OSINT</a:t>
            </a:r>
            <a:r>
              <a:rPr lang="uk-UA" dirty="0" smtClean="0"/>
              <a:t> (</a:t>
            </a:r>
            <a:r>
              <a:rPr lang="uk-UA" dirty="0" err="1" smtClean="0"/>
              <a:t>Opensourceintelligence</a:t>
            </a:r>
            <a:r>
              <a:rPr lang="uk-UA" dirty="0" smtClean="0"/>
              <a:t>) – це розвідка за відкритими джерелами, що охоплює будь-яку інформацію. Дані можуть бути отримані на законних підставах з безкоштовних публічних джерел про людину, фірму. Зазвичай це інформація з Мережі, але технічно розвідка OSINT включає книги у відкритих бібліотеках, газетні статті, прес-релізи.</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pic>
        <p:nvPicPr>
          <p:cNvPr id="5" name="Рисунок 4"/>
          <p:cNvPicPr/>
          <p:nvPr/>
        </p:nvPicPr>
        <p:blipFill>
          <a:blip r:embed="rId3">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148355" y="1632857"/>
            <a:ext cx="2651759" cy="29391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10211707" cy="1268984"/>
          </a:xfrm>
        </p:spPr>
        <p:txBody>
          <a:bodyPr>
            <a:normAutofit fontScale="90000"/>
          </a:bodyPr>
          <a:lstStyle/>
          <a:p>
            <a:pPr algn="ctr"/>
            <a:r>
              <a:rPr lang="uk-UA" dirty="0" smtClean="0"/>
              <a:t>Розвідка на основі відкритих джерел</a:t>
            </a:r>
            <a:r>
              <a:rPr lang="ru-RU" dirty="0" smtClean="0"/>
              <a:t/>
            </a:r>
            <a:br>
              <a:rPr lang="ru-RU" dirty="0" smtClean="0"/>
            </a:br>
            <a:r>
              <a:rPr lang="uk-UA" dirty="0" smtClean="0"/>
              <a:t>(</a:t>
            </a:r>
            <a:r>
              <a:rPr lang="uk-UA" dirty="0" err="1" smtClean="0"/>
              <a:t>Opensourceintelligence</a:t>
            </a:r>
            <a:r>
              <a:rPr lang="uk-UA" dirty="0" smtClean="0"/>
              <a:t>, OSINT)</a:t>
            </a:r>
            <a:endParaRPr lang="ru-RU" dirty="0"/>
          </a:p>
        </p:txBody>
      </p:sp>
      <p:sp>
        <p:nvSpPr>
          <p:cNvPr id="3" name="Содержимое 2"/>
          <p:cNvSpPr>
            <a:spLocks noGrp="1"/>
          </p:cNvSpPr>
          <p:nvPr>
            <p:ph idx="1"/>
          </p:nvPr>
        </p:nvSpPr>
        <p:spPr/>
        <p:txBody>
          <a:bodyPr>
            <a:normAutofit lnSpcReduction="10000"/>
          </a:bodyPr>
          <a:lstStyle/>
          <a:p>
            <a:r>
              <a:rPr lang="uk-UA" dirty="0" smtClean="0"/>
              <a:t>В основі цієї технології – пошук, аналіз і використання військової, політичної, економічної та іншої інформації для прийняття рішень у сфері національної оборони та безпеки, розслідувань тощо. Окрім військових та спецслужб, цією технологією у своїй роботі активно послуговуються медіа, передусім при підготовці розслідувань. OSINT у своїй роботі використовують також </a:t>
            </a:r>
            <a:r>
              <a:rPr lang="uk-UA" dirty="0" err="1" smtClean="0"/>
              <a:t>PRники</a:t>
            </a:r>
            <a:r>
              <a:rPr lang="uk-UA" dirty="0" smtClean="0"/>
              <a:t>, рекламісти та юристи.</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pic>
        <p:nvPicPr>
          <p:cNvPr id="5" name="Рисунок 4"/>
          <p:cNvPicPr/>
          <p:nvPr/>
        </p:nvPicPr>
        <p:blipFill>
          <a:blip r:embed="rId3"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931572" y="2451294"/>
            <a:ext cx="2181016" cy="166802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10081079" cy="1268984"/>
          </a:xfrm>
        </p:spPr>
        <p:txBody>
          <a:bodyPr>
            <a:normAutofit fontScale="90000"/>
          </a:bodyPr>
          <a:lstStyle/>
          <a:p>
            <a:pPr algn="ctr"/>
            <a:r>
              <a:rPr lang="uk-UA" dirty="0" smtClean="0"/>
              <a:t>Розвідка на основі відкритих джерел</a:t>
            </a:r>
            <a:r>
              <a:rPr lang="ru-RU" dirty="0" smtClean="0"/>
              <a:t/>
            </a:r>
            <a:br>
              <a:rPr lang="ru-RU" dirty="0" smtClean="0"/>
            </a:br>
            <a:r>
              <a:rPr lang="uk-UA" dirty="0" smtClean="0"/>
              <a:t>(</a:t>
            </a:r>
            <a:r>
              <a:rPr lang="uk-UA" dirty="0" err="1" smtClean="0"/>
              <a:t>Opensourceintelligence</a:t>
            </a:r>
            <a:r>
              <a:rPr lang="uk-UA" dirty="0" smtClean="0"/>
              <a:t>, OSINT)</a:t>
            </a:r>
            <a:endParaRPr lang="ru-RU" dirty="0"/>
          </a:p>
        </p:txBody>
      </p:sp>
      <p:sp>
        <p:nvSpPr>
          <p:cNvPr id="3" name="Содержимое 2"/>
          <p:cNvSpPr>
            <a:spLocks noGrp="1"/>
          </p:cNvSpPr>
          <p:nvPr>
            <p:ph idx="1"/>
          </p:nvPr>
        </p:nvSpPr>
        <p:spPr>
          <a:xfrm>
            <a:off x="565150" y="2160015"/>
            <a:ext cx="8461284" cy="3953401"/>
          </a:xfrm>
        </p:spPr>
        <p:txBody>
          <a:bodyPr>
            <a:normAutofit fontScale="70000" lnSpcReduction="20000"/>
          </a:bodyPr>
          <a:lstStyle/>
          <a:p>
            <a:r>
              <a:rPr lang="uk-UA" b="1" dirty="0" smtClean="0"/>
              <a:t>Три основних етапи роботи OSINT</a:t>
            </a:r>
            <a:r>
              <a:rPr lang="uk-UA" dirty="0" smtClean="0"/>
              <a:t>: збір інформації, чищення даних та аналіз «чистих» даних.</a:t>
            </a:r>
            <a:endParaRPr lang="ru-RU" dirty="0" smtClean="0"/>
          </a:p>
          <a:p>
            <a:r>
              <a:rPr lang="uk-UA" dirty="0" smtClean="0"/>
              <a:t>З звичайної </a:t>
            </a:r>
            <a:r>
              <a:rPr lang="uk-UA" dirty="0" err="1" smtClean="0"/>
              <a:t>фотографіїможна</a:t>
            </a:r>
            <a:r>
              <a:rPr lang="uk-UA" dirty="0" smtClean="0"/>
              <a:t> отримати, багато інформації,  якщо навіть не брати до уваги, що саме на знімку </a:t>
            </a:r>
            <a:r>
              <a:rPr lang="uk-UA" dirty="0" err="1" smtClean="0"/>
              <a:t>зображено.В</a:t>
            </a:r>
            <a:r>
              <a:rPr lang="uk-UA" dirty="0" smtClean="0"/>
              <a:t> </a:t>
            </a:r>
            <a:r>
              <a:rPr lang="uk-UA" dirty="0" err="1" smtClean="0"/>
              <a:t>інтернеті</a:t>
            </a:r>
            <a:r>
              <a:rPr lang="uk-UA" dirty="0" smtClean="0"/>
              <a:t> багато безкоштовних </a:t>
            </a:r>
            <a:r>
              <a:rPr lang="uk-UA" dirty="0" err="1" smtClean="0"/>
              <a:t>онлайн-інструментів</a:t>
            </a:r>
            <a:r>
              <a:rPr lang="uk-UA" dirty="0" smtClean="0"/>
              <a:t>, які аналізують метадані, де записується розмір фотографії, скільки </a:t>
            </a:r>
            <a:r>
              <a:rPr lang="uk-UA" dirty="0" err="1" smtClean="0"/>
              <a:t>мегапікселів</a:t>
            </a:r>
            <a:r>
              <a:rPr lang="uk-UA" dirty="0" smtClean="0"/>
              <a:t> було у камери, також можна дізнатись роздільну здатність </a:t>
            </a:r>
            <a:r>
              <a:rPr lang="uk-UA" dirty="0" err="1" smtClean="0"/>
              <a:t>телефона</a:t>
            </a:r>
            <a:r>
              <a:rPr lang="uk-UA" dirty="0" smtClean="0"/>
              <a:t>. І теоретично – навіть визначити його модель. </a:t>
            </a:r>
            <a:endParaRPr lang="ru-RU" dirty="0" smtClean="0"/>
          </a:p>
          <a:p>
            <a:r>
              <a:rPr lang="uk-UA" dirty="0" smtClean="0"/>
              <a:t>В роботі OSINT не настільки важливий кожен конкретний пост, як велика їхня кількість. </a:t>
            </a:r>
            <a:r>
              <a:rPr lang="uk-UA" b="1" dirty="0" smtClean="0"/>
              <a:t>С</a:t>
            </a:r>
            <a:r>
              <a:rPr lang="uk-UA" dirty="0" smtClean="0"/>
              <a:t>истема фільтрує дані, які їй знадобляться (текст, фотографії, конкретний час події), а потім шукає, що було опубліковано в певний період часу. </a:t>
            </a:r>
            <a:r>
              <a:rPr lang="uk-UA" i="1" dirty="0" smtClean="0"/>
              <a:t>Наприклад, у районі </a:t>
            </a:r>
            <a:r>
              <a:rPr lang="uk-UA" b="1" i="1" dirty="0" smtClean="0"/>
              <a:t>А</a:t>
            </a:r>
            <a:r>
              <a:rPr lang="uk-UA" i="1" dirty="0" smtClean="0"/>
              <a:t> такого-то міста 500 повідомлень, які вказують, що щось відбувається. Завдяки цьому система отримує інформацію, що з якогось місця в конкретний час пишуть багато повідомлень і тоді починає аналізувати їх.  </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pic>
        <p:nvPicPr>
          <p:cNvPr id="5" name="Рисунок 4"/>
          <p:cNvPicPr/>
          <p:nvPr/>
        </p:nvPicPr>
        <p:blipFill>
          <a:blip r:embed="rId3">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061269" y="1970482"/>
            <a:ext cx="2481943" cy="16479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Мета закладів позашкільної освіти </a:t>
            </a:r>
            <a:r>
              <a:rPr lang="uk-UA" dirty="0" smtClean="0"/>
              <a:t> </a:t>
            </a:r>
            <a:br>
              <a:rPr lang="uk-UA" dirty="0" smtClean="0"/>
            </a:br>
            <a:endParaRPr lang="ru-RU" dirty="0"/>
          </a:p>
        </p:txBody>
      </p:sp>
      <p:sp>
        <p:nvSpPr>
          <p:cNvPr id="3" name="Содержимое 2"/>
          <p:cNvSpPr>
            <a:spLocks noGrp="1"/>
          </p:cNvSpPr>
          <p:nvPr>
            <p:ph idx="1"/>
          </p:nvPr>
        </p:nvSpPr>
        <p:spPr>
          <a:xfrm>
            <a:off x="565150" y="1985554"/>
            <a:ext cx="7912644" cy="3775674"/>
          </a:xfrm>
        </p:spPr>
        <p:txBody>
          <a:bodyPr>
            <a:normAutofit/>
          </a:bodyPr>
          <a:lstStyle/>
          <a:p>
            <a:r>
              <a:rPr lang="uk-UA" sz="2800" b="1" dirty="0" smtClean="0"/>
              <a:t>створити </a:t>
            </a:r>
            <a:r>
              <a:rPr lang="uk-UA" sz="2800" b="1" dirty="0" smtClean="0"/>
              <a:t>безпечне освітнє середовище, </a:t>
            </a:r>
            <a:endParaRPr lang="uk-UA" sz="2800" b="1" dirty="0" smtClean="0"/>
          </a:p>
          <a:p>
            <a:r>
              <a:rPr lang="uk-UA" sz="2800" b="1" dirty="0" smtClean="0"/>
              <a:t>умови </a:t>
            </a:r>
            <a:r>
              <a:rPr lang="uk-UA" sz="2800" b="1" dirty="0" smtClean="0"/>
              <a:t>для набуття життєвих </a:t>
            </a:r>
            <a:r>
              <a:rPr lang="uk-UA" sz="2800" b="1" dirty="0" err="1" smtClean="0"/>
              <a:t>компетентностей</a:t>
            </a:r>
            <a:r>
              <a:rPr lang="uk-UA" sz="2800" b="1" dirty="0" smtClean="0"/>
              <a:t> та реалізації творчої особистості, </a:t>
            </a:r>
            <a:endParaRPr lang="uk-UA" sz="2800" b="1" dirty="0" smtClean="0"/>
          </a:p>
          <a:p>
            <a:r>
              <a:rPr lang="uk-UA" sz="2800" b="1" dirty="0" smtClean="0"/>
              <a:t>проводити </a:t>
            </a:r>
            <a:r>
              <a:rPr lang="uk-UA" sz="2800" b="1" dirty="0" smtClean="0"/>
              <a:t>навчання з </a:t>
            </a:r>
            <a:r>
              <a:rPr lang="uk-UA" sz="2800" b="1" dirty="0" err="1" smtClean="0"/>
              <a:t>кібербезпеки</a:t>
            </a:r>
            <a:r>
              <a:rPr lang="uk-UA" sz="2800" b="1" dirty="0" smtClean="0"/>
              <a:t> (навчити учнівську і студентську молодь захищати себе від </a:t>
            </a:r>
            <a:r>
              <a:rPr lang="uk-UA" sz="2800" b="1" dirty="0" err="1" smtClean="0"/>
              <a:t>кібератак</a:t>
            </a:r>
            <a:r>
              <a:rPr lang="uk-UA" sz="2800" b="1" dirty="0" smtClean="0"/>
              <a:t>).</a:t>
            </a:r>
            <a:endParaRPr lang="ru-RU" sz="2800"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10133330" cy="1268984"/>
          </a:xfrm>
        </p:spPr>
        <p:txBody>
          <a:bodyPr>
            <a:normAutofit fontScale="90000"/>
          </a:bodyPr>
          <a:lstStyle/>
          <a:p>
            <a:pPr algn="ctr"/>
            <a:r>
              <a:rPr lang="uk-UA" dirty="0" smtClean="0"/>
              <a:t>Розвідка на основі відкритих джерел</a:t>
            </a:r>
            <a:r>
              <a:rPr lang="ru-RU" dirty="0" smtClean="0"/>
              <a:t/>
            </a:r>
            <a:br>
              <a:rPr lang="ru-RU" dirty="0" smtClean="0"/>
            </a:br>
            <a:r>
              <a:rPr lang="uk-UA" dirty="0" smtClean="0"/>
              <a:t>(</a:t>
            </a:r>
            <a:r>
              <a:rPr lang="uk-UA" dirty="0" err="1" smtClean="0"/>
              <a:t>Opensourceintelligence</a:t>
            </a:r>
            <a:r>
              <a:rPr lang="uk-UA" dirty="0" smtClean="0"/>
              <a:t>, OSINT)</a:t>
            </a:r>
            <a:endParaRPr lang="ru-RU" dirty="0"/>
          </a:p>
        </p:txBody>
      </p:sp>
      <p:sp>
        <p:nvSpPr>
          <p:cNvPr id="3" name="Содержимое 2"/>
          <p:cNvSpPr>
            <a:spLocks noGrp="1"/>
          </p:cNvSpPr>
          <p:nvPr>
            <p:ph idx="1"/>
          </p:nvPr>
        </p:nvSpPr>
        <p:spPr/>
        <p:txBody>
          <a:bodyPr/>
          <a:lstStyle/>
          <a:p>
            <a:r>
              <a:rPr lang="uk-UA" dirty="0" smtClean="0"/>
              <a:t>В останні роки все більша увага приділяється використанню OSINT в контексті </a:t>
            </a:r>
            <a:r>
              <a:rPr lang="uk-UA" dirty="0" err="1" smtClean="0"/>
              <a:t>кібербезпеки</a:t>
            </a:r>
            <a:r>
              <a:rPr lang="uk-UA" dirty="0" smtClean="0"/>
              <a:t>, оскільки організації прагнуть краще розуміти і пом'якшувати </a:t>
            </a:r>
            <a:r>
              <a:rPr lang="uk-UA" dirty="0" err="1" smtClean="0"/>
              <a:t>кіберзагрози</a:t>
            </a:r>
            <a:r>
              <a:rPr lang="uk-UA" dirty="0" smtClean="0"/>
              <a:t>. </a:t>
            </a:r>
            <a:endParaRPr lang="ru-RU" dirty="0" smtClean="0"/>
          </a:p>
          <a:p>
            <a:r>
              <a:rPr lang="uk-UA" dirty="0" smtClean="0"/>
              <a:t>OSINT є важливим аспектом сучасних методів забезпечення інформаційної безпеки, оскільки він може допомогти виявити потенційні загрози та вразливості, які можуть бути непомітні з допомогою інших засобів.</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pic>
        <p:nvPicPr>
          <p:cNvPr id="5" name="Рисунок 4"/>
          <p:cNvPicPr/>
          <p:nvPr/>
        </p:nvPicPr>
        <p:blipFill>
          <a:blip r:embed="rId3">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906188" y="2262386"/>
            <a:ext cx="2101153" cy="17584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10250896" cy="1268984"/>
          </a:xfrm>
        </p:spPr>
        <p:txBody>
          <a:bodyPr>
            <a:normAutofit fontScale="90000"/>
          </a:bodyPr>
          <a:lstStyle/>
          <a:p>
            <a:pPr algn="ctr"/>
            <a:r>
              <a:rPr lang="uk-UA" dirty="0" smtClean="0"/>
              <a:t>Розвідка на основі відкритих джерел</a:t>
            </a:r>
            <a:r>
              <a:rPr lang="ru-RU" dirty="0" smtClean="0"/>
              <a:t/>
            </a:r>
            <a:br>
              <a:rPr lang="ru-RU" dirty="0" smtClean="0"/>
            </a:br>
            <a:r>
              <a:rPr lang="uk-UA" dirty="0" smtClean="0"/>
              <a:t>(</a:t>
            </a:r>
            <a:r>
              <a:rPr lang="uk-UA" dirty="0" err="1" smtClean="0"/>
              <a:t>Opensourceintelligence</a:t>
            </a:r>
            <a:r>
              <a:rPr lang="uk-UA" dirty="0" smtClean="0"/>
              <a:t>, OSINT)</a:t>
            </a:r>
            <a:endParaRPr lang="ru-RU" dirty="0"/>
          </a:p>
        </p:txBody>
      </p:sp>
      <p:sp>
        <p:nvSpPr>
          <p:cNvPr id="3" name="Содержимое 2"/>
          <p:cNvSpPr>
            <a:spLocks noGrp="1"/>
          </p:cNvSpPr>
          <p:nvPr>
            <p:ph idx="1"/>
          </p:nvPr>
        </p:nvSpPr>
        <p:spPr>
          <a:xfrm>
            <a:off x="395333" y="1998617"/>
            <a:ext cx="7755890" cy="4075610"/>
          </a:xfrm>
        </p:spPr>
        <p:txBody>
          <a:bodyPr>
            <a:normAutofit/>
          </a:bodyPr>
          <a:lstStyle/>
          <a:p>
            <a:r>
              <a:rPr lang="uk-UA" b="1" dirty="0" smtClean="0"/>
              <a:t>Що не варто постити у соціальних мережах?</a:t>
            </a:r>
            <a:endParaRPr lang="ru-RU" dirty="0" smtClean="0"/>
          </a:p>
          <a:p>
            <a:r>
              <a:rPr lang="uk-UA" dirty="0" smtClean="0"/>
              <a:t>Користувачам </a:t>
            </a:r>
            <a:r>
              <a:rPr lang="uk-UA" dirty="0" err="1" smtClean="0"/>
              <a:t>інтернету</a:t>
            </a:r>
            <a:r>
              <a:rPr lang="uk-UA" dirty="0" smtClean="0"/>
              <a:t> треба бути якомога обережнішими з публікацією контенту в соціальних </a:t>
            </a:r>
            <a:r>
              <a:rPr lang="uk-UA" dirty="0" err="1" smtClean="0"/>
              <a:t>мережах.Особливо</a:t>
            </a:r>
            <a:r>
              <a:rPr lang="uk-UA" dirty="0" smtClean="0"/>
              <a:t> уважно треба ставитися до публікації фотографій, адже за ними можна з’ясувати локацію, координати того чи іншого </a:t>
            </a:r>
            <a:r>
              <a:rPr lang="uk-UA" dirty="0" err="1" smtClean="0"/>
              <a:t>місця.Увагу</a:t>
            </a:r>
            <a:r>
              <a:rPr lang="uk-UA" dirty="0" smtClean="0"/>
              <a:t> слід звернути і на </a:t>
            </a:r>
            <a:r>
              <a:rPr lang="uk-UA" dirty="0" err="1" smtClean="0"/>
              <a:t>месенджери</a:t>
            </a:r>
            <a:r>
              <a:rPr lang="uk-UA" dirty="0" smtClean="0"/>
              <a:t>, які ви використовуєте для комунікації, якщо це відкритий чат у </a:t>
            </a:r>
            <a:r>
              <a:rPr lang="uk-UA" dirty="0" err="1" smtClean="0"/>
              <a:t>вайбері</a:t>
            </a:r>
            <a:r>
              <a:rPr lang="uk-UA" dirty="0" smtClean="0"/>
              <a:t>, в який може зайти будь-хто, то краще туди не постити нічого важливого.</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pic>
        <p:nvPicPr>
          <p:cNvPr id="5" name="Рисунок 4"/>
          <p:cNvPicPr/>
          <p:nvPr/>
        </p:nvPicPr>
        <p:blipFill>
          <a:blip r:embed="rId3">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243862" y="2054545"/>
            <a:ext cx="2758217" cy="19128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89"/>
            <a:ext cx="9166679" cy="3657420"/>
          </a:xfrm>
        </p:spPr>
        <p:txBody>
          <a:bodyPr>
            <a:normAutofit/>
          </a:bodyPr>
          <a:lstStyle/>
          <a:p>
            <a:r>
              <a:rPr lang="uk-UA" sz="4800" dirty="0" smtClean="0"/>
              <a:t>                      Дякую </a:t>
            </a:r>
            <a:br>
              <a:rPr lang="uk-UA" sz="4800" dirty="0" smtClean="0"/>
            </a:br>
            <a:r>
              <a:rPr lang="uk-UA" sz="4800" dirty="0" smtClean="0"/>
              <a:t> </a:t>
            </a:r>
            <a:r>
              <a:rPr lang="uk-UA" sz="4800" dirty="0" smtClean="0"/>
              <a:t>                               за </a:t>
            </a:r>
            <a:br>
              <a:rPr lang="uk-UA" sz="4800" dirty="0" smtClean="0"/>
            </a:br>
            <a:r>
              <a:rPr lang="uk-UA" sz="4800" dirty="0" smtClean="0"/>
              <a:t> </a:t>
            </a:r>
            <a:r>
              <a:rPr lang="uk-UA" sz="4800" dirty="0" smtClean="0"/>
              <a:t>                                     увагу!</a:t>
            </a:r>
            <a:endParaRPr lang="ru-RU" sz="4800" dirty="0"/>
          </a:p>
        </p:txBody>
      </p:sp>
      <p:sp>
        <p:nvSpPr>
          <p:cNvPr id="3" name="Содержимое 2"/>
          <p:cNvSpPr>
            <a:spLocks noGrp="1"/>
          </p:cNvSpPr>
          <p:nvPr>
            <p:ph idx="1"/>
          </p:nvPr>
        </p:nvSpPr>
        <p:spPr>
          <a:xfrm>
            <a:off x="565151" y="2233748"/>
            <a:ext cx="3392896" cy="3527479"/>
          </a:xfrm>
        </p:spPr>
        <p:txBody>
          <a:bodyPr/>
          <a:lstStyle/>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pic>
        <p:nvPicPr>
          <p:cNvPr id="5" name="Picture 3" descr="Цветная лампочка с бизнес-значками">
            <a:extLst>
              <a:ext uri="{FF2B5EF4-FFF2-40B4-BE49-F238E27FC236}">
                <a16:creationId xmlns="" xmlns:a16="http://schemas.microsoft.com/office/drawing/2014/main" id="{0E21E5E6-FA15-ED3B-955D-B853F461D89F}"/>
              </a:ext>
            </a:extLst>
          </p:cNvPr>
          <p:cNvPicPr>
            <a:picLocks noChangeAspect="1"/>
          </p:cNvPicPr>
          <p:nvPr/>
        </p:nvPicPr>
        <p:blipFill rotWithShape="1">
          <a:blip r:embed="rId3"/>
          <a:srcRect l="24609" r="32794" b="1"/>
          <a:stretch/>
        </p:blipFill>
        <p:spPr>
          <a:xfrm>
            <a:off x="20" y="1"/>
            <a:ext cx="4173349" cy="68579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9362621" cy="1946184"/>
          </a:xfrm>
        </p:spPr>
        <p:txBody>
          <a:bodyPr>
            <a:normAutofit fontScale="90000"/>
          </a:bodyPr>
          <a:lstStyle/>
          <a:p>
            <a:pPr algn="ctr"/>
            <a:r>
              <a:rPr lang="uk-UA" dirty="0" smtClean="0"/>
              <a:t>В  напрямі  </a:t>
            </a:r>
            <a:r>
              <a:rPr lang="uk-UA" dirty="0" err="1" smtClean="0"/>
              <a:t>кібербезпеки</a:t>
            </a:r>
            <a:r>
              <a:rPr lang="uk-UA" dirty="0" smtClean="0"/>
              <a:t> Національний еколого-натуралістичний центр учнівської молоді створив:</a:t>
            </a:r>
            <a:r>
              <a:rPr lang="ru-RU" dirty="0" smtClean="0"/>
              <a:t/>
            </a:r>
            <a:br>
              <a:rPr lang="ru-RU" dirty="0" smtClean="0"/>
            </a:br>
            <a:endParaRPr lang="ru-RU" dirty="0"/>
          </a:p>
        </p:txBody>
      </p:sp>
      <p:sp>
        <p:nvSpPr>
          <p:cNvPr id="3" name="Содержимое 2"/>
          <p:cNvSpPr>
            <a:spLocks noGrp="1"/>
          </p:cNvSpPr>
          <p:nvPr>
            <p:ph idx="1"/>
          </p:nvPr>
        </p:nvSpPr>
        <p:spPr>
          <a:xfrm>
            <a:off x="565150" y="2808514"/>
            <a:ext cx="7742827" cy="2952714"/>
          </a:xfrm>
        </p:spPr>
        <p:txBody>
          <a:bodyPr/>
          <a:lstStyle/>
          <a:p>
            <a:pPr lvl="0"/>
            <a:r>
              <a:rPr lang="ru-RU" dirty="0" err="1" smtClean="0"/>
              <a:t>Інформаційно-методичний</a:t>
            </a:r>
            <a:r>
              <a:rPr lang="ru-RU" dirty="0" smtClean="0"/>
              <a:t> </a:t>
            </a:r>
            <a:r>
              <a:rPr lang="ru-RU" dirty="0" err="1" smtClean="0"/>
              <a:t>матеріал</a:t>
            </a:r>
            <a:r>
              <a:rPr lang="ru-RU" dirty="0" smtClean="0"/>
              <a:t> </a:t>
            </a:r>
            <a:endParaRPr lang="ru-RU" dirty="0" smtClean="0"/>
          </a:p>
          <a:p>
            <a:pPr lvl="0">
              <a:buNone/>
            </a:pPr>
            <a:r>
              <a:rPr lang="ru-RU" b="1" i="1" dirty="0" smtClean="0"/>
              <a:t>«</a:t>
            </a:r>
            <a:r>
              <a:rPr lang="ru-RU" b="1" i="1" dirty="0" err="1" smtClean="0"/>
              <a:t>Абетка</a:t>
            </a:r>
            <a:r>
              <a:rPr lang="ru-RU" b="1" i="1" dirty="0" smtClean="0"/>
              <a:t> </a:t>
            </a:r>
            <a:r>
              <a:rPr lang="ru-RU" b="1" i="1" dirty="0" err="1" smtClean="0"/>
              <a:t>інформаційного</a:t>
            </a:r>
            <a:r>
              <a:rPr lang="ru-RU" b="1" i="1" dirty="0" smtClean="0"/>
              <a:t> </a:t>
            </a:r>
            <a:r>
              <a:rPr lang="ru-RU" b="1" i="1" dirty="0" err="1" smtClean="0"/>
              <a:t>захисту</a:t>
            </a:r>
            <a:r>
              <a:rPr lang="ru-RU" b="1" i="1" dirty="0" smtClean="0"/>
              <a:t> </a:t>
            </a:r>
            <a:r>
              <a:rPr lang="ru-RU" b="1" i="1" dirty="0" err="1" smtClean="0"/>
              <a:t>позашкілля</a:t>
            </a:r>
            <a:r>
              <a:rPr lang="ru-RU" b="1" i="1" dirty="0" smtClean="0"/>
              <a:t>»</a:t>
            </a:r>
          </a:p>
          <a:p>
            <a:pPr lvl="0">
              <a:buNone/>
            </a:pPr>
            <a:endParaRPr lang="ru-RU" dirty="0" smtClean="0"/>
          </a:p>
          <a:p>
            <a:r>
              <a:rPr lang="uk-UA" dirty="0" smtClean="0"/>
              <a:t>Тренінг програма </a:t>
            </a:r>
            <a:r>
              <a:rPr lang="uk-UA" b="1" i="1" dirty="0" smtClean="0"/>
              <a:t>«</a:t>
            </a:r>
            <a:r>
              <a:rPr lang="uk-UA" b="1" i="1" dirty="0" err="1" smtClean="0"/>
              <a:t>Кібер</a:t>
            </a:r>
            <a:r>
              <a:rPr lang="uk-UA" b="1" i="1" dirty="0" smtClean="0"/>
              <a:t> для школяра»</a:t>
            </a:r>
            <a:endParaRPr lang="ru-RU" b="1" i="1" dirty="0" smtClean="0"/>
          </a:p>
          <a:p>
            <a:pPr lvl="0">
              <a:buNone/>
            </a:pP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pic>
        <p:nvPicPr>
          <p:cNvPr id="16386" name="Picture 2" descr="https://nenc.gov.ua/wp-content/uploads/2022/12/Kiberbezpeka.jpg"/>
          <p:cNvPicPr>
            <a:picLocks noChangeAspect="1" noChangeArrowheads="1"/>
          </p:cNvPicPr>
          <p:nvPr/>
        </p:nvPicPr>
        <p:blipFill>
          <a:blip r:embed="rId3"/>
          <a:srcRect/>
          <a:stretch>
            <a:fillRect/>
          </a:stretch>
        </p:blipFill>
        <p:spPr bwMode="auto">
          <a:xfrm>
            <a:off x="8517196" y="2116183"/>
            <a:ext cx="3002785" cy="21292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1" y="770890"/>
            <a:ext cx="7272564" cy="796653"/>
          </a:xfrm>
        </p:spPr>
        <p:txBody>
          <a:bodyPr/>
          <a:lstStyle/>
          <a:p>
            <a:pPr algn="ctr"/>
            <a:r>
              <a:rPr lang="uk-UA" dirty="0" smtClean="0"/>
              <a:t>Eco-</a:t>
            </a:r>
            <a:r>
              <a:rPr lang="uk-UA" dirty="0" err="1" smtClean="0"/>
              <a:t>cyber</a:t>
            </a:r>
            <a:r>
              <a:rPr lang="uk-UA" dirty="0" smtClean="0"/>
              <a:t> </a:t>
            </a:r>
            <a:r>
              <a:rPr lang="uk-UA" dirty="0" err="1" smtClean="0"/>
              <a:t>security</a:t>
            </a:r>
            <a:endParaRPr lang="ru-RU" dirty="0"/>
          </a:p>
        </p:txBody>
      </p:sp>
      <p:sp>
        <p:nvSpPr>
          <p:cNvPr id="3" name="Содержимое 2"/>
          <p:cNvSpPr>
            <a:spLocks noGrp="1"/>
          </p:cNvSpPr>
          <p:nvPr>
            <p:ph idx="1"/>
          </p:nvPr>
        </p:nvSpPr>
        <p:spPr>
          <a:xfrm>
            <a:off x="565150" y="1515291"/>
            <a:ext cx="8578850" cy="4245937"/>
          </a:xfrm>
        </p:spPr>
        <p:txBody>
          <a:bodyPr>
            <a:normAutofit fontScale="85000" lnSpcReduction="10000"/>
          </a:bodyPr>
          <a:lstStyle/>
          <a:p>
            <a:r>
              <a:rPr lang="uk-UA" b="1" i="1" dirty="0" smtClean="0"/>
              <a:t>Eco-</a:t>
            </a:r>
            <a:r>
              <a:rPr lang="uk-UA" b="1" i="1" dirty="0" err="1" smtClean="0"/>
              <a:t>cyber</a:t>
            </a:r>
            <a:r>
              <a:rPr lang="uk-UA" b="1" i="1" dirty="0" smtClean="0"/>
              <a:t> </a:t>
            </a:r>
            <a:r>
              <a:rPr lang="uk-UA" b="1" i="1" dirty="0" err="1" smtClean="0"/>
              <a:t>security</a:t>
            </a:r>
            <a:r>
              <a:rPr lang="uk-UA" dirty="0" smtClean="0"/>
              <a:t> - це новий вид </a:t>
            </a:r>
            <a:r>
              <a:rPr lang="uk-UA" dirty="0" err="1" smtClean="0"/>
              <a:t>кібербезпеки</a:t>
            </a:r>
            <a:r>
              <a:rPr lang="uk-UA" dirty="0" smtClean="0"/>
              <a:t>, який сьогодні впроваджується в закладах позашкільної освіти еколого-натуралістичного напряму. </a:t>
            </a:r>
            <a:endParaRPr lang="ru-RU" dirty="0" smtClean="0"/>
          </a:p>
          <a:p>
            <a:r>
              <a:rPr lang="uk-UA" dirty="0" smtClean="0"/>
              <a:t>В </a:t>
            </a:r>
            <a:r>
              <a:rPr lang="uk-UA" dirty="0" smtClean="0"/>
              <a:t>межах даної програми Національний еколого-натуралістичний центр учнівської молоді МОН України спільно з мережею закладів позашкільної освіти еколого-натуралістичного напряму розпочинають роботу над новим </a:t>
            </a:r>
            <a:r>
              <a:rPr lang="uk-UA" dirty="0" err="1" smtClean="0"/>
              <a:t>проєктом</a:t>
            </a:r>
            <a:r>
              <a:rPr lang="uk-UA" dirty="0" smtClean="0"/>
              <a:t> </a:t>
            </a:r>
            <a:r>
              <a:rPr lang="uk-UA" b="1" i="1" dirty="0" smtClean="0"/>
              <a:t>«</a:t>
            </a:r>
            <a:r>
              <a:rPr lang="uk-UA" b="1" i="1" dirty="0" err="1" smtClean="0"/>
              <a:t>Еко-КіберПаросток</a:t>
            </a:r>
            <a:r>
              <a:rPr lang="uk-UA" b="1" i="1" dirty="0" smtClean="0"/>
              <a:t>». </a:t>
            </a:r>
          </a:p>
          <a:p>
            <a:r>
              <a:rPr lang="uk-UA" dirty="0" smtClean="0"/>
              <a:t>Метою </a:t>
            </a:r>
            <a:r>
              <a:rPr lang="uk-UA" dirty="0" smtClean="0"/>
              <a:t>даного </a:t>
            </a:r>
            <a:r>
              <a:rPr lang="uk-UA" dirty="0" err="1" smtClean="0"/>
              <a:t>проєкту</a:t>
            </a:r>
            <a:r>
              <a:rPr lang="uk-UA" dirty="0" smtClean="0"/>
              <a:t> є проведення </a:t>
            </a:r>
            <a:r>
              <a:rPr lang="uk-UA" dirty="0" err="1" smtClean="0"/>
              <a:t>екомоніторингу</a:t>
            </a:r>
            <a:r>
              <a:rPr lang="uk-UA" dirty="0" smtClean="0"/>
              <a:t> </a:t>
            </a:r>
            <a:r>
              <a:rPr lang="uk-UA" dirty="0" smtClean="0"/>
              <a:t>по </a:t>
            </a:r>
            <a:r>
              <a:rPr lang="uk-UA" dirty="0" smtClean="0"/>
              <a:t>Україні, аналіз екологічних проблем регіонів, визначення місць екологічної катастрофи нашої країни та перенесення позначок катастроф на електронну карту України. Таким чином, всі екологічні проблеми будуть позначені на карті України, що дасть можливість екологам скоригувати програму дій по вирішенню екологічних проблем.</a:t>
            </a:r>
            <a:endParaRPr lang="ru-RU" dirty="0" smtClean="0"/>
          </a:p>
          <a:p>
            <a:endParaRPr lang="ru-RU" dirty="0"/>
          </a:p>
        </p:txBody>
      </p:sp>
      <p:pic>
        <p:nvPicPr>
          <p:cNvPr id="5" name="Рисунок 4">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Eco-</a:t>
            </a:r>
            <a:r>
              <a:rPr lang="uk-UA" dirty="0" err="1" smtClean="0"/>
              <a:t>cyber</a:t>
            </a:r>
            <a:r>
              <a:rPr lang="uk-UA" dirty="0" smtClean="0"/>
              <a:t> </a:t>
            </a:r>
            <a:r>
              <a:rPr lang="uk-UA" dirty="0" err="1" smtClean="0"/>
              <a:t>security</a:t>
            </a:r>
            <a:endParaRPr lang="ru-RU" dirty="0"/>
          </a:p>
        </p:txBody>
      </p:sp>
      <p:sp>
        <p:nvSpPr>
          <p:cNvPr id="3" name="Содержимое 2"/>
          <p:cNvSpPr>
            <a:spLocks noGrp="1"/>
          </p:cNvSpPr>
          <p:nvPr>
            <p:ph idx="1"/>
          </p:nvPr>
        </p:nvSpPr>
        <p:spPr/>
        <p:txBody>
          <a:bodyPr/>
          <a:lstStyle/>
          <a:p>
            <a:r>
              <a:rPr lang="uk-UA" sz="2800" b="1" i="1" dirty="0" smtClean="0"/>
              <a:t>Eco-</a:t>
            </a:r>
            <a:r>
              <a:rPr lang="uk-UA" sz="2800" b="1" i="1" dirty="0" err="1" smtClean="0"/>
              <a:t>cyber</a:t>
            </a:r>
            <a:r>
              <a:rPr lang="uk-UA" sz="2800" b="1" i="1" dirty="0" smtClean="0"/>
              <a:t> </a:t>
            </a:r>
            <a:r>
              <a:rPr lang="uk-UA" sz="2800" b="1" i="1" dirty="0" err="1" smtClean="0"/>
              <a:t>security</a:t>
            </a:r>
            <a:r>
              <a:rPr lang="uk-UA" sz="2800" dirty="0" smtClean="0"/>
              <a:t> - це прорив в напрямі екологічної безпеки України через цифрові технології. Це навчання і виховання відповідального, конкурентоспроможного, високоморального та патріотично спрямованого підростаючого покоління України.</a:t>
            </a:r>
            <a:endParaRPr lang="ru-RU" sz="2800" dirty="0" smtClean="0"/>
          </a:p>
          <a:p>
            <a:pPr>
              <a:buNone/>
            </a:pPr>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err="1" smtClean="0"/>
              <a:t>Онлайн-марафон</a:t>
            </a:r>
            <a:r>
              <a:rPr lang="uk-UA" dirty="0" smtClean="0"/>
              <a:t> </a:t>
            </a:r>
            <a:r>
              <a:rPr lang="uk-UA" dirty="0" smtClean="0"/>
              <a:t>«Солов’їна»</a:t>
            </a:r>
            <a:endParaRPr lang="ru-RU" dirty="0"/>
          </a:p>
        </p:txBody>
      </p:sp>
      <p:sp>
        <p:nvSpPr>
          <p:cNvPr id="3" name="Содержимое 2"/>
          <p:cNvSpPr>
            <a:spLocks noGrp="1"/>
          </p:cNvSpPr>
          <p:nvPr>
            <p:ph idx="1"/>
          </p:nvPr>
        </p:nvSpPr>
        <p:spPr>
          <a:xfrm>
            <a:off x="565150" y="1894114"/>
            <a:ext cx="8683353" cy="3867114"/>
          </a:xfrm>
        </p:spPr>
        <p:txBody>
          <a:bodyPr>
            <a:normAutofit/>
          </a:bodyPr>
          <a:lstStyle/>
          <a:p>
            <a:r>
              <a:rPr lang="uk-UA" dirty="0" smtClean="0"/>
              <a:t>Міністерство освіти і науки України спільно з Національним еколого-натуралістичним центром учнівської молоді </a:t>
            </a:r>
            <a:r>
              <a:rPr lang="uk-UA" dirty="0" smtClean="0"/>
              <a:t>з</a:t>
            </a:r>
            <a:r>
              <a:rPr lang="uk-UA" b="1" dirty="0" smtClean="0"/>
              <a:t> </a:t>
            </a:r>
            <a:r>
              <a:rPr lang="uk-UA" b="1" dirty="0" smtClean="0"/>
              <a:t>13 березня</a:t>
            </a:r>
            <a:r>
              <a:rPr lang="uk-UA" dirty="0" smtClean="0"/>
              <a:t> </a:t>
            </a:r>
            <a:r>
              <a:rPr lang="uk-UA" dirty="0" smtClean="0"/>
              <a:t>реалізує </a:t>
            </a:r>
            <a:r>
              <a:rPr lang="uk-UA" b="1" dirty="0" smtClean="0"/>
              <a:t>2 потік </a:t>
            </a:r>
            <a:r>
              <a:rPr lang="uk-UA" b="1" dirty="0" err="1" smtClean="0"/>
              <a:t>онлайн-марафону</a:t>
            </a:r>
            <a:r>
              <a:rPr lang="uk-UA" b="1" dirty="0" smtClean="0"/>
              <a:t> «Солов’їна», марафон для легкого переходу на українську мову.</a:t>
            </a:r>
            <a:endParaRPr lang="ru-RU" dirty="0" smtClean="0"/>
          </a:p>
          <a:p>
            <a:r>
              <a:rPr lang="uk-UA" dirty="0" smtClean="0"/>
              <a:t>Початок:</a:t>
            </a:r>
            <a:r>
              <a:rPr lang="uk-UA" b="1" dirty="0" smtClean="0"/>
              <a:t> 13 березня о 10.00.</a:t>
            </a:r>
            <a:endParaRPr lang="ru-RU" dirty="0" smtClean="0"/>
          </a:p>
          <a:p>
            <a:r>
              <a:rPr lang="uk-UA" dirty="0" smtClean="0"/>
              <a:t>Платформа:</a:t>
            </a:r>
            <a:r>
              <a:rPr lang="uk-UA" b="1" dirty="0" smtClean="0"/>
              <a:t> </a:t>
            </a:r>
            <a:r>
              <a:rPr lang="en-US" b="1" dirty="0" smtClean="0"/>
              <a:t>Telegram </a:t>
            </a:r>
            <a:r>
              <a:rPr lang="en-US" dirty="0" smtClean="0"/>
              <a:t> </a:t>
            </a:r>
            <a:r>
              <a:rPr lang="en-US" u="sng" dirty="0" smtClean="0">
                <a:hlinkClick r:id="rId2"/>
              </a:rPr>
              <a:t>https://t.me/maraphonsolovina2</a:t>
            </a:r>
            <a:r>
              <a:rPr lang="ru-RU" dirty="0" smtClean="0"/>
              <a:t> </a:t>
            </a:r>
          </a:p>
          <a:p>
            <a:r>
              <a:rPr lang="uk-UA" dirty="0" smtClean="0"/>
              <a:t>Термін </a:t>
            </a:r>
            <a:r>
              <a:rPr lang="uk-UA" dirty="0" smtClean="0"/>
              <a:t>проведення:</a:t>
            </a:r>
            <a:r>
              <a:rPr lang="uk-UA" b="1" dirty="0" smtClean="0"/>
              <a:t> 26 </a:t>
            </a:r>
            <a:r>
              <a:rPr lang="uk-UA" b="1" dirty="0" smtClean="0"/>
              <a:t>днів.</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err="1" smtClean="0"/>
              <a:t>Кібер-рух</a:t>
            </a:r>
            <a:r>
              <a:rPr lang="uk-UA" dirty="0" smtClean="0"/>
              <a:t> для підлітків </a:t>
            </a:r>
            <a:r>
              <a:rPr lang="uk-UA" dirty="0" smtClean="0"/>
              <a:t>«</a:t>
            </a:r>
            <a:r>
              <a:rPr lang="en-US" dirty="0" smtClean="0"/>
              <a:t>Future</a:t>
            </a:r>
            <a:r>
              <a:rPr lang="uk-UA" dirty="0" smtClean="0"/>
              <a:t>» («Майбутнє» )</a:t>
            </a:r>
            <a:r>
              <a:rPr lang="ru-RU" dirty="0" smtClean="0"/>
              <a:t/>
            </a:r>
            <a:br>
              <a:rPr lang="ru-RU" dirty="0" smtClean="0"/>
            </a:br>
            <a:endParaRPr lang="ru-RU" dirty="0"/>
          </a:p>
        </p:txBody>
      </p:sp>
      <p:sp>
        <p:nvSpPr>
          <p:cNvPr id="3" name="Содержимое 2"/>
          <p:cNvSpPr>
            <a:spLocks noGrp="1"/>
          </p:cNvSpPr>
          <p:nvPr>
            <p:ph idx="1"/>
          </p:nvPr>
        </p:nvSpPr>
        <p:spPr>
          <a:xfrm>
            <a:off x="552087" y="2129246"/>
            <a:ext cx="8500473" cy="3893239"/>
          </a:xfrm>
        </p:spPr>
        <p:txBody>
          <a:bodyPr>
            <a:normAutofit fontScale="92500"/>
          </a:bodyPr>
          <a:lstStyle/>
          <a:p>
            <a:r>
              <a:rPr lang="uk-UA" dirty="0" smtClean="0"/>
              <a:t>НЕНЦ ініціює створення </a:t>
            </a:r>
            <a:r>
              <a:rPr lang="uk-UA" b="1" dirty="0" err="1" smtClean="0"/>
              <a:t>Кібер-руху</a:t>
            </a:r>
            <a:r>
              <a:rPr lang="uk-UA" b="1" dirty="0" smtClean="0"/>
              <a:t> «</a:t>
            </a:r>
            <a:r>
              <a:rPr lang="en-US" b="1" dirty="0" smtClean="0"/>
              <a:t>Future</a:t>
            </a:r>
            <a:r>
              <a:rPr lang="uk-UA" b="1" dirty="0" smtClean="0"/>
              <a:t>» («Майбутнє» )</a:t>
            </a:r>
            <a:endParaRPr lang="ru-RU" dirty="0" smtClean="0"/>
          </a:p>
          <a:p>
            <a:r>
              <a:rPr lang="uk-UA" dirty="0" smtClean="0"/>
              <a:t>Створення підлітками власних </a:t>
            </a:r>
            <a:r>
              <a:rPr lang="uk-UA" dirty="0" err="1" smtClean="0"/>
              <a:t>блогів</a:t>
            </a:r>
            <a:r>
              <a:rPr lang="uk-UA" dirty="0" smtClean="0"/>
              <a:t> крізь призму «Здорова нація – майбутнє України!» на телеграм-каналі. Залучення великої кількості дітей у просування власного </a:t>
            </a:r>
            <a:r>
              <a:rPr lang="uk-UA" dirty="0" err="1" smtClean="0"/>
              <a:t>блогу</a:t>
            </a:r>
            <a:r>
              <a:rPr lang="uk-UA" dirty="0" smtClean="0"/>
              <a:t> і створення якісного контенту для сучасних підлітків.</a:t>
            </a:r>
            <a:endParaRPr lang="ru-RU" dirty="0" smtClean="0"/>
          </a:p>
          <a:p>
            <a:r>
              <a:rPr lang="uk-UA" b="1" dirty="0" smtClean="0"/>
              <a:t>Мета </a:t>
            </a:r>
            <a:r>
              <a:rPr lang="uk-UA" b="1" dirty="0" err="1" smtClean="0"/>
              <a:t>кібер-руху</a:t>
            </a:r>
            <a:r>
              <a:rPr lang="uk-UA" b="1" dirty="0" smtClean="0"/>
              <a:t>:</a:t>
            </a:r>
            <a:r>
              <a:rPr lang="uk-UA" dirty="0" smtClean="0"/>
              <a:t> покращення стану навколишнього середовища через безпечний </a:t>
            </a:r>
            <a:r>
              <a:rPr lang="uk-UA" dirty="0" err="1" smtClean="0"/>
              <a:t>кіберпростір</a:t>
            </a:r>
            <a:r>
              <a:rPr lang="uk-UA" dirty="0" smtClean="0"/>
              <a:t>; налагодження нових знайомств серед учасників через спільну ідею і мету; </a:t>
            </a:r>
            <a:r>
              <a:rPr lang="uk-UA" dirty="0" smtClean="0"/>
              <a:t>обмін досвідом; організація </a:t>
            </a:r>
            <a:r>
              <a:rPr lang="uk-UA" dirty="0" smtClean="0"/>
              <a:t>підлітків для проведення корисних </a:t>
            </a:r>
            <a:r>
              <a:rPr lang="uk-UA" dirty="0" err="1" smtClean="0"/>
              <a:t>івентів</a:t>
            </a:r>
            <a:r>
              <a:rPr lang="uk-UA" dirty="0" smtClean="0"/>
              <a:t>; створення унікального контенту.</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7335835" cy="143510"/>
          </a:xfrm>
        </p:spPr>
        <p:txBody>
          <a:bodyPr>
            <a:normAutofit fontScale="90000"/>
          </a:bodyPr>
          <a:lstStyle/>
          <a:p>
            <a:endParaRPr lang="ru-RU" dirty="0"/>
          </a:p>
        </p:txBody>
      </p:sp>
      <p:pic>
        <p:nvPicPr>
          <p:cNvPr id="31746" name="Picture 2" descr="C:\Users\Админ\Desktop\Kiber-rux.jpg"/>
          <p:cNvPicPr>
            <a:picLocks noGrp="1" noChangeAspect="1" noChangeArrowheads="1"/>
          </p:cNvPicPr>
          <p:nvPr>
            <p:ph idx="1"/>
          </p:nvPr>
        </p:nvPicPr>
        <p:blipFill>
          <a:blip r:embed="rId2"/>
          <a:srcRect/>
          <a:stretch>
            <a:fillRect/>
          </a:stretch>
        </p:blipFill>
        <p:spPr bwMode="auto">
          <a:xfrm>
            <a:off x="574765" y="184860"/>
            <a:ext cx="8766067" cy="6215939"/>
          </a:xfrm>
          <a:prstGeom prst="rect">
            <a:avLst/>
          </a:prstGeom>
          <a:noFill/>
        </p:spPr>
      </p:pic>
      <p:pic>
        <p:nvPicPr>
          <p:cNvPr id="5" name="Рисунок 4">
            <a:extLst>
              <a:ext uri="{FF2B5EF4-FFF2-40B4-BE49-F238E27FC236}">
                <a16:creationId xmlns="" xmlns:a16="http://schemas.microsoft.com/office/drawing/2014/main" id="{DF840ED3-F71F-6006-ECBD-90EE4EC5858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55743" y="4702629"/>
            <a:ext cx="2736257" cy="19344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150" y="770890"/>
            <a:ext cx="8030210" cy="1268984"/>
          </a:xfrm>
        </p:spPr>
        <p:txBody>
          <a:bodyPr>
            <a:normAutofit fontScale="90000"/>
          </a:bodyPr>
          <a:lstStyle/>
          <a:p>
            <a:pPr algn="ctr"/>
            <a:r>
              <a:rPr lang="uk-UA" sz="2700" dirty="0" smtClean="0"/>
              <a:t>   Завдання </a:t>
            </a:r>
            <a:r>
              <a:rPr lang="uk-UA" sz="2700" dirty="0" err="1" smtClean="0"/>
              <a:t>кібер-руху</a:t>
            </a:r>
            <a:r>
              <a:rPr lang="uk-UA" sz="2700" dirty="0" smtClean="0"/>
              <a:t>: </a:t>
            </a:r>
            <a:r>
              <a:rPr lang="uk-UA" sz="2700" b="0" dirty="0" smtClean="0"/>
              <a:t>навчити однолітків, друзів використовувати </a:t>
            </a:r>
            <a:r>
              <a:rPr lang="uk-UA" sz="2700" b="0" dirty="0" err="1" smtClean="0"/>
              <a:t>інтернет</a:t>
            </a:r>
            <a:r>
              <a:rPr lang="uk-UA" sz="2700" b="0" dirty="0" smtClean="0"/>
              <a:t> правильно і безпечно.</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r>
              <a:rPr lang="uk-UA" dirty="0" err="1" smtClean="0"/>
              <a:t>Соцмережі</a:t>
            </a:r>
            <a:r>
              <a:rPr lang="uk-UA" dirty="0" smtClean="0"/>
              <a:t>, </a:t>
            </a:r>
            <a:r>
              <a:rPr lang="uk-UA" dirty="0" err="1" smtClean="0"/>
              <a:t>месенджери</a:t>
            </a:r>
            <a:r>
              <a:rPr lang="uk-UA" dirty="0" smtClean="0"/>
              <a:t>, форуми, ігрові чати — місця, де, ти сам того не помічаючи, залишаєш чимало інформації про своє приватне життя та приватне життя сім'ї та друзів. Такі відомості, як повне ім'я, адреса, дата народження, фото та відео, які можуть тебе скомпрометувати, і навіть зупинка, на якій ти чекаєш на транспорт для поїздки до школи чи додому, адреси секцій та гуртків і як ти туди дістаєшся, можуть використовуватися зловмисниками у найдивніших цілях. </a:t>
            </a:r>
            <a:endParaRPr lang="ru-RU" dirty="0" smtClean="0"/>
          </a:p>
          <a:p>
            <a:endParaRPr lang="ru-RU" dirty="0"/>
          </a:p>
        </p:txBody>
      </p:sp>
      <p:pic>
        <p:nvPicPr>
          <p:cNvPr id="4" name="Рисунок 3">
            <a:extLst>
              <a:ext uri="{FF2B5EF4-FFF2-40B4-BE49-F238E27FC236}">
                <a16:creationId xmlns="" xmlns:a16="http://schemas.microsoft.com/office/drawing/2014/main" id="{DF840ED3-F71F-6006-ECBD-90EE4EC585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2235" y="4611189"/>
            <a:ext cx="2736257" cy="1934412"/>
          </a:xfrm>
          <a:prstGeom prst="rect">
            <a:avLst/>
          </a:prstGeom>
        </p:spPr>
      </p:pic>
    </p:spTree>
  </p:cSld>
  <p:clrMapOvr>
    <a:masterClrMapping/>
  </p:clrMapOvr>
</p:sld>
</file>

<file path=ppt/theme/theme1.xml><?xml version="1.0" encoding="utf-8"?>
<a:theme xmlns:a="http://schemas.openxmlformats.org/drawingml/2006/main" name="Punchcard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176</TotalTime>
  <Words>1164</Words>
  <Application>Microsoft Office PowerPoint</Application>
  <PresentationFormat>Произвольный</PresentationFormat>
  <Paragraphs>68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PunchcardVTI</vt:lpstr>
      <vt:lpstr>Безпечне позашкілля</vt:lpstr>
      <vt:lpstr>Мета закладів позашкільної освіти   </vt:lpstr>
      <vt:lpstr>В  напрямі  кібербезпеки Національний еколого-натуралістичний центр учнівської молоді створив: </vt:lpstr>
      <vt:lpstr>Eco-cyber security</vt:lpstr>
      <vt:lpstr>Eco-cyber security</vt:lpstr>
      <vt:lpstr>Онлайн-марафон «Солов’їна»</vt:lpstr>
      <vt:lpstr>Кібер-рух для підлітків «Future» («Майбутнє» ) </vt:lpstr>
      <vt:lpstr>Слайд 8</vt:lpstr>
      <vt:lpstr>   Завдання кібер-руху: навчити однолітків, друзів використовувати інтернет правильно і безпечно. </vt:lpstr>
      <vt:lpstr>Напрями контенту кібер-руху для підлітків: </vt:lpstr>
      <vt:lpstr>Напрями контенту кібер-руху для підлітків:</vt:lpstr>
      <vt:lpstr>Напрями контенту кібер-руху для підлітків: </vt:lpstr>
      <vt:lpstr>Напрями контенту кібер-руху для підлітків:</vt:lpstr>
      <vt:lpstr>Приклади телеграм-каналів підлітків</vt:lpstr>
      <vt:lpstr>Навчальний тренінг для педагогів  «Україна в серці кожного»</vt:lpstr>
      <vt:lpstr>Навчальний тренінг для педагогів  «Україна в серці кожного»</vt:lpstr>
      <vt:lpstr>Розвідка на основі відкритих джерел (Opensourceintelligence, OSINT) </vt:lpstr>
      <vt:lpstr>Розвідка на основі відкритих джерел (Opensourceintelligence, OSINT)</vt:lpstr>
      <vt:lpstr>Розвідка на основі відкритих джерел (Opensourceintelligence, OSINT)</vt:lpstr>
      <vt:lpstr>Розвідка на основі відкритих джерел (Opensourceintelligence, OSINT)</vt:lpstr>
      <vt:lpstr>Розвідка на основі відкритих джерел (Opensourceintelligence, OSINT)</vt:lpstr>
      <vt:lpstr>                      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Безпечне позашкілля</dc:title>
  <dc:creator>ваня фесенко</dc:creator>
  <cp:lastModifiedBy>Админ</cp:lastModifiedBy>
  <cp:revision>31</cp:revision>
  <dcterms:created xsi:type="dcterms:W3CDTF">2023-03-06T12:34:27Z</dcterms:created>
  <dcterms:modified xsi:type="dcterms:W3CDTF">2023-03-06T18:03:32Z</dcterms:modified>
</cp:coreProperties>
</file>