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2" r:id="rId5"/>
    <p:sldId id="273" r:id="rId6"/>
    <p:sldId id="258" r:id="rId7"/>
    <p:sldId id="274" r:id="rId8"/>
    <p:sldId id="275" r:id="rId9"/>
    <p:sldId id="259" r:id="rId10"/>
    <p:sldId id="261" r:id="rId11"/>
    <p:sldId id="262" r:id="rId12"/>
    <p:sldId id="263" r:id="rId13"/>
    <p:sldId id="264" r:id="rId14"/>
    <p:sldId id="276" r:id="rId15"/>
    <p:sldId id="265" r:id="rId16"/>
    <p:sldId id="268" r:id="rId17"/>
    <p:sldId id="270" r:id="rId18"/>
    <p:sldId id="280" r:id="rId19"/>
    <p:sldId id="28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37AF2-62E3-4412-9338-2DE1779EC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7DA915-D25A-4C8E-B059-AEA6504A1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1C5936-EFBF-43FE-AE82-4986649F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A085-5989-4A61-9870-766BD9F085E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D22F0-E84D-4B17-AD11-A54D14B3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5B0F06-E5BF-4284-9BC2-224590D10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437E-3D12-448C-96B1-CC0C38B2789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5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71D67-79E8-48BA-87FF-6CD25B9EC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BA67EA-97E7-461F-9541-8C337B4AC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3371B2-2411-4347-8EB8-E82FE2C28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A085-5989-4A61-9870-766BD9F085E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566D13-7C6D-4839-936D-93BC844A4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33A7E7-9525-439B-B5BA-E093EAB8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437E-3D12-448C-96B1-CC0C38B2789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95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3FF9BA-ABE5-4690-84F5-0BDF288D39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2AD454-2CE5-42C7-A6E1-485881284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3366EC-E2E6-4E79-9745-B0F469D4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A085-5989-4A61-9870-766BD9F085E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B43610-5F6D-4D7D-9980-899F7180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67FF2-6A34-4ED6-AB3B-9D0B6B2A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437E-3D12-448C-96B1-CC0C38B2789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95D37-BCB3-482C-9D40-EEC57D83A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08CB95-337F-44EA-8E18-CFC4B4F20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5AB0FF-EE41-4157-8857-F6D3A359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A085-5989-4A61-9870-766BD9F085E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5BD5E4-F93C-4116-A4A0-BF257CDE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35106-01F9-447B-BA3A-316A7BC5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437E-3D12-448C-96B1-CC0C38B2789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5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A21EB-64DA-4142-8534-0BF65B4C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4B5E40-6410-4E6A-9578-A7E56AD7E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86A7E9-6405-4042-933E-CE57468F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A085-5989-4A61-9870-766BD9F085E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EEFEBE-358A-4B5F-9CC1-58375026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B1E77B-13F2-42FE-A2D0-524FF7AEB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437E-3D12-448C-96B1-CC0C38B2789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5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BE9AA-093B-4D32-AC35-C3C788D2A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6680BF-528E-424D-96B7-1C796376C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4FF34C-1480-4DB2-BF02-17F7461AF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209E16-30B7-4DAD-B2D7-E21D3FDC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A085-5989-4A61-9870-766BD9F085E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0A3130-E36B-436A-947B-65DD01E6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814773-38DF-42D4-B8A1-E605BD5D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437E-3D12-448C-96B1-CC0C38B2789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62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E0DA0-F148-430E-A590-E230D2AF0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38481B-87B4-4D91-BBD8-E9CDBCA9C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E4F626-77D1-40C2-8524-0FD7B45C7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897ED9-E834-458F-B99B-699F03C32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4282BE-ED18-48F6-ADBA-5C4F7A03EF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580ABB-8560-465D-B8D6-431802B17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A085-5989-4A61-9870-766BD9F085E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120B37-A4F5-492B-A8EF-8B84BB99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2831A9A-50E6-4709-BB8A-2E20C9D5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437E-3D12-448C-96B1-CC0C38B2789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85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CE51B-EBF5-42E2-ABD5-256F05BF9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1DF12F-A9A0-4701-98F9-DB05224D2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A085-5989-4A61-9870-766BD9F085E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93C9BB-ADA6-4969-892F-C9EC99B79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2E52BD-6D1D-4DC9-85F8-A2B2FBF7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437E-3D12-448C-96B1-CC0C38B2789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5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2D0B61-E0E7-41E7-B592-ABBCE52D8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A085-5989-4A61-9870-766BD9F085E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C33F09-A778-4385-919B-25B39F28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257F20-ED1A-4C5E-980F-14D0BAE0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437E-3D12-448C-96B1-CC0C38B2789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8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E1470-D2CB-4EAA-9947-CBB948153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91970E-E716-4BC8-AE58-CA50A7F0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28B6DC-AF5F-4AE9-9607-40EC5ADCE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76D066-15CA-42F2-99DF-230815FC8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A085-5989-4A61-9870-766BD9F085E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5312D-D15F-4A37-9E95-3482A58E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90E700-47C1-4811-8CA9-B699767B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437E-3D12-448C-96B1-CC0C38B2789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42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35561-DD00-496E-B2CF-7236F27F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547298-E7FA-4E63-83AA-E6AF71066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AC0860-8C5D-41E8-AC19-1BECF0BE4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F1BCDD-F596-43A3-802B-89A0773D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A085-5989-4A61-9870-766BD9F085E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0C9A4A-5195-4700-888E-F484AB674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A4A50B-77CF-4694-B5FF-F0251427A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437E-3D12-448C-96B1-CC0C38B2789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08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D2A0B-9E82-4C7C-9497-69DD580BE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6B5D44-C711-480D-9005-14090E36E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889B99-AE86-497F-9BCA-7F89591B3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2A085-5989-4A61-9870-766BD9F085E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7162B8-9AD8-478D-BB21-30438D787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7D14B7-38C3-467D-BAE5-A07158E7D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0437E-3D12-448C-96B1-CC0C38B2789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74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647C347-9E28-4AE0-826A-DE92DDCC3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846" y="620858"/>
            <a:ext cx="9144000" cy="2387600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F56DDF-0BB7-7341-AA46-6738CD708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4" y="166943"/>
            <a:ext cx="2720702" cy="5157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63A895-5885-7330-32E4-0B1142402226}"/>
              </a:ext>
            </a:extLst>
          </p:cNvPr>
          <p:cNvSpPr txBox="1"/>
          <p:nvPr/>
        </p:nvSpPr>
        <p:spPr>
          <a:xfrm>
            <a:off x="3734628" y="1214493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Єдиний національний урок "Безпечна дорога додому"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404CED-D524-97F7-1459-F5CC6BE9D40A}"/>
              </a:ext>
            </a:extLst>
          </p:cNvPr>
          <p:cNvSpPr txBox="1"/>
          <p:nvPr/>
        </p:nvSpPr>
        <p:spPr>
          <a:xfrm rot="10800000" flipV="1">
            <a:off x="4919871" y="3852518"/>
            <a:ext cx="65300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підготувала вчитель 8-б класу – Красницька О.І.</a:t>
            </a:r>
          </a:p>
          <a:p>
            <a:r>
              <a:rPr lang="uk-UA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8-б класу –Красницька О</a:t>
            </a:r>
          </a:p>
        </p:txBody>
      </p:sp>
    </p:spTree>
    <p:extLst>
      <p:ext uri="{BB962C8B-B14F-4D97-AF65-F5344CB8AC3E}">
        <p14:creationId xmlns:p14="http://schemas.microsoft.com/office/powerpoint/2010/main" val="1331291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716DF20-0BE4-4BE4-8545-705F88433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71" y="218767"/>
            <a:ext cx="11088329" cy="970841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Правило 7: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На дорогах, де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немає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тротуару,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ходити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тільки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по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лівому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узбіччю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,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назустріч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транспорту!</a:t>
            </a:r>
          </a:p>
        </p:txBody>
      </p:sp>
      <p:pic>
        <p:nvPicPr>
          <p:cNvPr id="7170" name="Picture 2" descr="Посібник для вчителів початкових класів, вихователів груп продовженого дня">
            <a:extLst>
              <a:ext uri="{FF2B5EF4-FFF2-40B4-BE49-F238E27FC236}">
                <a16:creationId xmlns:a16="http://schemas.microsoft.com/office/drawing/2014/main" id="{EC298351-766C-4041-800D-5519CDB6B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9" y="2428570"/>
            <a:ext cx="5447072" cy="432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Як намалювати правила дорожнього руху. Правила дорожнього руху для дітей в  картинках">
            <a:extLst>
              <a:ext uri="{FF2B5EF4-FFF2-40B4-BE49-F238E27FC236}">
                <a16:creationId xmlns:a16="http://schemas.microsoft.com/office/drawing/2014/main" id="{A0CF8902-FCD0-4DDC-9005-340A91B6E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11" y="2428570"/>
            <a:ext cx="5378245" cy="4244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287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B26EFC5-31E0-4A8D-A0D1-ECF8EB268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374" y="353961"/>
            <a:ext cx="10515600" cy="908697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Правило 8: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На дорогах, на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проїжджій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частині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, на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бруківці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дітям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категорично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забороняється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грати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ED4476-3F2A-4FBD-A541-64A618EC1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303" y="2836291"/>
            <a:ext cx="5680299" cy="3802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Правила дорожнього руху&quot; | Вебквест. Я досліджую світ">
            <a:extLst>
              <a:ext uri="{FF2B5EF4-FFF2-40B4-BE49-F238E27FC236}">
                <a16:creationId xmlns:a16="http://schemas.microsoft.com/office/drawing/2014/main" id="{869BDB61-3D81-41D7-9477-32A2ADC70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t="3152" r="2885" b="7391"/>
          <a:stretch/>
        </p:blipFill>
        <p:spPr bwMode="auto">
          <a:xfrm>
            <a:off x="71572" y="2858201"/>
            <a:ext cx="5955602" cy="378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341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E6E0CD-AB9A-4FD0-946D-41C0F6671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39" y="270125"/>
            <a:ext cx="10515600" cy="1077373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Правило 9: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Переходити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вулицю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можна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де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зображена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«Зебра»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або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встановлений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знак </a:t>
            </a:r>
            <a:r>
              <a:rPr lang="ru-RU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«</a:t>
            </a:r>
            <a:r>
              <a:rPr lang="ru-RU" sz="4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Пішохідний</a:t>
            </a:r>
            <a:r>
              <a:rPr lang="ru-RU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перехід</a:t>
            </a:r>
            <a:r>
              <a:rPr lang="ru-RU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»</a:t>
            </a:r>
          </a:p>
        </p:txBody>
      </p:sp>
      <p:pic>
        <p:nvPicPr>
          <p:cNvPr id="9218" name="Picture 2" descr="Безпека на дорозі: прості правила дорожнього руху для дітей | Діти в місті  Україна">
            <a:extLst>
              <a:ext uri="{FF2B5EF4-FFF2-40B4-BE49-F238E27FC236}">
                <a16:creationId xmlns:a16="http://schemas.microsoft.com/office/drawing/2014/main" id="{D53DB1D4-AB4A-40D7-8B93-6A0650AD6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4" r="19597"/>
          <a:stretch/>
        </p:blipFill>
        <p:spPr bwMode="auto">
          <a:xfrm>
            <a:off x="216310" y="2351192"/>
            <a:ext cx="4758813" cy="4378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вест &quot;Безпека руху на дорозі&quot;">
            <a:extLst>
              <a:ext uri="{FF2B5EF4-FFF2-40B4-BE49-F238E27FC236}">
                <a16:creationId xmlns:a16="http://schemas.microsoft.com/office/drawing/2014/main" id="{C8F3F8D5-AED1-42C1-BD50-44CEEC611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" b="6846"/>
          <a:stretch/>
        </p:blipFill>
        <p:spPr bwMode="auto">
          <a:xfrm rot="16200000">
            <a:off x="6910812" y="1665300"/>
            <a:ext cx="4378989" cy="575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00585C-C190-480A-942A-71CC672E6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33" y="2282323"/>
            <a:ext cx="2572211" cy="451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28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36C9BB-7E3D-4DE1-97E7-669636A36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36" y="200344"/>
            <a:ext cx="11284974" cy="979528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Правило 10: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Забороняється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переходити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проїжджу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частину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дороги перед транспортом.</a:t>
            </a:r>
          </a:p>
        </p:txBody>
      </p:sp>
      <p:pic>
        <p:nvPicPr>
          <p:cNvPr id="10242" name="Picture 2" descr="Безпека пішохода. Безпека користування громадським транспортом. Етика  пасажира. Поведінка пасажира при ДТП">
            <a:extLst>
              <a:ext uri="{FF2B5EF4-FFF2-40B4-BE49-F238E27FC236}">
                <a16:creationId xmlns:a16="http://schemas.microsoft.com/office/drawing/2014/main" id="{641F3BB4-E480-4922-9992-DA095952C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06" y="1615858"/>
            <a:ext cx="8772276" cy="5041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1E338A-A1C3-4374-83E2-E88B4C2B1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3686" y="1260207"/>
            <a:ext cx="3843952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88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36C9BB-7E3D-4DE1-97E7-669636A36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42" y="-192947"/>
            <a:ext cx="10515600" cy="202728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Правило 11: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Переходячи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вулицю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,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завжди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треба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дивитися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: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спочатку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-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наліво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, а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дійшовши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до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середини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дороги - направо.</a:t>
            </a:r>
          </a:p>
        </p:txBody>
      </p:sp>
      <p:pic>
        <p:nvPicPr>
          <p:cNvPr id="11266" name="Picture 2" descr="Малюнок на тему правило дорожнього руху очима дітей - Aiki-group.ru">
            <a:extLst>
              <a:ext uri="{FF2B5EF4-FFF2-40B4-BE49-F238E27FC236}">
                <a16:creationId xmlns:a16="http://schemas.microsoft.com/office/drawing/2014/main" id="{236CB175-1A43-475C-BE00-E28791B55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43" y="1666444"/>
            <a:ext cx="4760810" cy="4999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ПЕРЕХОДИМО ДОРОГУ | Валеологія">
            <a:extLst>
              <a:ext uri="{FF2B5EF4-FFF2-40B4-BE49-F238E27FC236}">
                <a16:creationId xmlns:a16="http://schemas.microsoft.com/office/drawing/2014/main" id="{C5751EB9-B602-48F2-89D5-CAD8D6D65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"/>
          <a:stretch/>
        </p:blipFill>
        <p:spPr bwMode="auto">
          <a:xfrm>
            <a:off x="5170541" y="2998840"/>
            <a:ext cx="6767816" cy="3620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24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4A03AF-0C10-4222-9626-35E9FF847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5299"/>
            <a:ext cx="10515600" cy="1006352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Правило 12: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Не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можна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чіплятися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ззаду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за автотранспорт.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Бережіть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своє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життя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67C0B2-E71C-44A3-9214-C26C29778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4" y="1867864"/>
            <a:ext cx="7133304" cy="4832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86C50A-AFB8-4232-B198-C8878DAAD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618" y="1331651"/>
            <a:ext cx="5133975" cy="574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1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3D9FE1D9-4353-42D4-B50D-3D32F3B66ECA}"/>
              </a:ext>
            </a:extLst>
          </p:cNvPr>
          <p:cNvSpPr txBox="1">
            <a:spLocks/>
          </p:cNvSpPr>
          <p:nvPr/>
        </p:nvSpPr>
        <p:spPr>
          <a:xfrm>
            <a:off x="9760974" y="163067"/>
            <a:ext cx="2204884" cy="1006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Назвіть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дорожні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знаки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38F9F05-2A74-4565-A192-D0AEED18D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569" y="0"/>
            <a:ext cx="9613490" cy="63441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7D022DE-D38C-4E10-9EE9-0DAF7E219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815" y="1540453"/>
            <a:ext cx="47529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32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F62D437-176F-4A2E-8EA9-5D4A77147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590" y="86954"/>
            <a:ext cx="6592410" cy="57863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ДОРОЖНІ ЗНАКИ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Руху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правила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єдині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повинні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поважати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Знати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повинні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дорослі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малята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Добрий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друг наш — знак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дорожній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Ставиться не так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подружиться з ним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Допоможе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трапилося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всяке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Шанувати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треба знаки. 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дорозі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небезпечно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Тож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обачним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буть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доречно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Руху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правила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єдині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Знати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повинні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Шануватимуть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люди — 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Скрізь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тоді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порядок буде!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6BC135-97CA-401A-8F6D-1A450E02A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86954"/>
            <a:ext cx="6143625" cy="36861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A9EFAD-3EF0-4E72-A28A-65C3E0DB2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61" y="3562043"/>
            <a:ext cx="3209003" cy="320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49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265" y="300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Давайте розпочнемо!</a:t>
            </a:r>
            <a:endParaRPr lang="ru-RU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Бумага, дизайн, белый, материал png | PNGEg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28" l="10000" r="92889">
                        <a14:backgroundMark x1="22000" y1="7759" x2="52778" y2="11207"/>
                        <a14:backgroundMark x1="37889" y1="12069" x2="42778" y2="12759"/>
                        <a14:backgroundMark x1="23222" y1="10172" x2="33222" y2="11552"/>
                        <a14:backgroundMark x1="65000" y1="15000" x2="81667" y2="20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425" y="1137731"/>
            <a:ext cx="4182011" cy="269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342688">
            <a:off x="9154474" y="2290817"/>
            <a:ext cx="301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Ви готові???</a:t>
            </a:r>
            <a:endParaRPr lang="ru-RU" sz="32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9703" y="2142198"/>
            <a:ext cx="81436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Безпека – це…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Рух – це…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Пішоходи – це…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Дорожні знаки – це…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Світлофор – це…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Пішохідна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розмітка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«Зебра» -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це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944C83-D7EB-4FC3-AB94-EF325C04D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800" y="1355602"/>
            <a:ext cx="5261479" cy="59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77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00DC5-AD82-A287-582F-5D63B396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5C7BAF8-FD00-CD84-FF99-F72137E67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" b="24623"/>
          <a:stretch>
            <a:fillRect/>
          </a:stretch>
        </p:blipFill>
        <p:spPr>
          <a:xfrm>
            <a:off x="0" y="0"/>
            <a:ext cx="5764696" cy="327991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38C24A-1069-500A-C69E-72E1E1867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" b="16667"/>
          <a:stretch>
            <a:fillRect/>
          </a:stretch>
        </p:blipFill>
        <p:spPr>
          <a:xfrm>
            <a:off x="-9939" y="3291148"/>
            <a:ext cx="5844209" cy="35668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4C4048-1200-AD4D-A225-29105162D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9" b="20579"/>
          <a:stretch>
            <a:fillRect/>
          </a:stretch>
        </p:blipFill>
        <p:spPr>
          <a:xfrm>
            <a:off x="5764696" y="-120582"/>
            <a:ext cx="6341165" cy="35668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343263-C829-20D9-3BBA-BCE05963A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2" b="31594"/>
          <a:stretch>
            <a:fillRect/>
          </a:stretch>
        </p:blipFill>
        <p:spPr>
          <a:xfrm>
            <a:off x="5764695" y="3369467"/>
            <a:ext cx="6341165" cy="341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89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3562C47-EA68-46C5-9B20-F0FA3A1D032E}"/>
              </a:ext>
            </a:extLst>
          </p:cNvPr>
          <p:cNvSpPr/>
          <p:nvPr/>
        </p:nvSpPr>
        <p:spPr>
          <a:xfrm>
            <a:off x="3774489" y="2734322"/>
            <a:ext cx="6976369" cy="1811044"/>
          </a:xfrm>
          <a:prstGeom prst="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157F0BE-AE26-4E91-A5CA-561C72E8D416}"/>
              </a:ext>
            </a:extLst>
          </p:cNvPr>
          <p:cNvSpPr/>
          <p:nvPr/>
        </p:nvSpPr>
        <p:spPr>
          <a:xfrm>
            <a:off x="3774489" y="4545365"/>
            <a:ext cx="6976369" cy="1897729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FAAD83-811B-4172-B764-2BC5D0EAC1AE}"/>
              </a:ext>
            </a:extLst>
          </p:cNvPr>
          <p:cNvSpPr/>
          <p:nvPr/>
        </p:nvSpPr>
        <p:spPr>
          <a:xfrm>
            <a:off x="3622089" y="852256"/>
            <a:ext cx="7128769" cy="188206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A608CF-CDE5-4397-907E-E2BB15F38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85" y="414906"/>
            <a:ext cx="5129442" cy="602819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2D790F-982D-485D-B4BA-7F775CA5E7AA}"/>
              </a:ext>
            </a:extLst>
          </p:cNvPr>
          <p:cNvSpPr txBox="1"/>
          <p:nvPr/>
        </p:nvSpPr>
        <p:spPr>
          <a:xfrm>
            <a:off x="6320901" y="1516185"/>
            <a:ext cx="43411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ПЕРЕЙТИ</a:t>
            </a:r>
            <a:r>
              <a:rPr lang="uk-UA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uk-U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БЕЗПЕЧНО</a:t>
            </a:r>
          </a:p>
          <a:p>
            <a:r>
              <a:rPr lang="uk-UA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5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ДОРОГУ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70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ам'ятка з правил дорожнього руху для школярів | Житомирська Міська Рада">
            <a:extLst>
              <a:ext uri="{FF2B5EF4-FFF2-40B4-BE49-F238E27FC236}">
                <a16:creationId xmlns:a16="http://schemas.microsoft.com/office/drawing/2014/main" id="{D26A1B7B-E61E-4188-BC15-3B10B2280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8DC6053E-F286-452D-B887-C6D35D037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3572" y="-97767"/>
            <a:ext cx="12265572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Кращий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спосіб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зберегти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своє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життя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на дорогах -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дотримуватися</a:t>
            </a:r>
            <a:r>
              <a:rPr lang="ru-RU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6FEB5AC2-F78B-428F-AFE5-2EC28CE2E01B}"/>
              </a:ext>
            </a:extLst>
          </p:cNvPr>
          <p:cNvSpPr/>
          <p:nvPr/>
        </p:nvSpPr>
        <p:spPr>
          <a:xfrm>
            <a:off x="409831" y="5750004"/>
            <a:ext cx="1115561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ПРАВИЛ</a:t>
            </a:r>
            <a:r>
              <a:rPr lang="ru-RU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ДОРОЖНЬОГО</a:t>
            </a:r>
            <a:r>
              <a:rPr lang="ru-RU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6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РУХУ</a:t>
            </a:r>
            <a:endParaRPr lang="uk-UA" sz="6600" dirty="0"/>
          </a:p>
        </p:txBody>
      </p:sp>
    </p:spTree>
    <p:extLst>
      <p:ext uri="{BB962C8B-B14F-4D97-AF65-F5344CB8AC3E}">
        <p14:creationId xmlns:p14="http://schemas.microsoft.com/office/powerpoint/2010/main" val="2996538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6F9E57-1ED7-45D2-AD77-A43752D90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55" y="-165565"/>
            <a:ext cx="10515600" cy="275937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Правило 1: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Переходити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вулицю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можна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тільки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по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пішохідних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переходах.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Найбезпечніший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перехід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-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підземний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.</a:t>
            </a:r>
          </a:p>
          <a:p>
            <a:pPr marL="457200" lvl="1" indent="0" algn="ctr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BC5A3A-FC86-4B22-BED0-6FF4EF39C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8" y="2366619"/>
            <a:ext cx="4751727" cy="4139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0B934A-3ED5-4814-8747-5B2617B82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97" y="2397029"/>
            <a:ext cx="3884248" cy="4078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Знак 5.36.2. Підземний пішохідний перехід – ПДР України">
            <a:extLst>
              <a:ext uri="{FF2B5EF4-FFF2-40B4-BE49-F238E27FC236}">
                <a16:creationId xmlns:a16="http://schemas.microsoft.com/office/drawing/2014/main" id="{A1F32B56-D803-4096-A35F-D7BA3CBD5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62" y="3097924"/>
            <a:ext cx="3634339" cy="3618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4728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:a16="http://schemas.microsoft.com/office/drawing/2014/main" id="{5A4623DB-A571-4509-B5FA-AB9FB89BBB56}"/>
              </a:ext>
            </a:extLst>
          </p:cNvPr>
          <p:cNvSpPr txBox="1">
            <a:spLocks/>
          </p:cNvSpPr>
          <p:nvPr/>
        </p:nvSpPr>
        <p:spPr>
          <a:xfrm>
            <a:off x="374470" y="-460375"/>
            <a:ext cx="10515600" cy="2759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5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Правило 2:  </a:t>
            </a:r>
            <a:r>
              <a:rPr lang="ru-RU" sz="5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Якщо</a:t>
            </a:r>
            <a:r>
              <a:rPr lang="ru-RU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5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немає</a:t>
            </a:r>
            <a:r>
              <a:rPr lang="ru-RU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5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підземного</a:t>
            </a:r>
            <a:r>
              <a:rPr lang="ru-RU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переходу, </a:t>
            </a:r>
            <a:r>
              <a:rPr lang="ru-RU" sz="5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ви</a:t>
            </a:r>
            <a:r>
              <a:rPr lang="ru-RU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5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повинні</a:t>
            </a:r>
            <a:r>
              <a:rPr lang="ru-RU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5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користуватися</a:t>
            </a:r>
            <a:r>
              <a:rPr lang="ru-RU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переходом </a:t>
            </a:r>
            <a:r>
              <a:rPr lang="ru-RU" sz="5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зі</a:t>
            </a:r>
            <a:r>
              <a:rPr lang="ru-RU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5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світлофором</a:t>
            </a:r>
            <a:r>
              <a:rPr lang="ru-RU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74" name="Picture 2" descr="Онлайн-тест для дітей: як добре ти знаєш правила дорожнього руху">
            <a:extLst>
              <a:ext uri="{FF2B5EF4-FFF2-40B4-BE49-F238E27FC236}">
                <a16:creationId xmlns:a16="http://schemas.microsoft.com/office/drawing/2014/main" id="{6076E70F-784E-43EE-8B47-9BD4A4439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37" y="2039007"/>
            <a:ext cx="6261857" cy="4561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AADBD8-53F6-4637-ABAD-AE3A89FF0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3" y="1598177"/>
            <a:ext cx="2720702" cy="51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71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22D061-3D57-4DE2-84F2-E8083E4AC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59" y="289788"/>
            <a:ext cx="11740055" cy="4351338"/>
          </a:xfrm>
        </p:spPr>
        <p:txBody>
          <a:bodyPr/>
          <a:lstStyle/>
          <a:p>
            <a:pPr algn="ctr" fontAlgn="t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Правило 3: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Не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можна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переходити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дорогу на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червоне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світло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,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навіть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якщо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немає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машин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F58A40-B675-4E31-8198-13587A87F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93" y="1702676"/>
            <a:ext cx="8031444" cy="51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98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22D061-3D57-4DE2-84F2-E8083E4AC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45" y="-330323"/>
            <a:ext cx="10515600" cy="2127591"/>
          </a:xfrm>
        </p:spPr>
        <p:txBody>
          <a:bodyPr>
            <a:normAutofit/>
          </a:bodyPr>
          <a:lstStyle/>
          <a:p>
            <a:pPr marL="0" indent="0" algn="ctr" fontAlgn="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t"/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Правило 4: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Небезпечніше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за все дорогу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переходити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з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групою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 людей</a:t>
            </a:r>
          </a:p>
        </p:txBody>
      </p:sp>
      <p:pic>
        <p:nvPicPr>
          <p:cNvPr id="4098" name="Picture 2" descr="Безпека на дорозі: у садочку Бучі дітям нагадали правила дорожнього руху |  БУЧАНСЬКІ НОВИНИ">
            <a:extLst>
              <a:ext uri="{FF2B5EF4-FFF2-40B4-BE49-F238E27FC236}">
                <a16:creationId xmlns:a16="http://schemas.microsoft.com/office/drawing/2014/main" id="{94C14038-BE71-47F3-B9DD-56AC46BC7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649" y="1713187"/>
            <a:ext cx="8842701" cy="4974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221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22D061-3D57-4DE2-84F2-E8083E4AC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425527"/>
            <a:ext cx="11648090" cy="4351338"/>
          </a:xfrm>
        </p:spPr>
        <p:txBody>
          <a:bodyPr>
            <a:normAutofit/>
          </a:bodyPr>
          <a:lstStyle/>
          <a:p>
            <a:pPr algn="ctr" fontAlgn="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t"/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Правило 5: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Ні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у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якому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разі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не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можна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вибігати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на дорогу (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навіть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якщо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дуже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поспішаєш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). Перед дорогою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потрібно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зупинитись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2" name="AutoShape 2" descr="10 основних правил дорожнього руху для дітей.">
            <a:extLst>
              <a:ext uri="{FF2B5EF4-FFF2-40B4-BE49-F238E27FC236}">
                <a16:creationId xmlns:a16="http://schemas.microsoft.com/office/drawing/2014/main" id="{111C5318-0470-4531-A462-3D559E8A53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731D3B-E257-437A-AB3B-0A564A1A8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1" y="1857420"/>
            <a:ext cx="5784630" cy="48289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90070F-F29F-4F50-9452-83047E9A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74" y="1750142"/>
            <a:ext cx="5751257" cy="5751257"/>
          </a:xfrm>
          <a:prstGeom prst="rect">
            <a:avLst/>
          </a:prstGeom>
        </p:spPr>
      </p:pic>
      <p:pic>
        <p:nvPicPr>
          <p:cNvPr id="5130" name="Picture 10" descr="знаки дорожнього руху on Pinterest">
            <a:extLst>
              <a:ext uri="{FF2B5EF4-FFF2-40B4-BE49-F238E27FC236}">
                <a16:creationId xmlns:a16="http://schemas.microsoft.com/office/drawing/2014/main" id="{C9862AE4-92F9-4BA2-94F0-08357D97F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40" y="3120766"/>
            <a:ext cx="4552489" cy="3499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670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E8CF6C-D140-495D-BAC8-C2F843536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58" y="186406"/>
            <a:ext cx="11729884" cy="1050740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Правило 6: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Автобус і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тролейбус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на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зупинці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треба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обходити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тільки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позаду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buNone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а трамвай </a:t>
            </a:r>
            <a:r>
              <a:rPr lang="ru-RU" sz="4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спереду</a:t>
            </a:r>
            <a:endParaRPr lang="ru-RU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Чому обходять трамвай спереду, а тролейбус та автобус позаду? - AnsWiki">
            <a:extLst>
              <a:ext uri="{FF2B5EF4-FFF2-40B4-BE49-F238E27FC236}">
                <a16:creationId xmlns:a16="http://schemas.microsoft.com/office/drawing/2014/main" id="{889366C3-2439-4291-A69E-CDDF89D64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340" y="1612128"/>
            <a:ext cx="7638834" cy="4718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«Как обходить автобус, троллейбус, трамвай» (8 фото)">
            <a:extLst>
              <a:ext uri="{FF2B5EF4-FFF2-40B4-BE49-F238E27FC236}">
                <a16:creationId xmlns:a16="http://schemas.microsoft.com/office/drawing/2014/main" id="{6C48F0D8-946E-4821-BBB6-9A6070285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2"/>
          <a:stretch/>
        </p:blipFill>
        <p:spPr bwMode="auto">
          <a:xfrm>
            <a:off x="-308112" y="3158380"/>
            <a:ext cx="4721087" cy="3699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353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382</Words>
  <Application>Microsoft Office PowerPoint</Application>
  <PresentationFormat>Широкий екран</PresentationFormat>
  <Paragraphs>43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8" baseType="lpstr">
      <vt:lpstr>Arial</vt:lpstr>
      <vt:lpstr>Bahnschrift Condensed</vt:lpstr>
      <vt:lpstr>Calibri</vt:lpstr>
      <vt:lpstr>Calibri Light</vt:lpstr>
      <vt:lpstr>Georgia</vt:lpstr>
      <vt:lpstr>Monotype Corsiva</vt:lpstr>
      <vt:lpstr>Times New Roman</vt:lpstr>
      <vt:lpstr>Wingdings</vt:lpstr>
      <vt:lpstr>Тема Office</vt:lpstr>
      <vt:lpstr>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Давайте розпочнемо!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дорожнього руху для школярів</dc:title>
  <dc:creator>Sad Sad</dc:creator>
  <cp:lastModifiedBy>Ольга Красницька</cp:lastModifiedBy>
  <cp:revision>31</cp:revision>
  <dcterms:created xsi:type="dcterms:W3CDTF">2019-11-25T16:58:28Z</dcterms:created>
  <dcterms:modified xsi:type="dcterms:W3CDTF">2025-11-21T10:50:36Z</dcterms:modified>
</cp:coreProperties>
</file>