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7559675" cy="106918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E3EE5C6-3355-43E6-AD6A-146C58C5A16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1143000" y="2057400"/>
            <a:ext cx="987264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1143000" y="4166640"/>
            <a:ext cx="987264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BFD3AA7-B0A1-49C9-BD0F-AE5D6B9F041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1143000" y="2057400"/>
            <a:ext cx="481752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01720" y="2057400"/>
            <a:ext cx="481752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1143000" y="4166640"/>
            <a:ext cx="481752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01720" y="4166640"/>
            <a:ext cx="481752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4B2C5D0-F5F4-474D-BDD2-17015C34D33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1143000" y="2057400"/>
            <a:ext cx="317880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481280" y="2057400"/>
            <a:ext cx="317880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7819200" y="2057400"/>
            <a:ext cx="317880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1143000" y="4166640"/>
            <a:ext cx="317880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481280" y="4166640"/>
            <a:ext cx="317880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7819200" y="4166640"/>
            <a:ext cx="317880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5DA0C1B-44FD-462C-8675-AE17E073331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1143000" y="2057400"/>
            <a:ext cx="9872640" cy="403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E56A633-CA15-4CDB-879D-ACE20FE56134}" type="slidenum">
              <a:t>‹#›</a:t>
            </a:fld>
            <a:endParaRPr/>
          </a:p>
        </p:txBody>
      </p:sp>
      <p:sp>
        <p:nvSpPr>
          <p:cNvPr id="2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1143000" y="2057400"/>
            <a:ext cx="9872640" cy="403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A967CAF-CDFC-4C03-A90B-1175366446B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1143000" y="2057400"/>
            <a:ext cx="4817520" cy="403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01720" y="2057400"/>
            <a:ext cx="4817520" cy="403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C3EF87C-C127-42A1-A9D4-F37C684836E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87129C2-ECCB-4C95-99C9-D41386F8443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1143000" y="609480"/>
            <a:ext cx="9875160" cy="6287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4E334CF-448E-4ABF-B76E-ED4FA63A902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1143000" y="2057400"/>
            <a:ext cx="481752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01720" y="2057400"/>
            <a:ext cx="4817520" cy="403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1143000" y="4166640"/>
            <a:ext cx="481752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794FB5C-356F-44D7-90E5-E4E96F0F6E1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1143000" y="2057400"/>
            <a:ext cx="4817520" cy="4038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01720" y="2057400"/>
            <a:ext cx="481752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01720" y="4166640"/>
            <a:ext cx="481752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92FB9EA-6DBB-44CA-9D8C-EA9B0D19994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1143000" y="2057400"/>
            <a:ext cx="481752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01720" y="2057400"/>
            <a:ext cx="481752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1143000" y="4166640"/>
            <a:ext cx="9872640" cy="1926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43BF2A8-F546-4067-9313-749B177BDD2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/>
        </p:nvSpPr>
        <p:spPr>
          <a:xfrm>
            <a:off x="231120" y="243720"/>
            <a:ext cx="11724120" cy="63774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ru-RU" sz="4400" b="0" strike="noStrike" spc="-1">
                <a:solidFill>
                  <a:schemeClr val="accent1"/>
                </a:solidFill>
                <a:latin typeface="Corbel"/>
              </a:rPr>
              <a:t>Образец заголовка</a:t>
            </a:r>
            <a:endParaRPr lang="en-US" sz="44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1143000" y="2057400"/>
            <a:ext cx="9872640" cy="4038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182880">
              <a:lnSpc>
                <a:spcPct val="90000"/>
              </a:lnSpc>
              <a:spcBef>
                <a:spcPts val="1400"/>
              </a:spcBef>
              <a:buClr>
                <a:srgbClr val="A6B727"/>
              </a:buClr>
              <a:buSzPct val="80000"/>
              <a:buFont typeface="Corbel"/>
              <a:buChar char="•"/>
            </a:pPr>
            <a:r>
              <a:rPr lang="ru-RU" sz="2200" b="0" strike="noStrike" spc="-1">
                <a:solidFill>
                  <a:schemeClr val="accent1"/>
                </a:solidFill>
                <a:latin typeface="Corbel"/>
              </a:rPr>
              <a:t>Образец текста</a:t>
            </a:r>
            <a:endParaRPr lang="en-US" sz="2200" b="0" strike="noStrike" spc="-1">
              <a:solidFill>
                <a:schemeClr val="accent1"/>
              </a:solidFill>
              <a:latin typeface="Corbel"/>
            </a:endParaRPr>
          </a:p>
          <a:p>
            <a:pPr marL="457200" lvl="1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A6B727"/>
              </a:buClr>
              <a:buSzPct val="80000"/>
              <a:buFont typeface="Corbel"/>
              <a:buChar char="•"/>
            </a:pPr>
            <a:r>
              <a:rPr lang="ru-RU" sz="2000" b="0" strike="noStrike" spc="-1">
                <a:solidFill>
                  <a:schemeClr val="accent1"/>
                </a:solidFill>
                <a:latin typeface="Corbel"/>
              </a:rPr>
              <a:t>Второй уровень</a:t>
            </a:r>
            <a:endParaRPr lang="en-US" sz="2000" b="0" strike="noStrike" spc="-1">
              <a:solidFill>
                <a:schemeClr val="accent1"/>
              </a:solidFill>
              <a:latin typeface="Corbel"/>
            </a:endParaRPr>
          </a:p>
          <a:p>
            <a:pPr marL="731520" lvl="2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A6B727"/>
              </a:buClr>
              <a:buSzPct val="80000"/>
              <a:buFont typeface="Corbel"/>
              <a:buChar char="•"/>
            </a:pPr>
            <a:r>
              <a:rPr lang="ru-RU" sz="1800" b="0" strike="noStrike" spc="-1">
                <a:solidFill>
                  <a:schemeClr val="accent1"/>
                </a:solidFill>
                <a:latin typeface="Corbel"/>
              </a:rPr>
              <a:t>Третий уровень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  <a:p>
            <a:pPr marL="1005840" lvl="3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A6B727"/>
              </a:buClr>
              <a:buSzPct val="80000"/>
              <a:buFont typeface="Corbel"/>
              <a:buChar char="•"/>
            </a:pPr>
            <a:r>
              <a:rPr lang="ru-RU" sz="1600" b="0" strike="noStrike" spc="-1">
                <a:solidFill>
                  <a:schemeClr val="accent1"/>
                </a:solidFill>
                <a:latin typeface="Corbel"/>
              </a:rPr>
              <a:t>Четвертый уровень</a:t>
            </a:r>
            <a:endParaRPr lang="en-US" sz="1600" b="0" strike="noStrike" spc="-1">
              <a:solidFill>
                <a:schemeClr val="accent1"/>
              </a:solidFill>
              <a:latin typeface="Corbel"/>
            </a:endParaRPr>
          </a:p>
          <a:p>
            <a:pPr marL="1280160" lvl="4" indent="-182880">
              <a:lnSpc>
                <a:spcPct val="90000"/>
              </a:lnSpc>
              <a:spcBef>
                <a:spcPts val="201"/>
              </a:spcBef>
              <a:spcAft>
                <a:spcPts val="400"/>
              </a:spcAft>
              <a:buClr>
                <a:srgbClr val="A6B727"/>
              </a:buClr>
              <a:buSzPct val="80000"/>
              <a:buFont typeface="Corbel"/>
              <a:buChar char="•"/>
            </a:pPr>
            <a:r>
              <a:rPr lang="ru-RU" sz="1600" b="0" strike="noStrike" spc="-1">
                <a:solidFill>
                  <a:schemeClr val="accent1"/>
                </a:solidFill>
                <a:latin typeface="Corbel"/>
              </a:rPr>
              <a:t>Пятый уровень</a:t>
            </a:r>
            <a:endParaRPr lang="en-US" sz="1600" b="0" strike="noStrike" spc="-1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 idx="1"/>
          </p:nvPr>
        </p:nvSpPr>
        <p:spPr>
          <a:xfrm>
            <a:off x="1143000" y="6223680"/>
            <a:ext cx="2328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lang="ru-UA" sz="1200" b="0" strike="noStrike" spc="-1">
                <a:solidFill>
                  <a:schemeClr val="accent1"/>
                </a:solidFill>
                <a:latin typeface="Corbe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ru-UA" sz="1200" b="0" strike="noStrike" spc="-1">
                <a:solidFill>
                  <a:schemeClr val="accent1"/>
                </a:solidFill>
                <a:latin typeface="Corbel"/>
              </a:rPr>
              <a:t>&lt;дата/час&gt;</a:t>
            </a:r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 idx="2"/>
          </p:nvPr>
        </p:nvSpPr>
        <p:spPr>
          <a:xfrm>
            <a:off x="3949200" y="6223680"/>
            <a:ext cx="4717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lang="uk-UA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uk-UA" sz="1400" b="0" strike="noStrike" spc="-1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sldNum" idx="3"/>
          </p:nvPr>
        </p:nvSpPr>
        <p:spPr>
          <a:xfrm>
            <a:off x="9329400" y="6223680"/>
            <a:ext cx="17056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lang="ru-UA" sz="1200" b="0" strike="noStrike" spc="-1">
                <a:solidFill>
                  <a:schemeClr val="accent1"/>
                </a:solidFill>
                <a:latin typeface="Corbe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D40CF95-46DD-496F-9501-886696D83E78}" type="slidenum">
              <a:rPr lang="ru-UA" sz="1200" b="0" strike="noStrike" spc="-1">
                <a:solidFill>
                  <a:schemeClr val="accent1"/>
                </a:solidFill>
                <a:latin typeface="Corbel"/>
              </a:rPr>
              <a:t>‹#›</a:t>
            </a:fld>
            <a:endParaRPr lang="uk-UA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38080" y="771480"/>
            <a:ext cx="10515240" cy="1130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ru-RU" sz="5400" b="1" strike="noStrike" spc="-1">
                <a:solidFill>
                  <a:schemeClr val="accent1"/>
                </a:solidFill>
                <a:latin typeface="Times New Roman"/>
              </a:rPr>
              <a:t>Україна - країна нескорених!</a:t>
            </a:r>
            <a:r>
              <a:rPr sz="5400"/>
              <a:t/>
            </a:r>
            <a:br>
              <a:rPr sz="5400"/>
            </a:br>
            <a:r>
              <a:rPr lang="ru-RU" sz="1800" b="1" strike="noStrike" spc="-1">
                <a:solidFill>
                  <a:schemeClr val="accent1"/>
                </a:solidFill>
                <a:latin typeface="Times New Roman"/>
              </a:rPr>
              <a:t> </a:t>
            </a:r>
            <a:endParaRPr lang="en-US" sz="1800" b="0" strike="noStrike" spc="-1">
              <a:solidFill>
                <a:srgbClr val="000000"/>
              </a:solidFill>
              <a:latin typeface="Corbel"/>
            </a:endParaRPr>
          </a:p>
        </p:txBody>
      </p:sp>
      <p:pic>
        <p:nvPicPr>
          <p:cNvPr id="43" name="Рисунок 5"/>
          <p:cNvPicPr/>
          <p:nvPr/>
        </p:nvPicPr>
        <p:blipFill>
          <a:blip r:embed="rId2"/>
          <a:stretch/>
        </p:blipFill>
        <p:spPr>
          <a:xfrm>
            <a:off x="0" y="2239560"/>
            <a:ext cx="7112160" cy="4618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9230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uk-UA" sz="3600" b="1" strike="noStrike" spc="-1">
                <a:solidFill>
                  <a:schemeClr val="accent1"/>
                </a:solidFill>
                <a:latin typeface="Times New Roman"/>
              </a:rPr>
              <a:t>День Гідності та Свободи </a:t>
            </a:r>
            <a:endParaRPr lang="en-US" sz="36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23520" y="1427040"/>
            <a:ext cx="11360520" cy="5065560"/>
          </a:xfrm>
          <a:prstGeom prst="rect">
            <a:avLst/>
          </a:prstGeom>
          <a:noFill/>
          <a:ln w="0">
            <a:noFill/>
          </a:ln>
        </p:spPr>
        <p:txBody>
          <a:bodyPr numCol="2" spcCol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chemeClr val="accent1"/>
                </a:solidFill>
                <a:latin typeface="Times New Roman"/>
              </a:rPr>
              <a:t>   Сьогодні, 21 листопада, ми вшановуємо Героїв Небесної Сотні та всіх українських воїнів, які беруть участь у війні на сході держави, усіх тих, хто власним життям, своєю жертовністю демонструють щире прагнення українців жити у вільній, демократичній і суверенній державі. Усі вони залишаються в пам’яті народу назавжди, стають гордістю й прикладом для майбутніх поколінь.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  <a:p>
            <a:pPr indent="0">
              <a:lnSpc>
                <a:spcPct val="9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chemeClr val="accent1"/>
                </a:solidFill>
                <a:latin typeface="Times New Roman"/>
              </a:rPr>
              <a:t>   Нехай буде мирне небо над українською землею, добробут й родинна злагода у домівках краян, не згасає віра в щасливе майбутнє Української держави! 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  <a:p>
            <a:pPr indent="0">
              <a:lnSpc>
                <a:spcPct val="9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chemeClr val="accent1"/>
                </a:solidFill>
                <a:latin typeface="Times New Roman"/>
              </a:rPr>
              <a:t>   17 листопада запланована дискусія щодо перспектив розслідування справ Майдану в умовах повномасштабної війни, у якій візьмуть участь представники Офісу Генпрокурора, адвокати та представники родин Небесної Сотні. 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  <a:p>
            <a:pPr indent="0">
              <a:lnSpc>
                <a:spcPct val="9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chemeClr val="accent1"/>
                </a:solidFill>
                <a:latin typeface="Times New Roman"/>
              </a:rPr>
              <a:t>   19 листопада та 26 листопада пройдуть екскурсії місцями Революції Гідності.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</p:txBody>
      </p:sp>
      <p:pic>
        <p:nvPicPr>
          <p:cNvPr id="70" name="Рисунок 7"/>
          <p:cNvPicPr/>
          <p:nvPr/>
        </p:nvPicPr>
        <p:blipFill>
          <a:blip r:embed="rId2"/>
          <a:stretch/>
        </p:blipFill>
        <p:spPr>
          <a:xfrm>
            <a:off x="6208200" y="1427040"/>
            <a:ext cx="5567760" cy="4945680"/>
          </a:xfrm>
          <a:prstGeom prst="rect">
            <a:avLst/>
          </a:prstGeom>
          <a:ln w="0">
            <a:noFill/>
          </a:ln>
        </p:spPr>
      </p:pic>
      <p:sp>
        <p:nvSpPr>
          <p:cNvPr id="71" name="Прямоугольник 8"/>
          <p:cNvSpPr/>
          <p:nvPr/>
        </p:nvSpPr>
        <p:spPr>
          <a:xfrm>
            <a:off x="6255000" y="6183360"/>
            <a:ext cx="3517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808080"/>
                </a:solidFill>
                <a:latin typeface="PT Sans"/>
              </a:rPr>
              <a:t>Фото: Музей Революції Гідності</a:t>
            </a:r>
            <a:endParaRPr lang="uk-UA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/>
          <p:nvPr/>
        </p:nvPicPr>
        <p:blipFill>
          <a:blip r:embed="rId2"/>
          <a:stretch/>
        </p:blipFill>
        <p:spPr>
          <a:xfrm>
            <a:off x="0" y="-360"/>
            <a:ext cx="12199680" cy="6858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006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uk-UA" sz="3600" b="1" strike="noStrike" spc="-1">
                <a:solidFill>
                  <a:schemeClr val="accent1"/>
                </a:solidFill>
                <a:latin typeface="Times New Roman"/>
              </a:rPr>
              <a:t>21 листопада - День Гідності та свободи </a:t>
            </a:r>
            <a:endParaRPr lang="en-US" sz="36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838080" y="1371600"/>
            <a:ext cx="10854720" cy="5001120"/>
          </a:xfrm>
          <a:prstGeom prst="rect">
            <a:avLst/>
          </a:prstGeom>
          <a:noFill/>
          <a:ln w="0">
            <a:noFill/>
          </a:ln>
        </p:spPr>
        <p:txBody>
          <a:bodyPr numCol="2" spcCol="0" anchor="t">
            <a:normAutofit/>
          </a:bodyPr>
          <a:lstStyle/>
          <a:p>
            <a:pPr indent="0">
              <a:lnSpc>
                <a:spcPct val="10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chemeClr val="accent1"/>
                </a:solidFill>
                <a:latin typeface="Times New Roman"/>
              </a:rPr>
              <a:t>   День Гідності та Свободи — свято в Україні, що відзначається щороку 21 листопада на честь початку цього дня двох революцій: Помаранчевої революції (2004 року) та Революції Гідності (2013 року). 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  <a:p>
            <a:pPr indent="0">
              <a:lnSpc>
                <a:spcPct val="10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chemeClr val="accent1"/>
                </a:solidFill>
                <a:latin typeface="Times New Roman"/>
              </a:rPr>
              <a:t>   "Відзначення Дня Гідності та Свободи, 9-ї річниці Революції Гідності відбудеться, на жаль, в умовах війни… Теперішня війна – це новий Майдан, але вже в межах всієї країни… Цьогорічне відзначення відбувається в умовах масштабної агресії, але програма досить лаконічна та враховує нові реалії, повітряні тривоги та те, що значна частина учасників Революції сьогодні перебуває на фронті… Ключова теза цьогорічної кампанії полягає у тому, що Революція Гідності – це був перший переможний бій цієї війни» .  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</p:txBody>
      </p:sp>
      <p:pic>
        <p:nvPicPr>
          <p:cNvPr id="46" name="Рисунок 3"/>
          <p:cNvPicPr/>
          <p:nvPr/>
        </p:nvPicPr>
        <p:blipFill>
          <a:blip r:embed="rId2"/>
          <a:stretch/>
        </p:blipFill>
        <p:spPr>
          <a:xfrm>
            <a:off x="6752160" y="1371600"/>
            <a:ext cx="4941000" cy="5001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ru-RU" sz="3600" b="1" strike="noStrike" spc="-1">
                <a:solidFill>
                  <a:schemeClr val="accent1"/>
                </a:solidFill>
                <a:latin typeface="Times New Roman"/>
              </a:rPr>
              <a:t>21 листопада - День Гідності та свободи </a:t>
            </a:r>
            <a:endParaRPr lang="en-US" sz="36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1143000" y="2057400"/>
            <a:ext cx="9872640" cy="4038120"/>
          </a:xfrm>
          <a:prstGeom prst="rect">
            <a:avLst/>
          </a:prstGeom>
          <a:noFill/>
          <a:ln w="0">
            <a:noFill/>
          </a:ln>
        </p:spPr>
        <p:txBody>
          <a:bodyPr numCol="2" spcCol="0" anchor="t">
            <a:normAutofit/>
          </a:bodyPr>
          <a:lstStyle/>
          <a:p>
            <a:pPr indent="0">
              <a:lnSpc>
                <a:spcPct val="10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chemeClr val="accent1"/>
                </a:solidFill>
                <a:latin typeface="Times New Roman"/>
              </a:rPr>
              <a:t>   День Гідності та Свободи – свято, встановлене «з метою утвердження в Україні ідеалів свободи і демократії, збереження та донесення до сучасного і майбутніх поколінь об’єктивної інформації про доленосні події в Україні початку </a:t>
            </a:r>
            <a:r>
              <a:rPr lang="en-US" sz="1800" b="0" strike="noStrike" spc="-1">
                <a:solidFill>
                  <a:schemeClr val="accent1"/>
                </a:solidFill>
                <a:latin typeface="Times New Roman"/>
              </a:rPr>
              <a:t>XXI </a:t>
            </a:r>
            <a:r>
              <a:rPr lang="uk-UA" sz="1800" b="0" strike="noStrike" spc="-1">
                <a:solidFill>
                  <a:schemeClr val="accent1"/>
                </a:solidFill>
                <a:latin typeface="Times New Roman"/>
              </a:rPr>
              <a:t>століття, а також віддання належної шани патріотизму й мужності громадян, які восени 2004 року та у листопаді 2013 року - лютому 2014 року постали на захист демократичних цінностей, прав і свобод людини і громадянина, національних інтересів нашої держави та її європейського вибору…» згідно з указом Президента України Петра Порошенка № 872/2014 «Про День Гідності та Свободи» від 13 листопада 2014 року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</p:txBody>
      </p:sp>
      <p:pic>
        <p:nvPicPr>
          <p:cNvPr id="49" name="Рисунок 3"/>
          <p:cNvPicPr/>
          <p:nvPr/>
        </p:nvPicPr>
        <p:blipFill>
          <a:blip r:embed="rId2"/>
          <a:stretch/>
        </p:blipFill>
        <p:spPr>
          <a:xfrm>
            <a:off x="6248520" y="1825560"/>
            <a:ext cx="5105160" cy="435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ru-RU" sz="3600" b="1" strike="noStrike" spc="-1">
                <a:solidFill>
                  <a:schemeClr val="accent1"/>
                </a:solidFill>
                <a:latin typeface="Times New Roman"/>
              </a:rPr>
              <a:t>21 листопада - День Гідності та свободи </a:t>
            </a:r>
            <a:endParaRPr lang="en-US" sz="36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1143000" y="2057400"/>
            <a:ext cx="9872640" cy="4038120"/>
          </a:xfrm>
          <a:prstGeom prst="rect">
            <a:avLst/>
          </a:prstGeom>
          <a:noFill/>
          <a:ln w="0">
            <a:noFill/>
          </a:ln>
        </p:spPr>
        <p:txBody>
          <a:bodyPr numCol="2" spcCol="0" anchor="t">
            <a:normAutofit/>
          </a:bodyPr>
          <a:lstStyle/>
          <a:p>
            <a:pPr indent="0">
              <a:lnSpc>
                <a:spcPct val="10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chemeClr val="accent1"/>
                </a:solidFill>
                <a:latin typeface="Times New Roman"/>
              </a:rPr>
              <a:t>   Після подій 2013-го - 2014-го року, революції Гідності і трагедії початку неоголошеної війни Росії проти України, окупації «братнім російським народом» Кримського півострова і декількох обласних центрів на сході України, відповідно до Указу Президента України Петра Порошенка № 872/2014 від 13-го листопада 2014-го року, з метою утвердження в Україні ідеалів свободи і демократії, збереження та донесення до сучасного і майбутніх поколінь об’єктивної інформації про доленосні події в Україні початку </a:t>
            </a:r>
            <a:r>
              <a:rPr lang="en-US" sz="1800" b="0" strike="noStrike" spc="-1">
                <a:solidFill>
                  <a:schemeClr val="accent1"/>
                </a:solidFill>
                <a:latin typeface="Times New Roman"/>
              </a:rPr>
              <a:t>XXI </a:t>
            </a:r>
            <a:r>
              <a:rPr lang="uk-UA" sz="1800" b="0" strike="noStrike" spc="-1">
                <a:solidFill>
                  <a:schemeClr val="accent1"/>
                </a:solidFill>
                <a:latin typeface="Times New Roman"/>
              </a:rPr>
              <a:t>століття, а також віддаючи належне шанування патріотизму і мужності громадян, які восени 2004-го року і в листопаді 2013 - лютому 2014 стали на захист демократичних цінностей, прав і свобод людини і громадянина, національних інтересів Української держави та її європейського вибору, святковий День отримав нове дихання.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  <a:p>
            <a:pPr indent="0">
              <a:lnSpc>
                <a:spcPct val="100000"/>
              </a:lnSpc>
              <a:spcBef>
                <a:spcPts val="1400"/>
              </a:spcBef>
              <a:buNone/>
              <a:tabLst>
                <a:tab pos="0" algn="l"/>
              </a:tabLst>
            </a:pP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</p:txBody>
      </p:sp>
      <p:pic>
        <p:nvPicPr>
          <p:cNvPr id="52" name="Рисунок 3"/>
          <p:cNvPicPr/>
          <p:nvPr/>
        </p:nvPicPr>
        <p:blipFill>
          <a:blip r:embed="rId2"/>
          <a:stretch/>
        </p:blipFill>
        <p:spPr>
          <a:xfrm>
            <a:off x="6095880" y="2743200"/>
            <a:ext cx="5257440" cy="343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978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uk-UA" sz="3600" b="1" strike="noStrike" spc="-1">
                <a:solidFill>
                  <a:schemeClr val="accent1"/>
                </a:solidFill>
                <a:latin typeface="Times New Roman"/>
              </a:rPr>
              <a:t>Разом нас багато! Нас не подолати!</a:t>
            </a:r>
            <a:endParaRPr lang="en-US" sz="36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741240" y="1343880"/>
            <a:ext cx="11038320" cy="4912920"/>
          </a:xfrm>
          <a:prstGeom prst="rect">
            <a:avLst/>
          </a:prstGeom>
          <a:noFill/>
          <a:ln w="0">
            <a:noFill/>
          </a:ln>
        </p:spPr>
        <p:txBody>
          <a:bodyPr numCol="2" spcCol="0" anchor="t">
            <a:normAutofit/>
          </a:bodyPr>
          <a:lstStyle/>
          <a:p>
            <a:pPr indent="0">
              <a:lnSpc>
                <a:spcPct val="10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chemeClr val="accent1"/>
                </a:solidFill>
                <a:latin typeface="Times New Roman"/>
              </a:rPr>
              <a:t>   Перша акція протесту розпочалася 21 листопада 2013 року близько 22:00. Учасників мітингу нараховувалось близько півтори тисячі. Цього ж дня небайдужі вийшли на Євромайдани також у Львові, Донецьку, Харкові, Ужгороді, Луцьку та інших містах. </a:t>
            </a:r>
            <a:r>
              <a:rPr lang="ru-RU" sz="1800" b="0" strike="noStrike" spc="-1">
                <a:solidFill>
                  <a:schemeClr val="accent1"/>
                </a:solidFill>
                <a:latin typeface="Times New Roman"/>
              </a:rPr>
              <a:t>З другої половини 22 листопада кількість людей на мітингу стала зростати і вже до 24 листопада на Майдані зібралося близько ста тисяч протестувальників. 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  <a:p>
            <a:pPr indent="0">
              <a:lnSpc>
                <a:spcPct val="10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chemeClr val="accent1"/>
                </a:solidFill>
                <a:latin typeface="Times New Roman"/>
              </a:rPr>
              <a:t>   У ніч з 29 на 30 листопада 2013 року силовики розігнали активістів, які зібралися на Майдані Незалежності. Влада пояснила це бажанням розчистити місце для новорічної ялинки. Застосування сили до мітингувальників спричинило ще більшу хвилю протестів – з проєвропейських вони перетворилися на антиурядові.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</p:txBody>
      </p:sp>
      <p:pic>
        <p:nvPicPr>
          <p:cNvPr id="55" name="Рисунок 3"/>
          <p:cNvPicPr/>
          <p:nvPr/>
        </p:nvPicPr>
        <p:blipFill>
          <a:blip r:embed="rId2"/>
          <a:stretch/>
        </p:blipFill>
        <p:spPr>
          <a:xfrm>
            <a:off x="6359400" y="1343880"/>
            <a:ext cx="5420160" cy="4912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ru-RU" sz="3600" b="1" strike="noStrike" spc="-1">
                <a:solidFill>
                  <a:schemeClr val="accent1"/>
                </a:solidFill>
                <a:latin typeface="Times New Roman"/>
              </a:rPr>
              <a:t>Революція Гідності: </a:t>
            </a:r>
            <a:r>
              <a:rPr sz="3600"/>
              <a:t/>
            </a:r>
            <a:br>
              <a:rPr sz="3600"/>
            </a:br>
            <a:r>
              <a:rPr lang="ru-RU" sz="3600" b="1" strike="noStrike" spc="-1">
                <a:solidFill>
                  <a:schemeClr val="accent1"/>
                </a:solidFill>
                <a:latin typeface="Times New Roman"/>
              </a:rPr>
              <a:t>з 30 листопада 2013 до лютого 2014 року </a:t>
            </a:r>
            <a:endParaRPr lang="en-US" sz="36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923840" cy="4350960"/>
          </a:xfrm>
          <a:prstGeom prst="rect">
            <a:avLst/>
          </a:prstGeom>
          <a:noFill/>
          <a:ln w="0">
            <a:noFill/>
          </a:ln>
        </p:spPr>
        <p:txBody>
          <a:bodyPr numCol="2" spcCol="0" anchor="t">
            <a:normAutofit/>
          </a:bodyPr>
          <a:lstStyle/>
          <a:p>
            <a:pPr indent="0">
              <a:lnSpc>
                <a:spcPct val="10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chemeClr val="accent1"/>
                </a:solidFill>
                <a:latin typeface="Times New Roman"/>
              </a:rPr>
              <a:t>   Після трьох місяців мітингів і жорстоких боїв у центрі Києва з понад сотнею вбитих та тисячами поранених за кілька днів, у ніч на 22 лютого 2014 року тодішній президент Янукович втік з України. А після цього розпочалася військова агресія Росії, яка супроводжувалася анексією Криму та окупацією окремих територій Донецької й Луганської областей. 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  <a:p>
            <a:pPr indent="0">
              <a:lnSpc>
                <a:spcPct val="10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chemeClr val="accent1"/>
                </a:solidFill>
                <a:latin typeface="Times New Roman"/>
              </a:rPr>
              <a:t>    </a:t>
            </a:r>
            <a:r>
              <a:rPr lang="ru-RU" sz="1800" b="0" strike="noStrike" spc="-1">
                <a:solidFill>
                  <a:schemeClr val="accent1"/>
                </a:solidFill>
                <a:latin typeface="Times New Roman"/>
              </a:rPr>
              <a:t>День гідності та свободи має статус державного свята, він не є офіційним вихідним. У цей день до пам’ятників загиблим учасникам Революції Гідності приносять квіти у пам’ять про Небесну сотню.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</p:txBody>
      </p:sp>
      <p:pic>
        <p:nvPicPr>
          <p:cNvPr id="58" name="Рисунок 3"/>
          <p:cNvPicPr/>
          <p:nvPr/>
        </p:nvPicPr>
        <p:blipFill>
          <a:blip r:embed="rId2"/>
          <a:stretch/>
        </p:blipFill>
        <p:spPr>
          <a:xfrm>
            <a:off x="6276240" y="1825560"/>
            <a:ext cx="5486040" cy="4350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uk-UA" sz="3600" b="1" strike="noStrike" spc="-1">
                <a:solidFill>
                  <a:schemeClr val="accent1"/>
                </a:solidFill>
                <a:latin typeface="Times New Roman"/>
              </a:rPr>
              <a:t>Небесна сотня!</a:t>
            </a:r>
            <a:endParaRPr lang="en-US" sz="36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690560"/>
            <a:ext cx="10951560" cy="4931280"/>
          </a:xfrm>
          <a:prstGeom prst="rect">
            <a:avLst/>
          </a:prstGeom>
          <a:noFill/>
          <a:ln w="0">
            <a:noFill/>
          </a:ln>
        </p:spPr>
        <p:txBody>
          <a:bodyPr numCol="2" spcCol="0" anchor="t">
            <a:normAutofit/>
          </a:bodyPr>
          <a:lstStyle/>
          <a:p>
            <a:pPr indent="0">
              <a:lnSpc>
                <a:spcPct val="10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chemeClr val="accent1"/>
                </a:solidFill>
                <a:latin typeface="Times New Roman"/>
              </a:rPr>
              <a:t>   День пам'яті Героїв Небесної Сотні відзначається щорічно 20 лютого згідно з указом президента Петра Порошенка. 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  <a:p>
            <a:pPr indent="0">
              <a:lnSpc>
                <a:spcPct val="10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chemeClr val="accent1"/>
                </a:solidFill>
                <a:latin typeface="Times New Roman"/>
              </a:rPr>
              <a:t>   У цей день загинуло найбільше активістів Євромайдану. Загалом революційні події зими 2013-2014 років забрали життя понад ста учасників Революції Гідності.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</p:txBody>
      </p:sp>
      <p:pic>
        <p:nvPicPr>
          <p:cNvPr id="61" name="Рисунок 3"/>
          <p:cNvPicPr/>
          <p:nvPr/>
        </p:nvPicPr>
        <p:blipFill>
          <a:blip r:embed="rId2"/>
          <a:stretch/>
        </p:blipFill>
        <p:spPr>
          <a:xfrm>
            <a:off x="6636240" y="1690560"/>
            <a:ext cx="5153400" cy="4671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8080" y="268200"/>
            <a:ext cx="10515240" cy="992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uk-UA" sz="3600" b="1" strike="noStrike" spc="-1">
                <a:solidFill>
                  <a:schemeClr val="accent1"/>
                </a:solidFill>
                <a:latin typeface="Times New Roman"/>
              </a:rPr>
              <a:t>День Гідності та Свободи</a:t>
            </a:r>
            <a:endParaRPr lang="en-US" sz="36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838080" y="1357920"/>
            <a:ext cx="10515240" cy="5306040"/>
          </a:xfrm>
          <a:prstGeom prst="rect">
            <a:avLst/>
          </a:prstGeom>
          <a:noFill/>
          <a:ln w="0">
            <a:noFill/>
          </a:ln>
        </p:spPr>
        <p:txBody>
          <a:bodyPr numCol="2" spcCol="0" anchor="t">
            <a:normAutofit/>
          </a:bodyPr>
          <a:lstStyle/>
          <a:p>
            <a:pPr indent="0">
              <a:lnSpc>
                <a:spcPct val="10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chemeClr val="accent1"/>
                </a:solidFill>
                <a:latin typeface="Times New Roman"/>
              </a:rPr>
              <a:t>    У Києві відкрилася виставка картин до Дня Гідності та Свободи, які відображають події під час Євромайдану. Виставку під назвою "Щоденник екстреміста" презентували у музеї Революції Гідності. Автор - Олексій Белюсенко, художник та учасник Євромайдану. Всі роботи виставки написані на основі його власних світлин, які він зробив на вулиці Михайла Грушевського та неподалік Будинку профспілок.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  <a:p>
            <a:pPr indent="0">
              <a:lnSpc>
                <a:spcPct val="10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chemeClr val="accent1"/>
                </a:solidFill>
                <a:latin typeface="Times New Roman"/>
              </a:rPr>
              <a:t>   "Я добре пам'ятаю ці емоції, ці події, те, що мене вражало, подобалось, надихало. Навіть не як художника, а як людину. Там, звісно, було і небезпечно, і страшно, і холодно, і голодно - різне було. Але запам'яталося те, що біля тебе є хтось поруч, хто підставить своє плече. Ми навіть сумували, коли сиділи вдома - по Майдану, по духу, який там панував", - ділиться автор. 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  <a:p>
            <a:pPr indent="0">
              <a:lnSpc>
                <a:spcPct val="10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ru-RU" sz="1800" b="0" strike="noStrike" spc="-1">
                <a:solidFill>
                  <a:schemeClr val="accent1"/>
                </a:solidFill>
                <a:latin typeface="Times New Roman"/>
              </a:rPr>
              <a:t>   "Те, що зараз відбувається - це продовження нашої боротьби за свободу. Це той шлях і той податок, який ми платимо за свою свободу. І те, що кров кращих, я вважаю, людей проливається - це наша плата за наше майбутнє", - сказав  О.Белюсенко.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</p:txBody>
      </p:sp>
      <p:pic>
        <p:nvPicPr>
          <p:cNvPr id="64" name="Рисунок 4"/>
          <p:cNvPicPr/>
          <p:nvPr/>
        </p:nvPicPr>
        <p:blipFill>
          <a:blip r:embed="rId2"/>
          <a:stretch/>
        </p:blipFill>
        <p:spPr>
          <a:xfrm>
            <a:off x="6095880" y="2491560"/>
            <a:ext cx="5257440" cy="4001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992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uk-UA" sz="3600" b="1" strike="noStrike" spc="-1">
                <a:solidFill>
                  <a:schemeClr val="accent1"/>
                </a:solidFill>
                <a:latin typeface="Times New Roman"/>
              </a:rPr>
              <a:t>День Гідності та Свободи </a:t>
            </a:r>
            <a:endParaRPr lang="en-US" sz="3600" b="0" strike="noStrike" spc="-1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838080" y="1537920"/>
            <a:ext cx="10799280" cy="4638600"/>
          </a:xfrm>
          <a:prstGeom prst="rect">
            <a:avLst/>
          </a:prstGeom>
          <a:noFill/>
          <a:ln w="0">
            <a:noFill/>
          </a:ln>
        </p:spPr>
        <p:txBody>
          <a:bodyPr numCol="2" spcCol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chemeClr val="accent1"/>
                </a:solidFill>
                <a:latin typeface="Times New Roman"/>
              </a:rPr>
              <a:t>   21 листопада на Алеї Героїв Небесної Сотні відбудуться молебні та покладання квітів. Музей Революції Гідності з партнерами проведе виставку "Війна за ідентичність та культурний спротив". Ввечері в столиці відбудеться вшанування Героїв Небесної Сотні.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  <a:p>
            <a:pPr indent="0">
              <a:lnSpc>
                <a:spcPct val="90000"/>
              </a:lnSpc>
              <a:spcBef>
                <a:spcPts val="1400"/>
              </a:spcBef>
              <a:buNone/>
              <a:tabLst>
                <a:tab pos="0" algn="l"/>
              </a:tabLst>
            </a:pPr>
            <a:r>
              <a:rPr lang="uk-UA" sz="1800" b="0" strike="noStrike" spc="-1">
                <a:solidFill>
                  <a:schemeClr val="accent1"/>
                </a:solidFill>
                <a:latin typeface="Times New Roman"/>
              </a:rPr>
              <a:t>   Україна - територія гідності і свободи. Вона довела це подіями, які розгорталися на Майдані в 2004 і 2013 роках. Це було важке випробування для нашої країни, але українці довели свою любов до країни, честь і мужність. Україна потрібно пишатися і просто неможливо не любити! Єдність і свобода роблять нас гідними дітьми нашої країни. Давайте зберігати і оберігати цей скарб! А наша сильна і демократична Україна буде берегти і захищати нас. З Днем гідності та свободи!</a:t>
            </a:r>
            <a:endParaRPr lang="en-US" sz="1800" b="0" strike="noStrike" spc="-1">
              <a:solidFill>
                <a:schemeClr val="accent1"/>
              </a:solidFill>
              <a:latin typeface="Corbel"/>
            </a:endParaRPr>
          </a:p>
        </p:txBody>
      </p:sp>
      <p:pic>
        <p:nvPicPr>
          <p:cNvPr id="67" name="Рисунок 6"/>
          <p:cNvPicPr/>
          <p:nvPr/>
        </p:nvPicPr>
        <p:blipFill>
          <a:blip r:embed="rId2"/>
          <a:stretch/>
        </p:blipFill>
        <p:spPr>
          <a:xfrm>
            <a:off x="6433920" y="1537920"/>
            <a:ext cx="5203440" cy="4638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195</TotalTime>
  <Words>1117</Words>
  <Application>Microsoft Office PowerPoint</Application>
  <PresentationFormat>Широкоэкранный</PresentationFormat>
  <Paragraphs>30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Corbel</vt:lpstr>
      <vt:lpstr>DejaVu Sans</vt:lpstr>
      <vt:lpstr>PT Sans</vt:lpstr>
      <vt:lpstr>Times New Roman</vt:lpstr>
      <vt:lpstr>Базис</vt:lpstr>
      <vt:lpstr>Україна - країна нескорених!  </vt:lpstr>
      <vt:lpstr>21 листопада - День Гідності та свободи </vt:lpstr>
      <vt:lpstr>21 листопада - День Гідності та свободи </vt:lpstr>
      <vt:lpstr>21 листопада - День Гідності та свободи </vt:lpstr>
      <vt:lpstr>Разом нас багато! Нас не подолати!</vt:lpstr>
      <vt:lpstr>Революція Гідності:  з 30 листопада 2013 до лютого 2014 року </vt:lpstr>
      <vt:lpstr>Небесна сотня!</vt:lpstr>
      <vt:lpstr>День Гідності та Свободи</vt:lpstr>
      <vt:lpstr>День Гідності та Свободи </vt:lpstr>
      <vt:lpstr>День Гідності та Свободи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Світлана</dc:creator>
  <dc:description/>
  <cp:lastModifiedBy>Вікторія</cp:lastModifiedBy>
  <cp:revision>3</cp:revision>
  <dcterms:created xsi:type="dcterms:W3CDTF">2022-11-19T14:04:39Z</dcterms:created>
  <dcterms:modified xsi:type="dcterms:W3CDTF">2024-11-26T15:37:14Z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13</vt:i4>
  </property>
</Properties>
</file>