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57" r:id="rId4"/>
    <p:sldId id="259" r:id="rId5"/>
    <p:sldId id="258" r:id="rId6"/>
    <p:sldId id="260" r:id="rId7"/>
    <p:sldId id="263" r:id="rId8"/>
    <p:sldId id="262" r:id="rId9"/>
    <p:sldId id="264" r:id="rId10"/>
    <p:sldId id="266" r:id="rId11"/>
    <p:sldId id="270" r:id="rId12"/>
    <p:sldId id="267" r:id="rId13"/>
    <p:sldId id="269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FFFF"/>
    <a:srgbClr val="2DFD03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2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9064" y="116632"/>
            <a:ext cx="8208912" cy="1728192"/>
          </a:xfrm>
        </p:spPr>
        <p:txBody>
          <a:bodyPr>
            <a:normAutofit/>
          </a:bodyPr>
          <a:lstStyle/>
          <a:p>
            <a:r>
              <a:rPr lang="uk-UA" sz="2400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ighlight>
                  <a:srgbClr val="FFFF00"/>
                </a:highlight>
              </a:rPr>
              <a:t> ЄДИНИЙ УРОК Для учнів </a:t>
            </a:r>
            <a:r>
              <a:rPr lang="uk-UA" sz="3100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ighlight>
                  <a:srgbClr val="FFFF00"/>
                </a:highlight>
              </a:rPr>
              <a:t>8-А</a:t>
            </a:r>
            <a:r>
              <a:rPr lang="uk-UA" sz="2400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ighlight>
                  <a:srgbClr val="FFFF00"/>
                </a:highlight>
              </a:rPr>
              <a:t> класу</a:t>
            </a:r>
            <a:r>
              <a:rPr lang="uk-UA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ighlight>
                  <a:srgbClr val="FFFF00"/>
                </a:highlight>
              </a:rPr>
              <a:t>.              </a:t>
            </a:r>
            <a:r>
              <a:rPr lang="uk-UA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09.03.2026</a:t>
            </a:r>
            <a:r>
              <a:rPr lang="uk-UA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</a:t>
            </a:r>
            <a:r>
              <a:rPr lang="uk-UA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r>
              <a:rPr lang="uk-UA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uk-UA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uk-UA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 Т.Г ШЕВЧЕНКО – великий син свого                                  народу».                                        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3548" y="2024753"/>
            <a:ext cx="8429400" cy="43204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uk-UA" sz="2400" dirty="0"/>
          </a:p>
        </p:txBody>
      </p:sp>
      <p:pic>
        <p:nvPicPr>
          <p:cNvPr id="1027" name="Picture 3" descr="C:\Users\Алла\Desktop\yghq7ndt7txyz6j1end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09" y="2060848"/>
            <a:ext cx="4554275" cy="230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A241BC-DB8E-47E1-8872-A9450B3668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1" b="14301"/>
          <a:stretch/>
        </p:blipFill>
        <p:spPr>
          <a:xfrm>
            <a:off x="4726284" y="2060848"/>
            <a:ext cx="4238203" cy="4680520"/>
          </a:xfrm>
          <a:prstGeom prst="rect">
            <a:avLst/>
          </a:prstGeom>
        </p:spPr>
      </p:pic>
      <p:pic>
        <p:nvPicPr>
          <p:cNvPr id="2050" name="Picture 2" descr="212 років від дня народження Тараса Шевченка: інформаційно-методичні  матеріали - Новини">
            <a:extLst>
              <a:ext uri="{FF2B5EF4-FFF2-40B4-BE49-F238E27FC236}">
                <a16:creationId xmlns:a16="http://schemas.microsoft.com/office/drawing/2014/main" id="{693E61ED-E0A6-431B-A37E-CF7FB8537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4362982"/>
            <a:ext cx="4546770" cy="237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52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06090"/>
          </a:xfrm>
        </p:spPr>
        <p:txBody>
          <a:bodyPr>
            <a:normAutofit fontScale="90000"/>
          </a:bodyPr>
          <a:lstStyle/>
          <a:p>
            <a:r>
              <a:rPr lang="uk-UA" sz="2400" dirty="0">
                <a:solidFill>
                  <a:srgbClr val="FF0000"/>
                </a:solidFill>
                <a:effectLst/>
              </a:rPr>
              <a:t>Цитати Тараса Шевченка про Україну і Батьківщину</a:t>
            </a:r>
            <a:r>
              <a:rPr lang="uk-UA" sz="2400" dirty="0">
                <a:effectLst/>
              </a:rPr>
              <a:t/>
            </a:r>
            <a:br>
              <a:rPr lang="uk-UA" sz="2400" dirty="0">
                <a:effectLst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4248472" cy="5688632"/>
          </a:xfrm>
        </p:spPr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Свою Україну любіть.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Любіть її… </a:t>
            </a:r>
            <a:r>
              <a:rPr lang="uk-UA" sz="2200" b="1" i="1" dirty="0" err="1">
                <a:solidFill>
                  <a:srgbClr val="FF0000"/>
                </a:solidFill>
              </a:rPr>
              <a:t>Во</a:t>
            </a:r>
            <a:r>
              <a:rPr lang="uk-UA" sz="2200" b="1" i="1" dirty="0">
                <a:solidFill>
                  <a:srgbClr val="FF0000"/>
                </a:solidFill>
              </a:rPr>
              <a:t> </a:t>
            </a:r>
            <a:r>
              <a:rPr lang="uk-UA" sz="2200" b="1" i="1" dirty="0" err="1">
                <a:solidFill>
                  <a:srgbClr val="FF0000"/>
                </a:solidFill>
              </a:rPr>
              <a:t>врем'я</a:t>
            </a:r>
            <a:r>
              <a:rPr lang="uk-UA" sz="2200" b="1" i="1" dirty="0">
                <a:solidFill>
                  <a:srgbClr val="FF0000"/>
                </a:solidFill>
              </a:rPr>
              <a:t> люте.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В останню, </a:t>
            </a:r>
            <a:r>
              <a:rPr lang="uk-UA" sz="2200" b="1" i="1" dirty="0" err="1">
                <a:solidFill>
                  <a:srgbClr val="FF0000"/>
                </a:solidFill>
              </a:rPr>
              <a:t>тяжкую</a:t>
            </a:r>
            <a:r>
              <a:rPr lang="uk-UA" sz="2200" b="1" i="1" dirty="0">
                <a:solidFill>
                  <a:srgbClr val="FF0000"/>
                </a:solidFill>
              </a:rPr>
              <a:t> </a:t>
            </a:r>
            <a:r>
              <a:rPr lang="uk-UA" sz="2200" b="1" i="1" dirty="0" err="1">
                <a:solidFill>
                  <a:srgbClr val="FF0000"/>
                </a:solidFill>
              </a:rPr>
              <a:t>минуту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За неї Господа моліть.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uk-UA" sz="2200" dirty="0">
                <a:solidFill>
                  <a:srgbClr val="FF0000"/>
                </a:solidFill>
              </a:rPr>
              <a:t>***</a:t>
            </a: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Нема на світі України,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Немає другого Дніпра,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А ви претеся на чужину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Шукати доброго добра…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uk-UA" sz="2200" dirty="0">
                <a:solidFill>
                  <a:srgbClr val="FF0000"/>
                </a:solidFill>
              </a:rPr>
              <a:t>***</a:t>
            </a: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Здається – кращого немає нічого в Бога, як Дніпро та наша </a:t>
            </a:r>
            <a:r>
              <a:rPr lang="uk-UA" sz="2200" b="1" i="1" dirty="0" err="1">
                <a:solidFill>
                  <a:srgbClr val="FF0000"/>
                </a:solidFill>
              </a:rPr>
              <a:t>славная</a:t>
            </a:r>
            <a:r>
              <a:rPr lang="uk-UA" sz="2200" b="1" i="1" dirty="0">
                <a:solidFill>
                  <a:srgbClr val="FF0000"/>
                </a:solidFill>
              </a:rPr>
              <a:t> країна…</a:t>
            </a: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Я так її, я так люблю мою Україну убогу, що </a:t>
            </a:r>
            <a:r>
              <a:rPr lang="uk-UA" sz="2200" b="1" i="1" dirty="0" err="1">
                <a:solidFill>
                  <a:srgbClr val="FF0000"/>
                </a:solidFill>
              </a:rPr>
              <a:t>проклену</a:t>
            </a:r>
            <a:r>
              <a:rPr lang="uk-UA" sz="2200" b="1" i="1" dirty="0">
                <a:solidFill>
                  <a:srgbClr val="FF0000"/>
                </a:solidFill>
              </a:rPr>
              <a:t> святого Бога, за неї душу погублю!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uk-UA" sz="2200" dirty="0">
                <a:solidFill>
                  <a:srgbClr val="FF0000"/>
                </a:solidFill>
              </a:rPr>
              <a:t>***</a:t>
            </a:r>
          </a:p>
          <a:p>
            <a:pPr marL="137160" indent="0">
              <a:buNone/>
            </a:pPr>
            <a:r>
              <a:rPr lang="uk-UA" sz="2200" b="1" i="1" dirty="0">
                <a:solidFill>
                  <a:srgbClr val="FF0000"/>
                </a:solidFill>
              </a:rPr>
              <a:t>Україно, </a:t>
            </a:r>
            <a:r>
              <a:rPr lang="uk-UA" sz="2200" b="1" i="1" dirty="0" err="1">
                <a:solidFill>
                  <a:srgbClr val="FF0000"/>
                </a:solidFill>
              </a:rPr>
              <a:t>Україно</a:t>
            </a:r>
            <a:r>
              <a:rPr lang="uk-UA" sz="2200" b="1" i="1" dirty="0">
                <a:solidFill>
                  <a:srgbClr val="FF0000"/>
                </a:solidFill>
              </a:rPr>
              <a:t>! Серце моє, ненько! Як згадаю твою долю, заплаче серденько!</a:t>
            </a:r>
            <a:endParaRPr lang="uk-UA" sz="2200" dirty="0">
              <a:solidFill>
                <a:srgbClr val="FF0000"/>
              </a:solidFill>
            </a:endParaRPr>
          </a:p>
          <a:p>
            <a:pPr marL="137160" indent="0">
              <a:buNone/>
            </a:pPr>
            <a:endParaRPr lang="uk-UA" sz="1900" dirty="0"/>
          </a:p>
          <a:p>
            <a:endParaRPr lang="uk-UA" sz="2000" dirty="0"/>
          </a:p>
        </p:txBody>
      </p:sp>
      <p:pic>
        <p:nvPicPr>
          <p:cNvPr id="10242" name="Picture 2" descr="C:\Users\Алла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25543"/>
            <a:ext cx="46805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9 БЕРЕЗНЯ 212 РОКІВ З ДНЯ НАРОДЖЕННЯ ТАРАСА ГРИГОРОВИЧА ШЕВЧЕНКА!!!">
            <a:extLst>
              <a:ext uri="{FF2B5EF4-FFF2-40B4-BE49-F238E27FC236}">
                <a16:creationId xmlns:a16="http://schemas.microsoft.com/office/drawing/2014/main" id="{46840DCA-A325-4E52-9246-A5785EA0B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379" y="768823"/>
            <a:ext cx="381642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880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Autofit/>
          </a:bodyPr>
          <a:lstStyle/>
          <a:p>
            <a:r>
              <a:rPr lang="uk-UA" sz="1600" b="0" dirty="0">
                <a:effectLst/>
              </a:rPr>
              <a:t/>
            </a:r>
            <a:br>
              <a:rPr lang="uk-UA" sz="1600" b="0" dirty="0">
                <a:effectLst/>
              </a:rPr>
            </a:br>
            <a:r>
              <a:rPr lang="uk-UA" sz="1600" dirty="0">
                <a:solidFill>
                  <a:srgbClr val="FF0000"/>
                </a:solidFill>
                <a:effectLst/>
              </a:rPr>
              <a:t>Тарас Шевченко </a:t>
            </a:r>
            <a:r>
              <a:rPr lang="uk-UA" sz="1600" b="0" dirty="0">
                <a:solidFill>
                  <a:srgbClr val="FF0000"/>
                </a:solidFill>
                <a:effectLst/>
              </a:rPr>
              <a:t>прожив 47 років: з них пробув 24 роки в кріпацтві, 10 – на засланні, а решту – під наглядом жандармів. Загалом на Батьківщині він був нечастим гостем... Але де б він не перебував – він завжди залишався сином своєї землі, пам'ятав її і сумував за нею, як за матір'ю. Саме тому Україна стала у творчості Шевченка головним образом, овіяним любов'ю і тугою.</a:t>
            </a:r>
            <a:r>
              <a:rPr lang="uk-UA" sz="1600" dirty="0">
                <a:solidFill>
                  <a:srgbClr val="FF0000"/>
                </a:solidFill>
              </a:rPr>
              <a:t/>
            </a:r>
            <a:br>
              <a:rPr lang="uk-UA" sz="1600" dirty="0">
                <a:solidFill>
                  <a:srgbClr val="FF0000"/>
                </a:solidFill>
              </a:rPr>
            </a:br>
            <a:endParaRPr lang="uk-UA" sz="1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4392488" cy="5328592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2000" u="sng" dirty="0">
                <a:solidFill>
                  <a:srgbClr val="00FFFF"/>
                </a:solidFill>
              </a:rPr>
              <a:t>"</a:t>
            </a:r>
            <a:r>
              <a:rPr lang="ru-RU" sz="2000" u="sng" dirty="0" err="1">
                <a:solidFill>
                  <a:srgbClr val="00FFFF"/>
                </a:solidFill>
              </a:rPr>
              <a:t>Думи</a:t>
            </a:r>
            <a:r>
              <a:rPr lang="ru-RU" sz="2000" u="sng" dirty="0">
                <a:solidFill>
                  <a:srgbClr val="00FFFF"/>
                </a:solidFill>
              </a:rPr>
              <a:t> </a:t>
            </a:r>
            <a:r>
              <a:rPr lang="ru-RU" sz="2000" u="sng" dirty="0" err="1">
                <a:solidFill>
                  <a:srgbClr val="00FFFF"/>
                </a:solidFill>
              </a:rPr>
              <a:t>мої</a:t>
            </a:r>
            <a:r>
              <a:rPr lang="ru-RU" sz="2000" u="sng" dirty="0">
                <a:solidFill>
                  <a:srgbClr val="00FFFF"/>
                </a:solidFill>
              </a:rPr>
              <a:t> </a:t>
            </a:r>
            <a:r>
              <a:rPr lang="ru-RU" sz="2000" u="sng" dirty="0" err="1">
                <a:solidFill>
                  <a:srgbClr val="00FFFF"/>
                </a:solidFill>
              </a:rPr>
              <a:t>думи</a:t>
            </a:r>
            <a:r>
              <a:rPr lang="ru-RU" sz="2000" u="sng" dirty="0">
                <a:solidFill>
                  <a:srgbClr val="00FFFF"/>
                </a:solidFill>
              </a:rPr>
              <a:t>…"</a:t>
            </a:r>
          </a:p>
          <a:p>
            <a:pPr marL="137160" indent="0">
              <a:buNone/>
            </a:pPr>
            <a:r>
              <a:rPr lang="ru-RU" sz="1800" dirty="0" err="1">
                <a:solidFill>
                  <a:srgbClr val="00FFFF"/>
                </a:solidFill>
              </a:rPr>
              <a:t>Думи</a:t>
            </a:r>
            <a:r>
              <a:rPr lang="ru-RU" sz="1800" dirty="0">
                <a:solidFill>
                  <a:srgbClr val="00FFFF"/>
                </a:solidFill>
              </a:rPr>
              <a:t> </a:t>
            </a:r>
            <a:r>
              <a:rPr lang="ru-RU" sz="1800" dirty="0" err="1">
                <a:solidFill>
                  <a:srgbClr val="00FFFF"/>
                </a:solidFill>
              </a:rPr>
              <a:t>мої</a:t>
            </a:r>
            <a:r>
              <a:rPr lang="ru-RU" sz="1800" dirty="0">
                <a:solidFill>
                  <a:srgbClr val="00FFFF"/>
                </a:solidFill>
              </a:rPr>
              <a:t>, </a:t>
            </a:r>
            <a:r>
              <a:rPr lang="ru-RU" sz="1800" dirty="0" err="1">
                <a:solidFill>
                  <a:srgbClr val="00FFFF"/>
                </a:solidFill>
              </a:rPr>
              <a:t>думи</a:t>
            </a:r>
            <a:r>
              <a:rPr lang="ru-RU" sz="1800" dirty="0">
                <a:solidFill>
                  <a:srgbClr val="00FFFF"/>
                </a:solidFill>
              </a:rPr>
              <a:t> </a:t>
            </a:r>
            <a:r>
              <a:rPr lang="ru-RU" sz="1800" dirty="0" err="1">
                <a:solidFill>
                  <a:srgbClr val="00FFFF"/>
                </a:solidFill>
              </a:rPr>
              <a:t>мої</a:t>
            </a:r>
            <a:r>
              <a:rPr lang="ru-RU" sz="1800" dirty="0">
                <a:solidFill>
                  <a:srgbClr val="00FFFF"/>
                </a:solidFill>
              </a:rPr>
              <a:t>,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>
                <a:solidFill>
                  <a:srgbClr val="00FFFF"/>
                </a:solidFill>
              </a:rPr>
              <a:t>Лихо </a:t>
            </a:r>
            <a:r>
              <a:rPr lang="ru-RU" sz="1800" dirty="0" err="1">
                <a:solidFill>
                  <a:srgbClr val="00FFFF"/>
                </a:solidFill>
              </a:rPr>
              <a:t>мені</a:t>
            </a:r>
            <a:r>
              <a:rPr lang="ru-RU" sz="1800" dirty="0">
                <a:solidFill>
                  <a:srgbClr val="00FFFF"/>
                </a:solidFill>
              </a:rPr>
              <a:t> з вами!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 err="1">
                <a:solidFill>
                  <a:srgbClr val="00FFFF"/>
                </a:solidFill>
              </a:rPr>
              <a:t>Нащо</a:t>
            </a:r>
            <a:r>
              <a:rPr lang="ru-RU" sz="1800" dirty="0">
                <a:solidFill>
                  <a:srgbClr val="00FFFF"/>
                </a:solidFill>
              </a:rPr>
              <a:t> стали на </a:t>
            </a:r>
            <a:r>
              <a:rPr lang="ru-RU" sz="1800" dirty="0" err="1">
                <a:solidFill>
                  <a:srgbClr val="00FFFF"/>
                </a:solidFill>
              </a:rPr>
              <a:t>папері</a:t>
            </a:r>
            <a:r>
              <a:rPr lang="ru-RU" sz="1800" dirty="0">
                <a:solidFill>
                  <a:srgbClr val="00FFFF"/>
                </a:solidFill>
              </a:rPr>
              <a:t/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 err="1">
                <a:solidFill>
                  <a:srgbClr val="00FFFF"/>
                </a:solidFill>
              </a:rPr>
              <a:t>Сумними</a:t>
            </a:r>
            <a:r>
              <a:rPr lang="ru-RU" sz="1800" dirty="0">
                <a:solidFill>
                  <a:srgbClr val="00FFFF"/>
                </a:solidFill>
              </a:rPr>
              <a:t> рядами?..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 err="1">
                <a:solidFill>
                  <a:srgbClr val="00FFFF"/>
                </a:solidFill>
              </a:rPr>
              <a:t>Чом</a:t>
            </a:r>
            <a:r>
              <a:rPr lang="ru-RU" sz="1800" dirty="0">
                <a:solidFill>
                  <a:srgbClr val="00FFFF"/>
                </a:solidFill>
              </a:rPr>
              <a:t> вас </a:t>
            </a:r>
            <a:r>
              <a:rPr lang="ru-RU" sz="1800" dirty="0" err="1">
                <a:solidFill>
                  <a:srgbClr val="00FFFF"/>
                </a:solidFill>
              </a:rPr>
              <a:t>вітер</a:t>
            </a:r>
            <a:r>
              <a:rPr lang="ru-RU" sz="1800" dirty="0">
                <a:solidFill>
                  <a:srgbClr val="00FFFF"/>
                </a:solidFill>
              </a:rPr>
              <a:t> не </a:t>
            </a:r>
            <a:r>
              <a:rPr lang="ru-RU" sz="1800" dirty="0" err="1">
                <a:solidFill>
                  <a:srgbClr val="00FFFF"/>
                </a:solidFill>
              </a:rPr>
              <a:t>розвіяв</a:t>
            </a:r>
            <a:r>
              <a:rPr lang="ru-RU" sz="1800" dirty="0">
                <a:solidFill>
                  <a:srgbClr val="00FFFF"/>
                </a:solidFill>
              </a:rPr>
              <a:t/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>
                <a:solidFill>
                  <a:srgbClr val="00FFFF"/>
                </a:solidFill>
              </a:rPr>
              <a:t>В степу, як </a:t>
            </a:r>
            <a:r>
              <a:rPr lang="ru-RU" sz="1800" dirty="0" err="1">
                <a:solidFill>
                  <a:srgbClr val="00FFFF"/>
                </a:solidFill>
              </a:rPr>
              <a:t>пилину</a:t>
            </a:r>
            <a:r>
              <a:rPr lang="ru-RU" sz="1800" dirty="0">
                <a:solidFill>
                  <a:srgbClr val="00FFFF"/>
                </a:solidFill>
              </a:rPr>
              <a:t>?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 err="1">
                <a:solidFill>
                  <a:srgbClr val="00FFFF"/>
                </a:solidFill>
              </a:rPr>
              <a:t>Чом</a:t>
            </a:r>
            <a:r>
              <a:rPr lang="ru-RU" sz="1800" dirty="0">
                <a:solidFill>
                  <a:srgbClr val="00FFFF"/>
                </a:solidFill>
              </a:rPr>
              <a:t> вас лихо не приспало,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>
                <a:solidFill>
                  <a:srgbClr val="00FFFF"/>
                </a:solidFill>
              </a:rPr>
              <a:t>Як свою </a:t>
            </a:r>
            <a:r>
              <a:rPr lang="ru-RU" sz="1800" dirty="0" err="1">
                <a:solidFill>
                  <a:srgbClr val="00FFFF"/>
                </a:solidFill>
              </a:rPr>
              <a:t>дитину</a:t>
            </a:r>
            <a:r>
              <a:rPr lang="ru-RU" sz="1800" dirty="0">
                <a:solidFill>
                  <a:srgbClr val="00FFFF"/>
                </a:solidFill>
              </a:rPr>
              <a:t>?...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>
                <a:solidFill>
                  <a:srgbClr val="00FFFF"/>
                </a:solidFill>
              </a:rPr>
              <a:t>За </a:t>
            </a:r>
            <a:r>
              <a:rPr lang="ru-RU" sz="1800" dirty="0" err="1">
                <a:solidFill>
                  <a:srgbClr val="00FFFF"/>
                </a:solidFill>
              </a:rPr>
              <a:t>карії</a:t>
            </a:r>
            <a:r>
              <a:rPr lang="ru-RU" sz="1800" dirty="0">
                <a:solidFill>
                  <a:srgbClr val="00FFFF"/>
                </a:solidFill>
              </a:rPr>
              <a:t> </a:t>
            </a:r>
            <a:r>
              <a:rPr lang="ru-RU" sz="1800" dirty="0" err="1">
                <a:solidFill>
                  <a:srgbClr val="00FFFF"/>
                </a:solidFill>
              </a:rPr>
              <a:t>оченята</a:t>
            </a:r>
            <a:r>
              <a:rPr lang="ru-RU" sz="1800" dirty="0">
                <a:solidFill>
                  <a:srgbClr val="00FFFF"/>
                </a:solidFill>
              </a:rPr>
              <a:t>,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>
                <a:solidFill>
                  <a:srgbClr val="00FFFF"/>
                </a:solidFill>
              </a:rPr>
              <a:t>За </a:t>
            </a:r>
            <a:r>
              <a:rPr lang="ru-RU" sz="1800" dirty="0" err="1">
                <a:solidFill>
                  <a:srgbClr val="00FFFF"/>
                </a:solidFill>
              </a:rPr>
              <a:t>чорнії</a:t>
            </a:r>
            <a:r>
              <a:rPr lang="ru-RU" sz="1800" dirty="0">
                <a:solidFill>
                  <a:srgbClr val="00FFFF"/>
                </a:solidFill>
              </a:rPr>
              <a:t> брови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 err="1">
                <a:solidFill>
                  <a:srgbClr val="00FFFF"/>
                </a:solidFill>
              </a:rPr>
              <a:t>Серце</a:t>
            </a:r>
            <a:r>
              <a:rPr lang="ru-RU" sz="1800" dirty="0">
                <a:solidFill>
                  <a:srgbClr val="00FFFF"/>
                </a:solidFill>
              </a:rPr>
              <a:t> </a:t>
            </a:r>
            <a:r>
              <a:rPr lang="ru-RU" sz="1800" dirty="0" err="1">
                <a:solidFill>
                  <a:srgbClr val="00FFFF"/>
                </a:solidFill>
              </a:rPr>
              <a:t>рвалося</a:t>
            </a:r>
            <a:r>
              <a:rPr lang="ru-RU" sz="1800" dirty="0">
                <a:solidFill>
                  <a:srgbClr val="00FFFF"/>
                </a:solidFill>
              </a:rPr>
              <a:t>, </a:t>
            </a:r>
            <a:r>
              <a:rPr lang="ru-RU" sz="1800" dirty="0" err="1">
                <a:solidFill>
                  <a:srgbClr val="00FFFF"/>
                </a:solidFill>
              </a:rPr>
              <a:t>сміялось</a:t>
            </a:r>
            <a:r>
              <a:rPr lang="ru-RU" sz="1800" dirty="0">
                <a:solidFill>
                  <a:srgbClr val="00FFFF"/>
                </a:solidFill>
              </a:rPr>
              <a:t>,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 err="1">
                <a:solidFill>
                  <a:srgbClr val="00FFFF"/>
                </a:solidFill>
              </a:rPr>
              <a:t>Виливало</a:t>
            </a:r>
            <a:r>
              <a:rPr lang="ru-RU" sz="1800" dirty="0">
                <a:solidFill>
                  <a:srgbClr val="00FFFF"/>
                </a:solidFill>
              </a:rPr>
              <a:t> </a:t>
            </a:r>
            <a:r>
              <a:rPr lang="ru-RU" sz="1800" dirty="0" err="1">
                <a:solidFill>
                  <a:srgbClr val="00FFFF"/>
                </a:solidFill>
              </a:rPr>
              <a:t>мову</a:t>
            </a:r>
            <a:r>
              <a:rPr lang="ru-RU" sz="1800" dirty="0">
                <a:solidFill>
                  <a:srgbClr val="00FFFF"/>
                </a:solidFill>
              </a:rPr>
              <a:t>,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 err="1">
                <a:solidFill>
                  <a:srgbClr val="00FFFF"/>
                </a:solidFill>
              </a:rPr>
              <a:t>Виливало</a:t>
            </a:r>
            <a:r>
              <a:rPr lang="ru-RU" sz="1800" dirty="0">
                <a:solidFill>
                  <a:srgbClr val="00FFFF"/>
                </a:solidFill>
              </a:rPr>
              <a:t>, як </a:t>
            </a:r>
            <a:r>
              <a:rPr lang="ru-RU" sz="1800" dirty="0" err="1">
                <a:solidFill>
                  <a:srgbClr val="00FFFF"/>
                </a:solidFill>
              </a:rPr>
              <a:t>уміло</a:t>
            </a:r>
            <a:r>
              <a:rPr lang="ru-RU" sz="1800" dirty="0">
                <a:solidFill>
                  <a:srgbClr val="00FFFF"/>
                </a:solidFill>
              </a:rPr>
              <a:t>,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>
                <a:solidFill>
                  <a:srgbClr val="00FFFF"/>
                </a:solidFill>
              </a:rPr>
              <a:t>За </a:t>
            </a:r>
            <a:r>
              <a:rPr lang="ru-RU" sz="1800" dirty="0" err="1">
                <a:solidFill>
                  <a:srgbClr val="00FFFF"/>
                </a:solidFill>
              </a:rPr>
              <a:t>темнії</a:t>
            </a:r>
            <a:r>
              <a:rPr lang="ru-RU" sz="1800" dirty="0">
                <a:solidFill>
                  <a:srgbClr val="00FFFF"/>
                </a:solidFill>
              </a:rPr>
              <a:t> </a:t>
            </a:r>
            <a:r>
              <a:rPr lang="ru-RU" sz="1800" dirty="0" err="1">
                <a:solidFill>
                  <a:srgbClr val="00FFFF"/>
                </a:solidFill>
              </a:rPr>
              <a:t>ночі</a:t>
            </a:r>
            <a:r>
              <a:rPr lang="ru-RU" sz="1800" dirty="0">
                <a:solidFill>
                  <a:srgbClr val="00FFFF"/>
                </a:solidFill>
              </a:rPr>
              <a:t>,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>
                <a:solidFill>
                  <a:srgbClr val="00FFFF"/>
                </a:solidFill>
              </a:rPr>
              <a:t>За </a:t>
            </a:r>
            <a:r>
              <a:rPr lang="ru-RU" sz="1800" dirty="0" err="1">
                <a:solidFill>
                  <a:srgbClr val="00FFFF"/>
                </a:solidFill>
              </a:rPr>
              <a:t>вишневий</a:t>
            </a:r>
            <a:r>
              <a:rPr lang="ru-RU" sz="1800" dirty="0">
                <a:solidFill>
                  <a:srgbClr val="00FFFF"/>
                </a:solidFill>
              </a:rPr>
              <a:t> сад </a:t>
            </a:r>
            <a:r>
              <a:rPr lang="ru-RU" sz="1800" dirty="0" err="1">
                <a:solidFill>
                  <a:srgbClr val="00FFFF"/>
                </a:solidFill>
              </a:rPr>
              <a:t>зелений</a:t>
            </a:r>
            <a:r>
              <a:rPr lang="ru-RU" sz="1800" dirty="0">
                <a:solidFill>
                  <a:srgbClr val="00FFFF"/>
                </a:solidFill>
              </a:rPr>
              <a:t>,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>
                <a:solidFill>
                  <a:srgbClr val="00FFFF"/>
                </a:solidFill>
              </a:rPr>
              <a:t>За ласки </a:t>
            </a:r>
            <a:r>
              <a:rPr lang="ru-RU" sz="1800" dirty="0" err="1">
                <a:solidFill>
                  <a:srgbClr val="00FFFF"/>
                </a:solidFill>
              </a:rPr>
              <a:t>дівочі</a:t>
            </a:r>
            <a:r>
              <a:rPr lang="ru-RU" sz="1800" dirty="0">
                <a:solidFill>
                  <a:srgbClr val="00FFFF"/>
                </a:solidFill>
              </a:rPr>
              <a:t>...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>
                <a:solidFill>
                  <a:srgbClr val="00FFFF"/>
                </a:solidFill>
              </a:rPr>
              <a:t>За степи та за </a:t>
            </a:r>
            <a:r>
              <a:rPr lang="ru-RU" sz="1800" dirty="0" err="1">
                <a:solidFill>
                  <a:srgbClr val="00FFFF"/>
                </a:solidFill>
              </a:rPr>
              <a:t>могили</a:t>
            </a:r>
            <a:r>
              <a:rPr lang="ru-RU" sz="1800" dirty="0">
                <a:solidFill>
                  <a:srgbClr val="00FFFF"/>
                </a:solidFill>
              </a:rPr>
              <a:t>,</a:t>
            </a:r>
            <a:br>
              <a:rPr lang="ru-RU" sz="1800" dirty="0">
                <a:solidFill>
                  <a:srgbClr val="00FFFF"/>
                </a:solidFill>
              </a:rPr>
            </a:br>
            <a:r>
              <a:rPr lang="ru-RU" sz="1800" dirty="0" err="1">
                <a:solidFill>
                  <a:srgbClr val="00FFFF"/>
                </a:solidFill>
              </a:rPr>
              <a:t>Що</a:t>
            </a:r>
            <a:r>
              <a:rPr lang="ru-RU" sz="1800" dirty="0">
                <a:solidFill>
                  <a:srgbClr val="00FFFF"/>
                </a:solidFill>
              </a:rPr>
              <a:t> на </a:t>
            </a:r>
            <a:r>
              <a:rPr lang="ru-RU" sz="1800" dirty="0" err="1">
                <a:solidFill>
                  <a:srgbClr val="00FFFF"/>
                </a:solidFill>
              </a:rPr>
              <a:t>Україні</a:t>
            </a:r>
            <a:r>
              <a:rPr lang="ru-RU" sz="1800" dirty="0">
                <a:solidFill>
                  <a:srgbClr val="00FFFF"/>
                </a:solidFill>
              </a:rPr>
              <a:t>,</a:t>
            </a:r>
          </a:p>
          <a:p>
            <a:pPr marL="137160" indent="0">
              <a:buNone/>
            </a:pPr>
            <a:r>
              <a:rPr lang="ru-RU" sz="1400" dirty="0"/>
              <a:t/>
            </a:r>
            <a:br>
              <a:rPr lang="ru-RU" sz="1400" dirty="0"/>
            </a:br>
            <a:endParaRPr lang="uk-UA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08104" y="671691"/>
            <a:ext cx="3635896" cy="63094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1600" dirty="0"/>
          </a:p>
          <a:p>
            <a:pPr algn="ctr"/>
            <a:r>
              <a:rPr lang="ru-RU" sz="1600" dirty="0" err="1">
                <a:solidFill>
                  <a:srgbClr val="FFFF00"/>
                </a:solidFill>
              </a:rPr>
              <a:t>Серце</a:t>
            </a:r>
            <a:r>
              <a:rPr lang="ru-RU" sz="1600" dirty="0">
                <a:solidFill>
                  <a:srgbClr val="FFFF00"/>
                </a:solidFill>
              </a:rPr>
              <a:t> </a:t>
            </a:r>
            <a:r>
              <a:rPr lang="ru-RU" sz="1600" dirty="0" err="1">
                <a:solidFill>
                  <a:srgbClr val="FFFF00"/>
                </a:solidFill>
              </a:rPr>
              <a:t>мліло</a:t>
            </a:r>
            <a:r>
              <a:rPr lang="ru-RU" sz="1600" dirty="0">
                <a:solidFill>
                  <a:srgbClr val="FFFF00"/>
                </a:solidFill>
              </a:rPr>
              <a:t>, не </a:t>
            </a:r>
            <a:r>
              <a:rPr lang="ru-RU" sz="1600" dirty="0" err="1">
                <a:solidFill>
                  <a:srgbClr val="FFFF00"/>
                </a:solidFill>
              </a:rPr>
              <a:t>хотіло</a:t>
            </a:r>
            <a:r>
              <a:rPr lang="ru-RU" sz="1600" dirty="0">
                <a:solidFill>
                  <a:srgbClr val="FFFF00"/>
                </a:solidFill>
              </a:rPr>
              <a:t/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 err="1">
                <a:solidFill>
                  <a:srgbClr val="FFFF00"/>
                </a:solidFill>
              </a:rPr>
              <a:t>Співать</a:t>
            </a:r>
            <a:r>
              <a:rPr lang="ru-RU" sz="1600" dirty="0">
                <a:solidFill>
                  <a:srgbClr val="FFFF00"/>
                </a:solidFill>
              </a:rPr>
              <a:t> на </a:t>
            </a:r>
            <a:r>
              <a:rPr lang="ru-RU" sz="1600" dirty="0" err="1">
                <a:solidFill>
                  <a:srgbClr val="FFFF00"/>
                </a:solidFill>
              </a:rPr>
              <a:t>чужині</a:t>
            </a:r>
            <a:r>
              <a:rPr lang="ru-RU" sz="1600" dirty="0">
                <a:solidFill>
                  <a:srgbClr val="FFFF00"/>
                </a:solidFill>
              </a:rPr>
              <a:t>...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Не </a:t>
            </a:r>
            <a:r>
              <a:rPr lang="ru-RU" sz="1600" dirty="0" err="1">
                <a:solidFill>
                  <a:srgbClr val="FFFF00"/>
                </a:solidFill>
              </a:rPr>
              <a:t>хотілось</a:t>
            </a:r>
            <a:r>
              <a:rPr lang="ru-RU" sz="1600" dirty="0">
                <a:solidFill>
                  <a:srgbClr val="FFFF00"/>
                </a:solidFill>
              </a:rPr>
              <a:t> в </a:t>
            </a:r>
            <a:r>
              <a:rPr lang="ru-RU" sz="1600" dirty="0" err="1">
                <a:solidFill>
                  <a:srgbClr val="FFFF00"/>
                </a:solidFill>
              </a:rPr>
              <a:t>снігу</a:t>
            </a:r>
            <a:r>
              <a:rPr lang="ru-RU" sz="1600" dirty="0">
                <a:solidFill>
                  <a:srgbClr val="FFFF00"/>
                </a:solidFill>
              </a:rPr>
              <a:t>, в </a:t>
            </a:r>
            <a:r>
              <a:rPr lang="ru-RU" sz="1600" dirty="0" err="1">
                <a:solidFill>
                  <a:srgbClr val="FFFF00"/>
                </a:solidFill>
              </a:rPr>
              <a:t>лісі</a:t>
            </a:r>
            <a:r>
              <a:rPr lang="ru-RU" sz="1600" dirty="0">
                <a:solidFill>
                  <a:srgbClr val="FFFF00"/>
                </a:solidFill>
              </a:rPr>
              <a:t>,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 err="1">
                <a:solidFill>
                  <a:srgbClr val="FFFF00"/>
                </a:solidFill>
              </a:rPr>
              <a:t>Козацьку</a:t>
            </a:r>
            <a:r>
              <a:rPr lang="ru-RU" sz="1600" dirty="0">
                <a:solidFill>
                  <a:srgbClr val="FFFF00"/>
                </a:solidFill>
              </a:rPr>
              <a:t> громаду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З булавами, з </a:t>
            </a:r>
            <a:r>
              <a:rPr lang="ru-RU" sz="1600" dirty="0" err="1">
                <a:solidFill>
                  <a:srgbClr val="FFFF00"/>
                </a:solidFill>
              </a:rPr>
              <a:t>бунчугами</a:t>
            </a:r>
            <a:r>
              <a:rPr lang="ru-RU" sz="1600" dirty="0">
                <a:solidFill>
                  <a:srgbClr val="FFFF00"/>
                </a:solidFill>
              </a:rPr>
              <a:t/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 err="1">
                <a:solidFill>
                  <a:srgbClr val="FFFF00"/>
                </a:solidFill>
              </a:rPr>
              <a:t>Збирать</a:t>
            </a:r>
            <a:r>
              <a:rPr lang="ru-RU" sz="1600" dirty="0">
                <a:solidFill>
                  <a:srgbClr val="FFFF00"/>
                </a:solidFill>
              </a:rPr>
              <a:t> на </a:t>
            </a:r>
            <a:r>
              <a:rPr lang="ru-RU" sz="1600" dirty="0" err="1">
                <a:solidFill>
                  <a:srgbClr val="FFFF00"/>
                </a:solidFill>
              </a:rPr>
              <a:t>пораду</a:t>
            </a:r>
            <a:r>
              <a:rPr lang="ru-RU" sz="1600" dirty="0">
                <a:solidFill>
                  <a:srgbClr val="FFFF00"/>
                </a:solidFill>
              </a:rPr>
              <a:t>.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Нехай </a:t>
            </a:r>
            <a:r>
              <a:rPr lang="ru-RU" sz="1600" dirty="0" err="1">
                <a:solidFill>
                  <a:srgbClr val="FFFF00"/>
                </a:solidFill>
              </a:rPr>
              <a:t>душі</a:t>
            </a:r>
            <a:r>
              <a:rPr lang="ru-RU" sz="1600" dirty="0">
                <a:solidFill>
                  <a:srgbClr val="FFFF00"/>
                </a:solidFill>
              </a:rPr>
              <a:t> </a:t>
            </a:r>
            <a:r>
              <a:rPr lang="ru-RU" sz="1600" dirty="0" err="1">
                <a:solidFill>
                  <a:srgbClr val="FFFF00"/>
                </a:solidFill>
              </a:rPr>
              <a:t>козацькії</a:t>
            </a:r>
            <a:r>
              <a:rPr lang="ru-RU" sz="1600" dirty="0">
                <a:solidFill>
                  <a:srgbClr val="FFFF00"/>
                </a:solidFill>
              </a:rPr>
              <a:t/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В </a:t>
            </a:r>
            <a:r>
              <a:rPr lang="ru-RU" sz="1600" dirty="0" err="1">
                <a:solidFill>
                  <a:srgbClr val="FFFF00"/>
                </a:solidFill>
              </a:rPr>
              <a:t>Украйні</a:t>
            </a:r>
            <a:r>
              <a:rPr lang="ru-RU" sz="1600" dirty="0">
                <a:solidFill>
                  <a:srgbClr val="FFFF00"/>
                </a:solidFill>
              </a:rPr>
              <a:t> </a:t>
            </a:r>
            <a:r>
              <a:rPr lang="ru-RU" sz="1600" dirty="0" err="1">
                <a:solidFill>
                  <a:srgbClr val="FFFF00"/>
                </a:solidFill>
              </a:rPr>
              <a:t>витають</a:t>
            </a:r>
            <a:r>
              <a:rPr lang="ru-RU" sz="1600" dirty="0">
                <a:solidFill>
                  <a:srgbClr val="FFFF00"/>
                </a:solidFill>
              </a:rPr>
              <a:t> –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Там широко, там весело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Од краю до краю...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Як та воля, </a:t>
            </a:r>
            <a:r>
              <a:rPr lang="ru-RU" sz="1600" dirty="0" err="1">
                <a:solidFill>
                  <a:srgbClr val="FFFF00"/>
                </a:solidFill>
              </a:rPr>
              <a:t>що</a:t>
            </a:r>
            <a:r>
              <a:rPr lang="ru-RU" sz="1600" dirty="0">
                <a:solidFill>
                  <a:srgbClr val="FFFF00"/>
                </a:solidFill>
              </a:rPr>
              <a:t> минулась,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 err="1">
                <a:solidFill>
                  <a:srgbClr val="FFFF00"/>
                </a:solidFill>
              </a:rPr>
              <a:t>Дніпр</a:t>
            </a:r>
            <a:r>
              <a:rPr lang="ru-RU" sz="1600" dirty="0">
                <a:solidFill>
                  <a:srgbClr val="FFFF00"/>
                </a:solidFill>
              </a:rPr>
              <a:t> широкий – море,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Степ і степ, </a:t>
            </a:r>
            <a:r>
              <a:rPr lang="ru-RU" sz="1600" dirty="0" err="1">
                <a:solidFill>
                  <a:srgbClr val="FFFF00"/>
                </a:solidFill>
              </a:rPr>
              <a:t>ревуть</a:t>
            </a:r>
            <a:r>
              <a:rPr lang="ru-RU" sz="1600" dirty="0">
                <a:solidFill>
                  <a:srgbClr val="FFFF00"/>
                </a:solidFill>
              </a:rPr>
              <a:t> пороги,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І </a:t>
            </a:r>
            <a:r>
              <a:rPr lang="ru-RU" sz="1600" dirty="0" err="1">
                <a:solidFill>
                  <a:srgbClr val="FFFF00"/>
                </a:solidFill>
              </a:rPr>
              <a:t>могили</a:t>
            </a:r>
            <a:r>
              <a:rPr lang="ru-RU" sz="1600" dirty="0">
                <a:solidFill>
                  <a:srgbClr val="FFFF00"/>
                </a:solidFill>
              </a:rPr>
              <a:t> – гори, –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Там родилась, </a:t>
            </a:r>
            <a:r>
              <a:rPr lang="ru-RU" sz="1600" dirty="0" err="1">
                <a:solidFill>
                  <a:srgbClr val="FFFF00"/>
                </a:solidFill>
              </a:rPr>
              <a:t>гарцювала</a:t>
            </a:r>
            <a:r>
              <a:rPr lang="ru-RU" sz="1600" dirty="0">
                <a:solidFill>
                  <a:srgbClr val="FFFF00"/>
                </a:solidFill>
              </a:rPr>
              <a:t/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 err="1">
                <a:solidFill>
                  <a:srgbClr val="FFFF00"/>
                </a:solidFill>
              </a:rPr>
              <a:t>Козацькая</a:t>
            </a:r>
            <a:r>
              <a:rPr lang="ru-RU" sz="1600" dirty="0">
                <a:solidFill>
                  <a:srgbClr val="FFFF00"/>
                </a:solidFill>
              </a:rPr>
              <a:t> воля;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Там шляхтою, татарами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 err="1">
                <a:solidFill>
                  <a:srgbClr val="FFFF00"/>
                </a:solidFill>
              </a:rPr>
              <a:t>Засідала</a:t>
            </a:r>
            <a:r>
              <a:rPr lang="ru-RU" sz="1600" dirty="0">
                <a:solidFill>
                  <a:srgbClr val="FFFF00"/>
                </a:solidFill>
              </a:rPr>
              <a:t> поле,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 err="1">
                <a:solidFill>
                  <a:srgbClr val="FFFF00"/>
                </a:solidFill>
              </a:rPr>
              <a:t>Засівала</a:t>
            </a:r>
            <a:r>
              <a:rPr lang="ru-RU" sz="1600" dirty="0">
                <a:solidFill>
                  <a:srgbClr val="FFFF00"/>
                </a:solidFill>
              </a:rPr>
              <a:t> трупом поле,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 err="1">
                <a:solidFill>
                  <a:srgbClr val="FFFF00"/>
                </a:solidFill>
              </a:rPr>
              <a:t>Поки</a:t>
            </a:r>
            <a:r>
              <a:rPr lang="ru-RU" sz="1600" dirty="0">
                <a:solidFill>
                  <a:srgbClr val="FFFF00"/>
                </a:solidFill>
              </a:rPr>
              <a:t> не </a:t>
            </a:r>
            <a:r>
              <a:rPr lang="ru-RU" sz="1600" dirty="0" err="1">
                <a:solidFill>
                  <a:srgbClr val="FFFF00"/>
                </a:solidFill>
              </a:rPr>
              <a:t>остило</a:t>
            </a:r>
            <a:r>
              <a:rPr lang="ru-RU" sz="1600" dirty="0">
                <a:solidFill>
                  <a:srgbClr val="FFFF00"/>
                </a:solidFill>
              </a:rPr>
              <a:t>...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i="1" dirty="0">
                <a:solidFill>
                  <a:srgbClr val="FFFF00"/>
                </a:solidFill>
              </a:rPr>
              <a:t>(фрагмент)</a:t>
            </a:r>
            <a:r>
              <a:rPr lang="ru-RU" sz="1600" dirty="0">
                <a:solidFill>
                  <a:srgbClr val="FFFF00"/>
                </a:solidFill>
              </a:rPr>
              <a:t/>
            </a:r>
            <a:br>
              <a:rPr lang="ru-RU" sz="1600" dirty="0">
                <a:solidFill>
                  <a:srgbClr val="FFFF00"/>
                </a:solidFill>
              </a:rPr>
            </a:b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D3A11C-088B-4774-94A4-3EBEED75E4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1" b="13251"/>
          <a:stretch/>
        </p:blipFill>
        <p:spPr>
          <a:xfrm>
            <a:off x="3059832" y="1972697"/>
            <a:ext cx="2952328" cy="421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10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Autofit/>
          </a:bodyPr>
          <a:lstStyle/>
          <a:p>
            <a:r>
              <a:rPr lang="uk-UA" sz="2800" b="0" dirty="0">
                <a:effectLst/>
                <a:latin typeface="+mn-lt"/>
              </a:rPr>
              <a:t/>
            </a:r>
            <a:br>
              <a:rPr lang="uk-UA" sz="2800" b="0" dirty="0">
                <a:effectLst/>
                <a:latin typeface="+mn-lt"/>
              </a:rPr>
            </a:br>
            <a:r>
              <a:rPr lang="uk-UA" sz="2800" b="0" dirty="0">
                <a:effectLst/>
                <a:latin typeface="+mn-lt"/>
              </a:rPr>
              <a:t/>
            </a:r>
            <a:br>
              <a:rPr lang="uk-UA" sz="2800" b="0" dirty="0">
                <a:effectLst/>
                <a:latin typeface="+mn-lt"/>
              </a:rPr>
            </a:br>
            <a:r>
              <a:rPr lang="ru-RU" sz="2800" b="0" dirty="0">
                <a:solidFill>
                  <a:srgbClr val="00FFFF"/>
                </a:solidFill>
                <a:effectLst/>
              </a:rPr>
              <a:t>І мертвим, і живим, і </a:t>
            </a:r>
            <a:r>
              <a:rPr lang="ru-RU" sz="2800" b="0" dirty="0" err="1">
                <a:solidFill>
                  <a:srgbClr val="00FFFF"/>
                </a:solidFill>
                <a:effectLst/>
              </a:rPr>
              <a:t>ненарожденним</a:t>
            </a:r>
            <a:r>
              <a:rPr lang="ru-RU" sz="2800" b="0" dirty="0">
                <a:solidFill>
                  <a:srgbClr val="00FFFF"/>
                </a:solidFill>
                <a:effectLst/>
              </a:rPr>
              <a:t> землякам </a:t>
            </a:r>
            <a:r>
              <a:rPr lang="ru-RU" sz="2800" b="0" dirty="0" err="1">
                <a:solidFill>
                  <a:srgbClr val="00FFFF"/>
                </a:solidFill>
                <a:effectLst/>
              </a:rPr>
              <a:t>моїм</a:t>
            </a:r>
            <a:r>
              <a:rPr lang="ru-RU" sz="2800" b="0" dirty="0">
                <a:solidFill>
                  <a:srgbClr val="00FFFF"/>
                </a:solidFill>
                <a:effectLst/>
              </a:rPr>
              <a:t> в </a:t>
            </a:r>
            <a:r>
              <a:rPr lang="ru-RU" sz="2800" b="0" dirty="0" err="1">
                <a:solidFill>
                  <a:srgbClr val="00FFFF"/>
                </a:solidFill>
                <a:effectLst/>
              </a:rPr>
              <a:t>Украйні</a:t>
            </a:r>
            <a:r>
              <a:rPr lang="ru-RU" sz="2800" b="0" dirty="0">
                <a:solidFill>
                  <a:srgbClr val="00FFFF"/>
                </a:solidFill>
                <a:effectLst/>
              </a:rPr>
              <a:t> і не в </a:t>
            </a:r>
            <a:r>
              <a:rPr lang="ru-RU" sz="2800" b="0" dirty="0" err="1">
                <a:solidFill>
                  <a:srgbClr val="00FFFF"/>
                </a:solidFill>
                <a:effectLst/>
              </a:rPr>
              <a:t>Украйні</a:t>
            </a:r>
            <a:r>
              <a:rPr lang="ru-RU" sz="2800" b="0" dirty="0">
                <a:solidFill>
                  <a:srgbClr val="00FFFF"/>
                </a:solidFill>
                <a:effectLst/>
              </a:rPr>
              <a:t> </a:t>
            </a:r>
            <a:r>
              <a:rPr lang="ru-RU" sz="2800" b="0" dirty="0" err="1">
                <a:solidFill>
                  <a:srgbClr val="00FFFF"/>
                </a:solidFill>
                <a:effectLst/>
              </a:rPr>
              <a:t>моє</a:t>
            </a:r>
            <a:r>
              <a:rPr lang="ru-RU" sz="2800" b="0" dirty="0">
                <a:solidFill>
                  <a:srgbClr val="00FFFF"/>
                </a:solidFill>
                <a:effectLst/>
              </a:rPr>
              <a:t> </a:t>
            </a:r>
            <a:r>
              <a:rPr lang="ru-RU" sz="2800" b="0" dirty="0" err="1">
                <a:solidFill>
                  <a:srgbClr val="00FFFF"/>
                </a:solidFill>
                <a:effectLst/>
              </a:rPr>
              <a:t>дружнєє</a:t>
            </a:r>
            <a:r>
              <a:rPr lang="ru-RU" sz="2800" b="0" dirty="0">
                <a:solidFill>
                  <a:srgbClr val="00FFFF"/>
                </a:solidFill>
                <a:effectLst/>
              </a:rPr>
              <a:t> </a:t>
            </a:r>
            <a:r>
              <a:rPr lang="ru-RU" sz="2800" b="0" dirty="0" err="1">
                <a:solidFill>
                  <a:srgbClr val="00FFFF"/>
                </a:solidFill>
                <a:effectLst/>
              </a:rPr>
              <a:t>посланіє</a:t>
            </a:r>
            <a:r>
              <a:rPr lang="ru-RU" sz="2800" dirty="0">
                <a:solidFill>
                  <a:srgbClr val="00FFFF"/>
                </a:solidFill>
              </a:rPr>
              <a:t/>
            </a:r>
            <a:br>
              <a:rPr lang="ru-RU" sz="2800" dirty="0">
                <a:solidFill>
                  <a:srgbClr val="00FFFF"/>
                </a:solidFill>
              </a:rPr>
            </a:br>
            <a:r>
              <a:rPr lang="uk-UA" sz="2800" b="0" dirty="0">
                <a:effectLst/>
                <a:latin typeface="+mn-lt"/>
              </a:rPr>
              <a:t/>
            </a:r>
            <a:br>
              <a:rPr lang="uk-UA" sz="2800" b="0" dirty="0">
                <a:effectLst/>
                <a:latin typeface="+mn-lt"/>
              </a:rPr>
            </a:br>
            <a:endParaRPr lang="uk-UA" sz="28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3240360" cy="4997152"/>
          </a:xfrm>
        </p:spPr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uk-UA" sz="26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Послання "І мертвим і живим…" є одним із найвизначніших творів Шевченка. Його можна сприймати як мудрий заповіт великої людини. У посланні Великий пророк віщує жахливі братовбивчі війни, коли народ не схоче більше терпіти лицемірство, а також картає українців за байдужість до власної історії, за порожні розмови та діяльність "</a:t>
            </a:r>
            <a:r>
              <a:rPr lang="uk-UA" sz="26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псевдопатріотів</a:t>
            </a:r>
            <a:r>
              <a:rPr lang="uk-UA" sz="2600" dirty="0">
                <a:solidFill>
                  <a:srgbClr val="0070C0"/>
                </a:solidFill>
              </a:rPr>
              <a:t>".</a:t>
            </a:r>
            <a:br>
              <a:rPr lang="uk-UA" sz="2600" dirty="0">
                <a:solidFill>
                  <a:srgbClr val="0070C0"/>
                </a:solidFill>
              </a:rPr>
            </a:br>
            <a:endParaRPr lang="uk-UA" sz="2600" dirty="0">
              <a:solidFill>
                <a:srgbClr val="0070C0"/>
              </a:solidFill>
            </a:endParaRPr>
          </a:p>
          <a:p>
            <a:pPr marL="137160" indent="0">
              <a:buNone/>
            </a:pPr>
            <a:r>
              <a:rPr lang="ru-RU" sz="2600" dirty="0">
                <a:solidFill>
                  <a:srgbClr val="FFFF00"/>
                </a:solidFill>
              </a:rPr>
              <a:t>І </a:t>
            </a:r>
            <a:r>
              <a:rPr lang="ru-RU" sz="2600" dirty="0" err="1">
                <a:solidFill>
                  <a:srgbClr val="FFFF00"/>
                </a:solidFill>
              </a:rPr>
              <a:t>смеркає</a:t>
            </a:r>
            <a:r>
              <a:rPr lang="ru-RU" sz="2600" dirty="0">
                <a:solidFill>
                  <a:srgbClr val="FFFF00"/>
                </a:solidFill>
              </a:rPr>
              <a:t>, і </a:t>
            </a:r>
            <a:r>
              <a:rPr lang="ru-RU" sz="2600" dirty="0" err="1">
                <a:solidFill>
                  <a:srgbClr val="FFFF00"/>
                </a:solidFill>
              </a:rPr>
              <a:t>світає</a:t>
            </a:r>
            <a:r>
              <a:rPr lang="ru-RU" sz="2600" dirty="0">
                <a:solidFill>
                  <a:srgbClr val="FFFF00"/>
                </a:solidFill>
              </a:rPr>
              <a:t>,</a:t>
            </a:r>
            <a:br>
              <a:rPr lang="ru-RU" sz="2600" dirty="0">
                <a:solidFill>
                  <a:srgbClr val="FFFF00"/>
                </a:solidFill>
              </a:rPr>
            </a:br>
            <a:r>
              <a:rPr lang="ru-RU" sz="2600" dirty="0">
                <a:solidFill>
                  <a:srgbClr val="FFFF00"/>
                </a:solidFill>
              </a:rPr>
              <a:t>День божий </a:t>
            </a:r>
            <a:r>
              <a:rPr lang="ru-RU" sz="2600" dirty="0" err="1">
                <a:solidFill>
                  <a:srgbClr val="FFFF00"/>
                </a:solidFill>
              </a:rPr>
              <a:t>минає</a:t>
            </a:r>
            <a:r>
              <a:rPr lang="ru-RU" sz="2600" dirty="0">
                <a:solidFill>
                  <a:srgbClr val="FFFF00"/>
                </a:solidFill>
              </a:rPr>
              <a:t>,</a:t>
            </a:r>
            <a:br>
              <a:rPr lang="ru-RU" sz="2600" dirty="0">
                <a:solidFill>
                  <a:srgbClr val="FFFF00"/>
                </a:solidFill>
              </a:rPr>
            </a:br>
            <a:r>
              <a:rPr lang="ru-RU" sz="2600" dirty="0">
                <a:solidFill>
                  <a:srgbClr val="FFFF00"/>
                </a:solidFill>
              </a:rPr>
              <a:t>І </a:t>
            </a:r>
            <a:r>
              <a:rPr lang="ru-RU" sz="2600" dirty="0" err="1">
                <a:solidFill>
                  <a:srgbClr val="FFFF00"/>
                </a:solidFill>
              </a:rPr>
              <a:t>знову</a:t>
            </a:r>
            <a:r>
              <a:rPr lang="ru-RU" sz="2600" dirty="0">
                <a:solidFill>
                  <a:srgbClr val="FFFF00"/>
                </a:solidFill>
              </a:rPr>
              <a:t> люд </a:t>
            </a:r>
            <a:r>
              <a:rPr lang="ru-RU" sz="2600" dirty="0" err="1">
                <a:solidFill>
                  <a:srgbClr val="FFFF00"/>
                </a:solidFill>
              </a:rPr>
              <a:t>потомлений</a:t>
            </a:r>
            <a:r>
              <a:rPr lang="ru-RU" sz="2600" dirty="0">
                <a:solidFill>
                  <a:srgbClr val="FFFF00"/>
                </a:solidFill>
              </a:rPr>
              <a:t>,</a:t>
            </a:r>
            <a:br>
              <a:rPr lang="ru-RU" sz="2600" dirty="0">
                <a:solidFill>
                  <a:srgbClr val="FFFF00"/>
                </a:solidFill>
              </a:rPr>
            </a:br>
            <a:r>
              <a:rPr lang="ru-RU" sz="2600" dirty="0">
                <a:solidFill>
                  <a:srgbClr val="FFFF00"/>
                </a:solidFill>
              </a:rPr>
              <a:t>І все </a:t>
            </a:r>
            <a:r>
              <a:rPr lang="ru-RU" sz="2600" dirty="0" err="1">
                <a:solidFill>
                  <a:srgbClr val="FFFF00"/>
                </a:solidFill>
              </a:rPr>
              <a:t>спочиває</a:t>
            </a:r>
            <a:r>
              <a:rPr lang="ru-RU" sz="2600" dirty="0">
                <a:solidFill>
                  <a:srgbClr val="FFFF00"/>
                </a:solidFill>
              </a:rPr>
              <a:t>.</a:t>
            </a:r>
            <a:br>
              <a:rPr lang="ru-RU" sz="2600" dirty="0">
                <a:solidFill>
                  <a:srgbClr val="FFFF00"/>
                </a:solidFill>
              </a:rPr>
            </a:br>
            <a:r>
              <a:rPr lang="ru-RU" sz="2600" dirty="0" err="1">
                <a:solidFill>
                  <a:srgbClr val="FFFF00"/>
                </a:solidFill>
              </a:rPr>
              <a:t>Тілько</a:t>
            </a:r>
            <a:r>
              <a:rPr lang="ru-RU" sz="2600" dirty="0">
                <a:solidFill>
                  <a:srgbClr val="FFFF00"/>
                </a:solidFill>
              </a:rPr>
              <a:t> я, </a:t>
            </a:r>
            <a:r>
              <a:rPr lang="ru-RU" sz="2600" dirty="0" err="1">
                <a:solidFill>
                  <a:srgbClr val="FFFF00"/>
                </a:solidFill>
              </a:rPr>
              <a:t>мов</a:t>
            </a:r>
            <a:r>
              <a:rPr lang="ru-RU" sz="2600" dirty="0">
                <a:solidFill>
                  <a:srgbClr val="FFFF00"/>
                </a:solidFill>
              </a:rPr>
              <a:t> </a:t>
            </a:r>
            <a:r>
              <a:rPr lang="ru-RU" sz="2600" dirty="0" err="1">
                <a:solidFill>
                  <a:srgbClr val="FFFF00"/>
                </a:solidFill>
              </a:rPr>
              <a:t>окаянний</a:t>
            </a:r>
            <a:r>
              <a:rPr lang="ru-RU" sz="2600" dirty="0">
                <a:solidFill>
                  <a:srgbClr val="FFFF00"/>
                </a:solidFill>
              </a:rPr>
              <a:t>,</a:t>
            </a:r>
            <a:br>
              <a:rPr lang="ru-RU" sz="2600" dirty="0">
                <a:solidFill>
                  <a:srgbClr val="FFFF00"/>
                </a:solidFill>
              </a:rPr>
            </a:br>
            <a:r>
              <a:rPr lang="ru-RU" sz="2600" dirty="0">
                <a:solidFill>
                  <a:srgbClr val="FFFF00"/>
                </a:solidFill>
              </a:rPr>
              <a:t>І день і </a:t>
            </a:r>
            <a:r>
              <a:rPr lang="ru-RU" sz="2600" dirty="0" err="1">
                <a:solidFill>
                  <a:srgbClr val="FFFF00"/>
                </a:solidFill>
              </a:rPr>
              <a:t>ніч</a:t>
            </a:r>
            <a:r>
              <a:rPr lang="ru-RU" sz="2600" dirty="0">
                <a:solidFill>
                  <a:srgbClr val="FFFF00"/>
                </a:solidFill>
              </a:rPr>
              <a:t> плачу</a:t>
            </a:r>
            <a:br>
              <a:rPr lang="ru-RU" sz="2600" dirty="0">
                <a:solidFill>
                  <a:srgbClr val="FFFF00"/>
                </a:solidFill>
              </a:rPr>
            </a:br>
            <a:endParaRPr lang="uk-UA" sz="26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0"/>
            <a:ext cx="3312368" cy="69865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r>
              <a:rPr lang="ru-RU" sz="1400" dirty="0">
                <a:solidFill>
                  <a:srgbClr val="FFFF00"/>
                </a:solidFill>
              </a:rPr>
              <a:t>На </a:t>
            </a:r>
            <a:r>
              <a:rPr lang="ru-RU" sz="1400" dirty="0" err="1">
                <a:solidFill>
                  <a:srgbClr val="FFFF00"/>
                </a:solidFill>
              </a:rPr>
              <a:t>розпуттях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велелюдних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І </a:t>
            </a:r>
            <a:r>
              <a:rPr lang="ru-RU" sz="1400" dirty="0" err="1">
                <a:solidFill>
                  <a:srgbClr val="FFFF00"/>
                </a:solidFill>
              </a:rPr>
              <a:t>ніхто</a:t>
            </a:r>
            <a:r>
              <a:rPr lang="ru-RU" sz="1400" dirty="0">
                <a:solidFill>
                  <a:srgbClr val="FFFF00"/>
                </a:solidFill>
              </a:rPr>
              <a:t> не </a:t>
            </a:r>
            <a:r>
              <a:rPr lang="ru-RU" sz="1400" dirty="0" err="1">
                <a:solidFill>
                  <a:srgbClr val="FFFF00"/>
                </a:solidFill>
              </a:rPr>
              <a:t>бачить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І не </a:t>
            </a:r>
            <a:r>
              <a:rPr lang="ru-RU" sz="1400" dirty="0" err="1">
                <a:solidFill>
                  <a:srgbClr val="FFFF00"/>
                </a:solidFill>
              </a:rPr>
              <a:t>бачить</a:t>
            </a:r>
            <a:r>
              <a:rPr lang="ru-RU" sz="1400" dirty="0">
                <a:solidFill>
                  <a:srgbClr val="FFFF00"/>
                </a:solidFill>
              </a:rPr>
              <a:t>, і не </a:t>
            </a:r>
            <a:r>
              <a:rPr lang="ru-RU" sz="1400" dirty="0" err="1">
                <a:solidFill>
                  <a:srgbClr val="FFFF00"/>
                </a:solidFill>
              </a:rPr>
              <a:t>знає</a:t>
            </a:r>
            <a:r>
              <a:rPr lang="ru-RU" sz="1400" dirty="0">
                <a:solidFill>
                  <a:srgbClr val="FFFF00"/>
                </a:solidFill>
              </a:rPr>
              <a:t> –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 err="1">
                <a:solidFill>
                  <a:srgbClr val="FFFF00"/>
                </a:solidFill>
              </a:rPr>
              <a:t>Оглухли</a:t>
            </a:r>
            <a:r>
              <a:rPr lang="ru-RU" sz="1400" dirty="0">
                <a:solidFill>
                  <a:srgbClr val="FFFF00"/>
                </a:solidFill>
              </a:rPr>
              <a:t>, не </a:t>
            </a:r>
            <a:r>
              <a:rPr lang="ru-RU" sz="1400" dirty="0" err="1">
                <a:solidFill>
                  <a:srgbClr val="FFFF00"/>
                </a:solidFill>
              </a:rPr>
              <a:t>чують</a:t>
            </a:r>
            <a:r>
              <a:rPr lang="ru-RU" sz="1400" dirty="0">
                <a:solidFill>
                  <a:srgbClr val="FFFF00"/>
                </a:solidFill>
              </a:rPr>
              <a:t>;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 err="1">
                <a:solidFill>
                  <a:srgbClr val="FFFF00"/>
                </a:solidFill>
              </a:rPr>
              <a:t>Кайданами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міняються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Правдою </a:t>
            </a:r>
            <a:r>
              <a:rPr lang="ru-RU" sz="1400" dirty="0" err="1">
                <a:solidFill>
                  <a:srgbClr val="FFFF00"/>
                </a:solidFill>
              </a:rPr>
              <a:t>торгують</a:t>
            </a:r>
            <a:r>
              <a:rPr lang="ru-RU" sz="1400" dirty="0">
                <a:solidFill>
                  <a:srgbClr val="FFFF00"/>
                </a:solidFill>
              </a:rPr>
              <a:t>.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І Господа </a:t>
            </a:r>
            <a:r>
              <a:rPr lang="ru-RU" sz="1400" dirty="0" err="1">
                <a:solidFill>
                  <a:srgbClr val="FFFF00"/>
                </a:solidFill>
              </a:rPr>
              <a:t>зневажають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Людей </a:t>
            </a:r>
            <a:r>
              <a:rPr lang="ru-RU" sz="1400" dirty="0" err="1">
                <a:solidFill>
                  <a:srgbClr val="FFFF00"/>
                </a:solidFill>
              </a:rPr>
              <a:t>запрягають</a:t>
            </a:r>
            <a:r>
              <a:rPr lang="ru-RU" sz="1400" dirty="0">
                <a:solidFill>
                  <a:srgbClr val="FFFF00"/>
                </a:solidFill>
              </a:rPr>
              <a:t/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В </a:t>
            </a:r>
            <a:r>
              <a:rPr lang="ru-RU" sz="1400" dirty="0" err="1">
                <a:solidFill>
                  <a:srgbClr val="FFFF00"/>
                </a:solidFill>
              </a:rPr>
              <a:t>тяжкі</a:t>
            </a:r>
            <a:r>
              <a:rPr lang="ru-RU" sz="1400" dirty="0">
                <a:solidFill>
                  <a:srgbClr val="FFFF00"/>
                </a:solidFill>
              </a:rPr>
              <a:t> ярма. </a:t>
            </a:r>
            <a:r>
              <a:rPr lang="ru-RU" sz="1400" dirty="0" err="1">
                <a:solidFill>
                  <a:srgbClr val="FFFF00"/>
                </a:solidFill>
              </a:rPr>
              <a:t>Орють</a:t>
            </a:r>
            <a:r>
              <a:rPr lang="ru-RU" sz="1400" dirty="0">
                <a:solidFill>
                  <a:srgbClr val="FFFF00"/>
                </a:solidFill>
              </a:rPr>
              <a:t> лихо,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Лихом </a:t>
            </a:r>
            <a:r>
              <a:rPr lang="ru-RU" sz="1400" dirty="0" err="1">
                <a:solidFill>
                  <a:srgbClr val="FFFF00"/>
                </a:solidFill>
              </a:rPr>
              <a:t>засівають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А </a:t>
            </a:r>
            <a:r>
              <a:rPr lang="ru-RU" sz="1400" dirty="0" err="1">
                <a:solidFill>
                  <a:srgbClr val="FFFF00"/>
                </a:solidFill>
              </a:rPr>
              <a:t>що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вродить</a:t>
            </a:r>
            <a:r>
              <a:rPr lang="ru-RU" sz="1400" dirty="0">
                <a:solidFill>
                  <a:srgbClr val="FFFF00"/>
                </a:solidFill>
              </a:rPr>
              <a:t>? </a:t>
            </a:r>
            <a:r>
              <a:rPr lang="ru-RU" sz="1400" dirty="0" err="1">
                <a:solidFill>
                  <a:srgbClr val="FFFF00"/>
                </a:solidFill>
              </a:rPr>
              <a:t>побачите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 err="1">
                <a:solidFill>
                  <a:srgbClr val="FFFF00"/>
                </a:solidFill>
              </a:rPr>
              <a:t>Які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будуть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жни́ва</a:t>
            </a:r>
            <a:r>
              <a:rPr lang="ru-RU" sz="1400" dirty="0">
                <a:solidFill>
                  <a:srgbClr val="FFFF00"/>
                </a:solidFill>
              </a:rPr>
              <a:t>!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 err="1">
                <a:solidFill>
                  <a:srgbClr val="FFFF00"/>
                </a:solidFill>
              </a:rPr>
              <a:t>Схаменіться</a:t>
            </a:r>
            <a:r>
              <a:rPr lang="ru-RU" sz="1400" dirty="0">
                <a:solidFill>
                  <a:srgbClr val="FFFF00"/>
                </a:solidFill>
              </a:rPr>
              <a:t>, </a:t>
            </a:r>
            <a:r>
              <a:rPr lang="ru-RU" sz="1400" dirty="0" err="1">
                <a:solidFill>
                  <a:srgbClr val="FFFF00"/>
                </a:solidFill>
              </a:rPr>
              <a:t>недолюди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 err="1">
                <a:solidFill>
                  <a:srgbClr val="FFFF00"/>
                </a:solidFill>
              </a:rPr>
              <a:t>Діти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юродиві</a:t>
            </a:r>
            <a:r>
              <a:rPr lang="ru-RU" sz="1400" dirty="0">
                <a:solidFill>
                  <a:srgbClr val="FFFF00"/>
                </a:solidFill>
              </a:rPr>
              <a:t>!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 err="1">
                <a:solidFill>
                  <a:srgbClr val="FFFF00"/>
                </a:solidFill>
              </a:rPr>
              <a:t>Подивіться</a:t>
            </a:r>
            <a:r>
              <a:rPr lang="ru-RU" sz="1400" dirty="0">
                <a:solidFill>
                  <a:srgbClr val="FFFF00"/>
                </a:solidFill>
              </a:rPr>
              <a:t> на рай тихий,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На свою </a:t>
            </a:r>
            <a:r>
              <a:rPr lang="ru-RU" sz="1400" dirty="0" err="1">
                <a:solidFill>
                  <a:srgbClr val="FFFF00"/>
                </a:solidFill>
              </a:rPr>
              <a:t>країну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 err="1">
                <a:solidFill>
                  <a:srgbClr val="FFFF00"/>
                </a:solidFill>
              </a:rPr>
              <a:t>Полюбіте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щирим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серцем</a:t>
            </a:r>
            <a:r>
              <a:rPr lang="ru-RU" sz="1400" dirty="0">
                <a:solidFill>
                  <a:srgbClr val="FFFF00"/>
                </a:solidFill>
              </a:rPr>
              <a:t/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 err="1">
                <a:solidFill>
                  <a:srgbClr val="FFFF00"/>
                </a:solidFill>
              </a:rPr>
              <a:t>Велику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руїну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 err="1">
                <a:solidFill>
                  <a:srgbClr val="FFFF00"/>
                </a:solidFill>
              </a:rPr>
              <a:t>Розкуйтеся</a:t>
            </a:r>
            <a:r>
              <a:rPr lang="ru-RU" sz="1400" dirty="0">
                <a:solidFill>
                  <a:srgbClr val="FFFF00"/>
                </a:solidFill>
              </a:rPr>
              <a:t>, </a:t>
            </a:r>
            <a:r>
              <a:rPr lang="ru-RU" sz="1400" dirty="0" err="1">
                <a:solidFill>
                  <a:srgbClr val="FFFF00"/>
                </a:solidFill>
              </a:rPr>
              <a:t>братайтеся</a:t>
            </a:r>
            <a:r>
              <a:rPr lang="ru-RU" sz="1400" dirty="0">
                <a:solidFill>
                  <a:srgbClr val="FFFF00"/>
                </a:solidFill>
              </a:rPr>
              <a:t>,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У чужому краю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Не </a:t>
            </a:r>
            <a:r>
              <a:rPr lang="ru-RU" sz="1400" dirty="0" err="1">
                <a:solidFill>
                  <a:srgbClr val="FFFF00"/>
                </a:solidFill>
              </a:rPr>
              <a:t>шукайте</a:t>
            </a:r>
            <a:r>
              <a:rPr lang="ru-RU" sz="1400" dirty="0">
                <a:solidFill>
                  <a:srgbClr val="FFFF00"/>
                </a:solidFill>
              </a:rPr>
              <a:t>, не питайте</a:t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Того, </a:t>
            </a:r>
            <a:r>
              <a:rPr lang="ru-RU" sz="1400" dirty="0" err="1">
                <a:solidFill>
                  <a:srgbClr val="FFFF00"/>
                </a:solidFill>
              </a:rPr>
              <a:t>що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err="1">
                <a:solidFill>
                  <a:srgbClr val="FFFF00"/>
                </a:solidFill>
              </a:rPr>
              <a:t>немає</a:t>
            </a:r>
            <a:r>
              <a:rPr lang="ru-RU" sz="1400" dirty="0">
                <a:solidFill>
                  <a:srgbClr val="FFFF00"/>
                </a:solidFill>
              </a:rPr>
              <a:t/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І на </a:t>
            </a:r>
            <a:r>
              <a:rPr lang="ru-RU" sz="1400" dirty="0" err="1">
                <a:solidFill>
                  <a:srgbClr val="FFFF00"/>
                </a:solidFill>
              </a:rPr>
              <a:t>небі</a:t>
            </a:r>
            <a:r>
              <a:rPr lang="ru-RU" sz="1400" dirty="0">
                <a:solidFill>
                  <a:srgbClr val="FFFF00"/>
                </a:solidFill>
              </a:rPr>
              <a:t>, а не </a:t>
            </a:r>
            <a:r>
              <a:rPr lang="ru-RU" sz="1400" dirty="0" err="1">
                <a:solidFill>
                  <a:srgbClr val="FFFF00"/>
                </a:solidFill>
              </a:rPr>
              <a:t>тілько</a:t>
            </a:r>
            <a:r>
              <a:rPr lang="ru-RU" sz="1400" dirty="0">
                <a:solidFill>
                  <a:srgbClr val="FFFF00"/>
                </a:solidFill>
              </a:rPr>
              <a:t/>
            </a:r>
            <a:br>
              <a:rPr lang="ru-RU" sz="1400" dirty="0">
                <a:solidFill>
                  <a:srgbClr val="FFFF00"/>
                </a:solidFill>
              </a:rPr>
            </a:br>
            <a:r>
              <a:rPr lang="ru-RU" sz="1400" dirty="0">
                <a:solidFill>
                  <a:srgbClr val="FFFF00"/>
                </a:solidFill>
              </a:rPr>
              <a:t>На чужому </a:t>
            </a:r>
            <a:r>
              <a:rPr lang="ru-RU" sz="1400" dirty="0" err="1">
                <a:solidFill>
                  <a:srgbClr val="FFFF00"/>
                </a:solidFill>
              </a:rPr>
              <a:t>полі</a:t>
            </a:r>
            <a:r>
              <a:rPr lang="ru-RU" sz="1400" dirty="0">
                <a:solidFill>
                  <a:srgbClr val="FF66CC"/>
                </a:solidFill>
              </a:rPr>
              <a:t>.</a:t>
            </a:r>
            <a:br>
              <a:rPr lang="ru-RU" sz="1400" dirty="0">
                <a:solidFill>
                  <a:srgbClr val="FF66CC"/>
                </a:solidFill>
              </a:rPr>
            </a:br>
            <a:endParaRPr lang="ru-RU" sz="1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66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2120" y="1071801"/>
            <a:ext cx="3491880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1400" dirty="0"/>
          </a:p>
          <a:p>
            <a:pPr algn="ctr"/>
            <a:r>
              <a:rPr lang="ru-RU" sz="1400" dirty="0">
                <a:solidFill>
                  <a:srgbClr val="2DFD03"/>
                </a:solidFill>
              </a:rPr>
              <a:t>В </a:t>
            </a:r>
            <a:r>
              <a:rPr lang="ru-RU" sz="1400" dirty="0" err="1">
                <a:solidFill>
                  <a:srgbClr val="2DFD03"/>
                </a:solidFill>
              </a:rPr>
              <a:t>своїй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хаті</a:t>
            </a:r>
            <a:r>
              <a:rPr lang="ru-RU" sz="1400" dirty="0">
                <a:solidFill>
                  <a:srgbClr val="2DFD03"/>
                </a:solidFill>
              </a:rPr>
              <a:t> своя й правда,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І сила, і воля.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Нема на </a:t>
            </a:r>
            <a:r>
              <a:rPr lang="ru-RU" sz="1400" dirty="0" err="1">
                <a:solidFill>
                  <a:srgbClr val="2DFD03"/>
                </a:solidFill>
              </a:rPr>
              <a:t>світі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України</a:t>
            </a:r>
            <a:r>
              <a:rPr lang="ru-RU" sz="1400" dirty="0">
                <a:solidFill>
                  <a:srgbClr val="2DFD03"/>
                </a:solidFill>
              </a:rPr>
              <a:t>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 err="1">
                <a:solidFill>
                  <a:srgbClr val="2DFD03"/>
                </a:solidFill>
              </a:rPr>
              <a:t>Немає</a:t>
            </a:r>
            <a:r>
              <a:rPr lang="ru-RU" sz="1400" dirty="0">
                <a:solidFill>
                  <a:srgbClr val="2DFD03"/>
                </a:solidFill>
              </a:rPr>
              <a:t> другого </a:t>
            </a:r>
            <a:r>
              <a:rPr lang="ru-RU" sz="1400" dirty="0" err="1">
                <a:solidFill>
                  <a:srgbClr val="2DFD03"/>
                </a:solidFill>
              </a:rPr>
              <a:t>Дніпра</a:t>
            </a:r>
            <a:r>
              <a:rPr lang="ru-RU" sz="1400" dirty="0">
                <a:solidFill>
                  <a:srgbClr val="2DFD03"/>
                </a:solidFill>
              </a:rPr>
              <a:t>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А </a:t>
            </a:r>
            <a:r>
              <a:rPr lang="ru-RU" sz="1400" dirty="0" err="1">
                <a:solidFill>
                  <a:srgbClr val="2DFD03"/>
                </a:solidFill>
              </a:rPr>
              <a:t>ви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претеся</a:t>
            </a:r>
            <a:r>
              <a:rPr lang="ru-RU" sz="1400" dirty="0">
                <a:solidFill>
                  <a:srgbClr val="2DFD03"/>
                </a:solidFill>
              </a:rPr>
              <a:t> на </a:t>
            </a:r>
            <a:r>
              <a:rPr lang="ru-RU" sz="1400" dirty="0" err="1">
                <a:solidFill>
                  <a:srgbClr val="2DFD03"/>
                </a:solidFill>
              </a:rPr>
              <a:t>чужину</a:t>
            </a:r>
            <a:r>
              <a:rPr lang="ru-RU" sz="1400" dirty="0">
                <a:solidFill>
                  <a:srgbClr val="2DFD03"/>
                </a:solidFill>
              </a:rPr>
              <a:t/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 err="1">
                <a:solidFill>
                  <a:srgbClr val="2DFD03"/>
                </a:solidFill>
              </a:rPr>
              <a:t>Шукати</a:t>
            </a:r>
            <a:r>
              <a:rPr lang="ru-RU" sz="1400" dirty="0">
                <a:solidFill>
                  <a:srgbClr val="2DFD03"/>
                </a:solidFill>
              </a:rPr>
              <a:t> доброго добра,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Добра святого. </a:t>
            </a:r>
            <a:r>
              <a:rPr lang="ru-RU" sz="1400" dirty="0" err="1">
                <a:solidFill>
                  <a:srgbClr val="2DFD03"/>
                </a:solidFill>
              </a:rPr>
              <a:t>Волі</a:t>
            </a:r>
            <a:r>
              <a:rPr lang="ru-RU" sz="1400" dirty="0">
                <a:solidFill>
                  <a:srgbClr val="2DFD03"/>
                </a:solidFill>
              </a:rPr>
              <a:t>! </a:t>
            </a:r>
            <a:r>
              <a:rPr lang="ru-RU" sz="1400" dirty="0" err="1">
                <a:solidFill>
                  <a:srgbClr val="2DFD03"/>
                </a:solidFill>
              </a:rPr>
              <a:t>волі</a:t>
            </a:r>
            <a:r>
              <a:rPr lang="ru-RU" sz="1400" dirty="0">
                <a:solidFill>
                  <a:srgbClr val="2DFD03"/>
                </a:solidFill>
              </a:rPr>
              <a:t>!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 err="1">
                <a:solidFill>
                  <a:srgbClr val="2DFD03"/>
                </a:solidFill>
              </a:rPr>
              <a:t>Братерства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братнього</a:t>
            </a:r>
            <a:r>
              <a:rPr lang="ru-RU" sz="1400" dirty="0">
                <a:solidFill>
                  <a:srgbClr val="2DFD03"/>
                </a:solidFill>
              </a:rPr>
              <a:t>! </a:t>
            </a:r>
            <a:r>
              <a:rPr lang="ru-RU" sz="1400" dirty="0" err="1">
                <a:solidFill>
                  <a:srgbClr val="2DFD03"/>
                </a:solidFill>
              </a:rPr>
              <a:t>Найшли</a:t>
            </a:r>
            <a:r>
              <a:rPr lang="ru-RU" sz="1400" dirty="0">
                <a:solidFill>
                  <a:srgbClr val="2DFD03"/>
                </a:solidFill>
              </a:rPr>
              <a:t>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Несли, несли з чужого поля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І в </a:t>
            </a:r>
            <a:r>
              <a:rPr lang="ru-RU" sz="1400" dirty="0" err="1">
                <a:solidFill>
                  <a:srgbClr val="2DFD03"/>
                </a:solidFill>
              </a:rPr>
              <a:t>Україну</a:t>
            </a:r>
            <a:r>
              <a:rPr lang="ru-RU" sz="1400" dirty="0">
                <a:solidFill>
                  <a:srgbClr val="2DFD03"/>
                </a:solidFill>
              </a:rPr>
              <a:t> принесли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Великих слов </a:t>
            </a:r>
            <a:r>
              <a:rPr lang="ru-RU" sz="1400" dirty="0" err="1">
                <a:solidFill>
                  <a:srgbClr val="2DFD03"/>
                </a:solidFill>
              </a:rPr>
              <a:t>велику</a:t>
            </a:r>
            <a:r>
              <a:rPr lang="ru-RU" sz="1400" dirty="0">
                <a:solidFill>
                  <a:srgbClr val="2DFD03"/>
                </a:solidFill>
              </a:rPr>
              <a:t> силу,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Та й </a:t>
            </a:r>
            <a:r>
              <a:rPr lang="ru-RU" sz="1400" dirty="0" err="1">
                <a:solidFill>
                  <a:srgbClr val="2DFD03"/>
                </a:solidFill>
              </a:rPr>
              <a:t>більш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нічого</a:t>
            </a:r>
            <a:r>
              <a:rPr lang="ru-RU" sz="1400" dirty="0">
                <a:solidFill>
                  <a:srgbClr val="2DFD03"/>
                </a:solidFill>
              </a:rPr>
              <a:t>. Кричите,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 err="1">
                <a:solidFill>
                  <a:srgbClr val="2DFD03"/>
                </a:solidFill>
              </a:rPr>
              <a:t>Що</a:t>
            </a:r>
            <a:r>
              <a:rPr lang="ru-RU" sz="1400" dirty="0">
                <a:solidFill>
                  <a:srgbClr val="2DFD03"/>
                </a:solidFill>
              </a:rPr>
              <a:t> Бог создав вас не на те,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 err="1">
                <a:solidFill>
                  <a:srgbClr val="2DFD03"/>
                </a:solidFill>
              </a:rPr>
              <a:t>Щоб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ви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неправді</a:t>
            </a:r>
            <a:r>
              <a:rPr lang="ru-RU" sz="1400" dirty="0">
                <a:solidFill>
                  <a:srgbClr val="2DFD03"/>
                </a:solidFill>
              </a:rPr>
              <a:t> поклонились!..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І </a:t>
            </a:r>
            <a:r>
              <a:rPr lang="ru-RU" sz="1400" dirty="0" err="1">
                <a:solidFill>
                  <a:srgbClr val="2DFD03"/>
                </a:solidFill>
              </a:rPr>
              <a:t>хилитесь</a:t>
            </a:r>
            <a:r>
              <a:rPr lang="ru-RU" sz="1400" dirty="0">
                <a:solidFill>
                  <a:srgbClr val="2DFD03"/>
                </a:solidFill>
              </a:rPr>
              <a:t>, як і </a:t>
            </a:r>
            <a:r>
              <a:rPr lang="ru-RU" sz="1400" dirty="0" err="1">
                <a:solidFill>
                  <a:srgbClr val="2DFD03"/>
                </a:solidFill>
              </a:rPr>
              <a:t>хилились</a:t>
            </a:r>
            <a:r>
              <a:rPr lang="ru-RU" sz="1400" dirty="0">
                <a:solidFill>
                  <a:srgbClr val="2DFD03"/>
                </a:solidFill>
              </a:rPr>
              <a:t>!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І </a:t>
            </a:r>
            <a:r>
              <a:rPr lang="ru-RU" sz="1400" dirty="0" err="1">
                <a:solidFill>
                  <a:srgbClr val="2DFD03"/>
                </a:solidFill>
              </a:rPr>
              <a:t>знову</a:t>
            </a:r>
            <a:r>
              <a:rPr lang="ru-RU" sz="1400" dirty="0">
                <a:solidFill>
                  <a:srgbClr val="2DFD03"/>
                </a:solidFill>
              </a:rPr>
              <a:t> шкуру дерете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З </a:t>
            </a:r>
            <a:r>
              <a:rPr lang="ru-RU" sz="1400" dirty="0" err="1">
                <a:solidFill>
                  <a:srgbClr val="2DFD03"/>
                </a:solidFill>
              </a:rPr>
              <a:t>братів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незрящих</a:t>
            </a:r>
            <a:r>
              <a:rPr lang="ru-RU" sz="1400" dirty="0">
                <a:solidFill>
                  <a:srgbClr val="2DFD03"/>
                </a:solidFill>
              </a:rPr>
              <a:t>, </a:t>
            </a:r>
            <a:r>
              <a:rPr lang="ru-RU" sz="1400" dirty="0" err="1">
                <a:solidFill>
                  <a:srgbClr val="2DFD03"/>
                </a:solidFill>
              </a:rPr>
              <a:t>гречкосіїв</a:t>
            </a:r>
            <a:r>
              <a:rPr lang="ru-RU" sz="1400" dirty="0">
                <a:solidFill>
                  <a:srgbClr val="2DFD03"/>
                </a:solidFill>
              </a:rPr>
              <a:t>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І </a:t>
            </a:r>
            <a:r>
              <a:rPr lang="ru-RU" sz="1400" dirty="0" err="1">
                <a:solidFill>
                  <a:srgbClr val="2DFD03"/>
                </a:solidFill>
              </a:rPr>
              <a:t>сонця-правди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дозрівать</a:t>
            </a:r>
            <a:r>
              <a:rPr lang="ru-RU" sz="1400" dirty="0">
                <a:solidFill>
                  <a:srgbClr val="2DFD03"/>
                </a:solidFill>
              </a:rPr>
              <a:t/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В </a:t>
            </a:r>
            <a:r>
              <a:rPr lang="ru-RU" sz="1400" dirty="0" err="1">
                <a:solidFill>
                  <a:srgbClr val="2DFD03"/>
                </a:solidFill>
              </a:rPr>
              <a:t>німецькі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землі</a:t>
            </a:r>
            <a:r>
              <a:rPr lang="ru-RU" sz="1400" dirty="0">
                <a:solidFill>
                  <a:srgbClr val="2DFD03"/>
                </a:solidFill>
              </a:rPr>
              <a:t>, не </a:t>
            </a:r>
            <a:r>
              <a:rPr lang="ru-RU" sz="1400" dirty="0" err="1">
                <a:solidFill>
                  <a:srgbClr val="2DFD03"/>
                </a:solidFill>
              </a:rPr>
              <a:t>чужії</a:t>
            </a:r>
            <a:r>
              <a:rPr lang="ru-RU" sz="1400" dirty="0">
                <a:solidFill>
                  <a:srgbClr val="2DFD03"/>
                </a:solidFill>
              </a:rPr>
              <a:t>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 err="1">
                <a:solidFill>
                  <a:srgbClr val="2DFD03"/>
                </a:solidFill>
              </a:rPr>
              <a:t>Претеся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знову</a:t>
            </a:r>
            <a:r>
              <a:rPr lang="ru-RU" sz="1400" dirty="0">
                <a:solidFill>
                  <a:srgbClr val="2DFD03"/>
                </a:solidFill>
              </a:rPr>
              <a:t>!.. </a:t>
            </a:r>
            <a:r>
              <a:rPr lang="ru-RU" sz="1400" dirty="0" err="1">
                <a:solidFill>
                  <a:srgbClr val="2DFD03"/>
                </a:solidFill>
              </a:rPr>
              <a:t>Якби</a:t>
            </a:r>
            <a:r>
              <a:rPr lang="ru-RU" sz="1400" dirty="0">
                <a:solidFill>
                  <a:srgbClr val="2DFD03"/>
                </a:solidFill>
              </a:rPr>
              <a:t> взять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І всю </a:t>
            </a:r>
            <a:r>
              <a:rPr lang="ru-RU" sz="1400" dirty="0" err="1">
                <a:solidFill>
                  <a:srgbClr val="2DFD03"/>
                </a:solidFill>
              </a:rPr>
              <a:t>мізерію</a:t>
            </a:r>
            <a:r>
              <a:rPr lang="ru-RU" sz="1400" dirty="0">
                <a:solidFill>
                  <a:srgbClr val="2DFD03"/>
                </a:solidFill>
              </a:rPr>
              <a:t> з собою,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 err="1">
                <a:solidFill>
                  <a:srgbClr val="2DFD03"/>
                </a:solidFill>
              </a:rPr>
              <a:t>Дідами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крадене</a:t>
            </a:r>
            <a:r>
              <a:rPr lang="ru-RU" sz="1400" dirty="0">
                <a:solidFill>
                  <a:srgbClr val="2DFD03"/>
                </a:solidFill>
              </a:rPr>
              <a:t> добро,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 err="1">
                <a:solidFill>
                  <a:srgbClr val="2DFD03"/>
                </a:solidFill>
              </a:rPr>
              <a:t>Тойді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оставсь</a:t>
            </a:r>
            <a:r>
              <a:rPr lang="ru-RU" sz="1400" dirty="0">
                <a:solidFill>
                  <a:srgbClr val="2DFD03"/>
                </a:solidFill>
              </a:rPr>
              <a:t> </a:t>
            </a:r>
            <a:r>
              <a:rPr lang="ru-RU" sz="1400" dirty="0" err="1">
                <a:solidFill>
                  <a:srgbClr val="2DFD03"/>
                </a:solidFill>
              </a:rPr>
              <a:t>би</a:t>
            </a:r>
            <a:r>
              <a:rPr lang="ru-RU" sz="1400" dirty="0">
                <a:solidFill>
                  <a:srgbClr val="2DFD03"/>
                </a:solidFill>
              </a:rPr>
              <a:t> сиротою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dirty="0">
                <a:solidFill>
                  <a:srgbClr val="2DFD03"/>
                </a:solidFill>
              </a:rPr>
              <a:t>З </a:t>
            </a:r>
            <a:r>
              <a:rPr lang="ru-RU" sz="1400" dirty="0" err="1">
                <a:solidFill>
                  <a:srgbClr val="2DFD03"/>
                </a:solidFill>
              </a:rPr>
              <a:t>святими</a:t>
            </a:r>
            <a:r>
              <a:rPr lang="ru-RU" sz="1400" dirty="0">
                <a:solidFill>
                  <a:srgbClr val="2DFD03"/>
                </a:solidFill>
              </a:rPr>
              <a:t> горами </a:t>
            </a:r>
            <a:r>
              <a:rPr lang="ru-RU" sz="1400" dirty="0" err="1">
                <a:solidFill>
                  <a:srgbClr val="2DFD03"/>
                </a:solidFill>
              </a:rPr>
              <a:t>Дніпро</a:t>
            </a:r>
            <a:r>
              <a:rPr lang="ru-RU" sz="1400" dirty="0">
                <a:solidFill>
                  <a:srgbClr val="2DFD03"/>
                </a:solidFill>
              </a:rPr>
              <a:t>!</a:t>
            </a:r>
            <a:br>
              <a:rPr lang="ru-RU" sz="1400" dirty="0">
                <a:solidFill>
                  <a:srgbClr val="2DFD03"/>
                </a:solidFill>
              </a:rPr>
            </a:br>
            <a:r>
              <a:rPr lang="ru-RU" sz="1400" i="1" dirty="0">
                <a:solidFill>
                  <a:srgbClr val="2DFD03"/>
                </a:solidFill>
              </a:rPr>
              <a:t>(фрагмент)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7041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84176"/>
          </a:xfrm>
        </p:spPr>
        <p:txBody>
          <a:bodyPr>
            <a:noAutofit/>
          </a:bodyPr>
          <a:lstStyle/>
          <a:p>
            <a:r>
              <a:rPr lang="ru-RU" sz="2800" b="0" dirty="0">
                <a:effectLst/>
              </a:rPr>
              <a:t/>
            </a:r>
            <a:br>
              <a:rPr lang="ru-RU" sz="2800" b="0" dirty="0">
                <a:effectLst/>
              </a:rPr>
            </a:br>
            <a:r>
              <a:rPr lang="ru-RU" sz="2800" b="0" dirty="0" err="1">
                <a:solidFill>
                  <a:srgbClr val="FF0000"/>
                </a:solidFill>
                <a:effectLst/>
              </a:rPr>
              <a:t>Жоден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 </a:t>
            </a:r>
            <a:r>
              <a:rPr lang="ru-RU" sz="2800" b="0" dirty="0" err="1">
                <a:solidFill>
                  <a:srgbClr val="FF0000"/>
                </a:solidFill>
                <a:effectLst/>
              </a:rPr>
              <a:t>вірш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 </a:t>
            </a:r>
            <a:r>
              <a:rPr lang="ru-RU" sz="2800" b="0" dirty="0" err="1">
                <a:solidFill>
                  <a:srgbClr val="FF0000"/>
                </a:solidFill>
                <a:effectLst/>
              </a:rPr>
              <a:t>українською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 </a:t>
            </a:r>
            <a:r>
              <a:rPr lang="ru-RU" sz="2800" b="0" dirty="0" err="1">
                <a:solidFill>
                  <a:srgbClr val="FF0000"/>
                </a:solidFill>
                <a:effectLst/>
              </a:rPr>
              <a:t>мовою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 не </a:t>
            </a:r>
            <a:r>
              <a:rPr lang="ru-RU" sz="2800" b="0" dirty="0" err="1">
                <a:solidFill>
                  <a:srgbClr val="FF0000"/>
                </a:solidFill>
                <a:effectLst/>
              </a:rPr>
              <a:t>здобув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 такого широкого </a:t>
            </a:r>
            <a:r>
              <a:rPr lang="ru-RU" sz="2800" b="0" dirty="0" err="1">
                <a:solidFill>
                  <a:srgbClr val="FF0000"/>
                </a:solidFill>
                <a:effectLst/>
              </a:rPr>
              <a:t>визнання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 </a:t>
            </a:r>
            <a:r>
              <a:rPr lang="ru-RU" sz="2800" b="0" dirty="0" err="1">
                <a:solidFill>
                  <a:srgbClr val="FF0000"/>
                </a:solidFill>
                <a:effectLst/>
              </a:rPr>
              <a:t>серед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 у </a:t>
            </a:r>
            <a:r>
              <a:rPr lang="ru-RU" sz="2800" b="0" dirty="0" err="1">
                <a:solidFill>
                  <a:srgbClr val="FF0000"/>
                </a:solidFill>
                <a:effectLst/>
              </a:rPr>
              <a:t>світі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, як </a:t>
            </a:r>
            <a:r>
              <a:rPr lang="ru-RU" sz="2800" b="0" dirty="0" err="1">
                <a:solidFill>
                  <a:srgbClr val="FF0000"/>
                </a:solidFill>
                <a:effectLst/>
              </a:rPr>
              <a:t>Шевченків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 </a:t>
            </a:r>
            <a:r>
              <a:rPr lang="ru-RU" sz="4000" b="0" dirty="0">
                <a:solidFill>
                  <a:srgbClr val="FF0000"/>
                </a:solidFill>
                <a:effectLst/>
              </a:rPr>
              <a:t>"</a:t>
            </a:r>
            <a:r>
              <a:rPr lang="ru-RU" sz="4400" b="0" dirty="0" err="1">
                <a:solidFill>
                  <a:srgbClr val="FF0000"/>
                </a:solidFill>
                <a:effectLst/>
              </a:rPr>
              <a:t>Заповіт</a:t>
            </a:r>
            <a:r>
              <a:rPr lang="ru-RU" sz="4000" b="0" dirty="0">
                <a:solidFill>
                  <a:srgbClr val="FF0000"/>
                </a:solidFill>
                <a:effectLst/>
              </a:rPr>
              <a:t>".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uk-UA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16832"/>
            <a:ext cx="4680520" cy="4680520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uk-UA" sz="2000" dirty="0">
                <a:solidFill>
                  <a:srgbClr val="FFFF00"/>
                </a:solidFill>
              </a:rPr>
              <a:t>Жоден вірш </a:t>
            </a:r>
            <a:r>
              <a:rPr lang="uk-UA" sz="2000" b="1" dirty="0">
                <a:solidFill>
                  <a:srgbClr val="FFFF00"/>
                </a:solidFill>
              </a:rPr>
              <a:t>українською мовою не здобув такого широкого </a:t>
            </a:r>
            <a:r>
              <a:rPr lang="uk-UA" sz="2000" dirty="0">
                <a:solidFill>
                  <a:srgbClr val="FFFF00"/>
                </a:solidFill>
              </a:rPr>
              <a:t>визнання серед у світі, як Шевченків "Заповіт". Твір пройнятий прагненням бачити прекрасну людину на прекрасній землі. Поет вірить у те, що Україна стане незалежною, люди прозріють, а брехню буде знищено. І ми повинні виправдати його сподівання, здолати всі труднощі на шляху нашої країни до щасливого майбутнього. Хай його "Заповіт" стане нашим дороговказом.</a:t>
            </a:r>
            <a:r>
              <a:rPr lang="uk-UA" sz="2000" dirty="0"/>
              <a:t/>
            </a:r>
            <a:br>
              <a:rPr lang="uk-UA" sz="2000" dirty="0"/>
            </a:br>
            <a:endParaRPr lang="uk-UA" sz="2000" dirty="0"/>
          </a:p>
        </p:txBody>
      </p:sp>
      <p:pic>
        <p:nvPicPr>
          <p:cNvPr id="11269" name="Picture 5" descr="C:\Users\Алла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401927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176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solidFill>
                  <a:srgbClr val="FFFF00"/>
                </a:solidFill>
              </a:rPr>
              <a:t>Як умру то поховайте мене на могилі, серед степу широкого на </a:t>
            </a:r>
            <a:r>
              <a:rPr lang="uk-UA" sz="2400" dirty="0" err="1">
                <a:solidFill>
                  <a:srgbClr val="FFFF00"/>
                </a:solidFill>
              </a:rPr>
              <a:t>вкраїні</a:t>
            </a:r>
            <a:r>
              <a:rPr lang="uk-UA" sz="2400" dirty="0">
                <a:solidFill>
                  <a:srgbClr val="FFFF00"/>
                </a:solidFill>
              </a:rPr>
              <a:t> милій…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4762872" cy="4896544"/>
          </a:xfrm>
        </p:spPr>
        <p:txBody>
          <a:bodyPr>
            <a:normAutofit fontScale="62500" lnSpcReduction="20000"/>
          </a:bodyPr>
          <a:lstStyle/>
          <a:p>
            <a:pPr marL="137160" indent="0">
              <a:buNone/>
            </a:pPr>
            <a:r>
              <a:rPr lang="uk-UA" sz="3600" dirty="0">
                <a:solidFill>
                  <a:srgbClr val="00FFFF"/>
                </a:solidFill>
              </a:rPr>
              <a:t>Останню волю митця було виконано: у Каневі, на Чернечій горі, над бурхливим Дніпром спочиває Великий син України…</a:t>
            </a:r>
          </a:p>
          <a:p>
            <a:pPr marL="137160" indent="0">
              <a:buNone/>
            </a:pPr>
            <a:r>
              <a:rPr lang="uk-UA" sz="3600" dirty="0">
                <a:solidFill>
                  <a:srgbClr val="00FFFF"/>
                </a:solidFill>
              </a:rPr>
              <a:t>Багато Шевченко залишив нащадкам, але головне – незламний Дух Боротьби, невтомна Жага Свободи та непереможна Віра у Добро… Пам'ять про великого сина України, про борця за свободу і незалежність навік не згасне у душах, назавжди горить у серцях…</a:t>
            </a:r>
          </a:p>
          <a:p>
            <a:pPr marL="137160" indent="0">
              <a:buNone/>
            </a:pPr>
            <a:r>
              <a:rPr lang="uk-UA" sz="3600" dirty="0"/>
              <a:t> </a:t>
            </a:r>
          </a:p>
          <a:p>
            <a:pPr marL="137160" indent="0">
              <a:buNone/>
            </a:pPr>
            <a:r>
              <a:rPr lang="uk-UA" sz="3600" dirty="0"/>
              <a:t> </a:t>
            </a:r>
          </a:p>
          <a:p>
            <a:endParaRPr lang="uk-UA" dirty="0"/>
          </a:p>
        </p:txBody>
      </p:sp>
      <p:pic>
        <p:nvPicPr>
          <p:cNvPr id="3074" name="Picture 2" descr="C:\Users\Алла\Desktop\вч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2952328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ла\Desktop\ш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72025"/>
            <a:ext cx="3312368" cy="203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лла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380" y="2847975"/>
            <a:ext cx="3033687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333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60646"/>
            <a:ext cx="2160240" cy="1728193"/>
          </a:xfrm>
        </p:spPr>
        <p:txBody>
          <a:bodyPr>
            <a:normAutofit fontScale="90000"/>
          </a:bodyPr>
          <a:lstStyle/>
          <a:p>
            <a:pPr algn="l"/>
            <a:r>
              <a:rPr lang="uk-UA" sz="3200" dirty="0">
                <a:solidFill>
                  <a:srgbClr val="FF0066"/>
                </a:solidFill>
              </a:rPr>
              <a:t/>
            </a:r>
            <a:br>
              <a:rPr lang="uk-UA" sz="3200" dirty="0">
                <a:solidFill>
                  <a:srgbClr val="FF0066"/>
                </a:solidFill>
              </a:rPr>
            </a:br>
            <a:r>
              <a:rPr lang="uk-UA" sz="3200" dirty="0">
                <a:solidFill>
                  <a:srgbClr val="FF0066"/>
                </a:solidFill>
              </a:rPr>
              <a:t/>
            </a:r>
            <a:br>
              <a:rPr lang="uk-UA" sz="3200" dirty="0">
                <a:solidFill>
                  <a:srgbClr val="FF0066"/>
                </a:solidFill>
              </a:rPr>
            </a:br>
            <a:r>
              <a:rPr lang="uk-UA" sz="3600" dirty="0">
                <a:solidFill>
                  <a:srgbClr val="FF0066"/>
                </a:solidFill>
              </a:rPr>
              <a:t>Учні 8-А класу.</a:t>
            </a:r>
            <a:br>
              <a:rPr lang="uk-UA" sz="3600" dirty="0">
                <a:solidFill>
                  <a:srgbClr val="FF0066"/>
                </a:solidFill>
              </a:rPr>
            </a:br>
            <a:r>
              <a:rPr lang="uk-UA" sz="2400" dirty="0">
                <a:solidFill>
                  <a:srgbClr val="FF0066"/>
                </a:solidFill>
              </a:rPr>
              <a:t>Класний керівник</a:t>
            </a:r>
            <a:br>
              <a:rPr lang="uk-UA" sz="2400" dirty="0">
                <a:solidFill>
                  <a:srgbClr val="FF0066"/>
                </a:solidFill>
              </a:rPr>
            </a:br>
            <a:r>
              <a:rPr lang="uk-UA" sz="2400" dirty="0">
                <a:solidFill>
                  <a:srgbClr val="FF0066"/>
                </a:solidFill>
              </a:rPr>
              <a:t> </a:t>
            </a:r>
            <a:br>
              <a:rPr lang="uk-UA" sz="2400" dirty="0">
                <a:solidFill>
                  <a:srgbClr val="FF0066"/>
                </a:solidFill>
              </a:rPr>
            </a:br>
            <a:r>
              <a:rPr lang="uk-UA" sz="2400" dirty="0">
                <a:solidFill>
                  <a:srgbClr val="FF0066"/>
                </a:solidFill>
              </a:rPr>
              <a:t>Бєлова А.М.</a:t>
            </a:r>
            <a:br>
              <a:rPr lang="uk-UA" sz="2400" dirty="0">
                <a:solidFill>
                  <a:srgbClr val="FF0066"/>
                </a:solidFill>
              </a:rPr>
            </a:br>
            <a:r>
              <a:rPr lang="uk-UA" sz="2400" dirty="0">
                <a:solidFill>
                  <a:srgbClr val="FF0000"/>
                </a:solidFill>
              </a:rPr>
              <a:t>2025-2026 </a:t>
            </a:r>
            <a:r>
              <a:rPr lang="uk-UA" sz="2400" dirty="0" err="1">
                <a:solidFill>
                  <a:srgbClr val="FF0000"/>
                </a:solidFill>
              </a:rPr>
              <a:t>н.р</a:t>
            </a:r>
            <a:r>
              <a:rPr lang="uk-UA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2797" y="260647"/>
            <a:ext cx="895028" cy="1296146"/>
          </a:xfrm>
        </p:spPr>
        <p:txBody>
          <a:bodyPr>
            <a:normAutofit/>
          </a:bodyPr>
          <a:lstStyle/>
          <a:p>
            <a:r>
              <a:rPr lang="uk-UA" u="sng" dirty="0"/>
              <a:t>           </a:t>
            </a:r>
            <a:r>
              <a:rPr lang="uk-UA" dirty="0"/>
              <a:t>        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CB20FF-7486-4170-BA62-E68015592F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20075" b="21987"/>
          <a:stretch/>
        </p:blipFill>
        <p:spPr>
          <a:xfrm>
            <a:off x="5580111" y="260647"/>
            <a:ext cx="3384377" cy="27363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2A9D56-961F-451C-B72F-EB91E80331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1" b="17785"/>
          <a:stretch/>
        </p:blipFill>
        <p:spPr>
          <a:xfrm>
            <a:off x="395536" y="3185592"/>
            <a:ext cx="8352928" cy="341176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B54B146-3AE6-47D1-B32E-1AF8708322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0" t="38046" b="25637"/>
          <a:stretch/>
        </p:blipFill>
        <p:spPr>
          <a:xfrm>
            <a:off x="179512" y="116630"/>
            <a:ext cx="3096344" cy="306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85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 descr="C:\Users\Алла\Desktop\1e07e2e2406c5180e8d476cf2b9ab6d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188640"/>
            <a:ext cx="871296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636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512168"/>
          </a:xfrm>
        </p:spPr>
        <p:txBody>
          <a:bodyPr>
            <a:noAutofit/>
          </a:bodyPr>
          <a:lstStyle/>
          <a:p>
            <a:r>
              <a:rPr lang="uk-UA" sz="2000" i="1" dirty="0">
                <a:solidFill>
                  <a:srgbClr val="002060"/>
                </a:solidFill>
              </a:rPr>
              <a:t/>
            </a:r>
            <a:br>
              <a:rPr lang="uk-UA" sz="2000" i="1" dirty="0">
                <a:solidFill>
                  <a:srgbClr val="002060"/>
                </a:solidFill>
              </a:rPr>
            </a:br>
            <a:r>
              <a:rPr lang="uk-UA" sz="2000" i="1" dirty="0">
                <a:solidFill>
                  <a:srgbClr val="002060"/>
                </a:solidFill>
              </a:rPr>
              <a:t/>
            </a:r>
            <a:br>
              <a:rPr lang="uk-UA" sz="2000" i="1" dirty="0">
                <a:solidFill>
                  <a:srgbClr val="002060"/>
                </a:solidFill>
              </a:rPr>
            </a:br>
            <a:r>
              <a:rPr lang="uk-UA" sz="2400" i="1" dirty="0">
                <a:solidFill>
                  <a:srgbClr val="FF0000"/>
                </a:solidFill>
              </a:rPr>
              <a:t>…І на оновленій землі</a:t>
            </a:r>
            <a:br>
              <a:rPr lang="uk-UA" sz="2400" i="1" dirty="0">
                <a:solidFill>
                  <a:srgbClr val="FF0000"/>
                </a:solidFill>
              </a:rPr>
            </a:br>
            <a:r>
              <a:rPr lang="uk-UA" sz="2400" i="1" dirty="0" err="1">
                <a:solidFill>
                  <a:srgbClr val="FF0000"/>
                </a:solidFill>
              </a:rPr>
              <a:t>Врага</a:t>
            </a:r>
            <a:r>
              <a:rPr lang="uk-UA" sz="2400" i="1" dirty="0">
                <a:solidFill>
                  <a:srgbClr val="FF0000"/>
                </a:solidFill>
              </a:rPr>
              <a:t> не буде, супостата,А буде син, і буде мати,</a:t>
            </a:r>
            <a:br>
              <a:rPr lang="uk-UA" sz="2400" i="1" dirty="0">
                <a:solidFill>
                  <a:srgbClr val="FF0000"/>
                </a:solidFill>
              </a:rPr>
            </a:br>
            <a:r>
              <a:rPr lang="uk-UA" sz="2400" i="1" dirty="0">
                <a:solidFill>
                  <a:srgbClr val="FF0000"/>
                </a:solidFill>
              </a:rPr>
              <a:t>І будуть </a:t>
            </a:r>
            <a:r>
              <a:rPr lang="uk-UA" sz="2400" i="1" dirty="0" err="1">
                <a:solidFill>
                  <a:srgbClr val="FF0000"/>
                </a:solidFill>
              </a:rPr>
              <a:t>люде</a:t>
            </a:r>
            <a:r>
              <a:rPr lang="uk-UA" sz="2400" i="1" dirty="0">
                <a:solidFill>
                  <a:srgbClr val="FF0000"/>
                </a:solidFill>
              </a:rPr>
              <a:t> на землі…</a:t>
            </a:r>
            <a:r>
              <a:rPr lang="uk-UA" sz="2000" dirty="0">
                <a:solidFill>
                  <a:srgbClr val="FF0000"/>
                </a:solidFill>
              </a:rPr>
              <a:t/>
            </a:r>
            <a:br>
              <a:rPr lang="uk-UA" sz="2000" dirty="0">
                <a:solidFill>
                  <a:srgbClr val="FF0000"/>
                </a:solidFill>
              </a:rPr>
            </a:br>
            <a:r>
              <a:rPr lang="uk-UA" sz="2000" dirty="0">
                <a:solidFill>
                  <a:srgbClr val="002060"/>
                </a:solidFill>
              </a:rPr>
              <a:t>                                                                                             </a:t>
            </a:r>
            <a:r>
              <a:rPr lang="uk-UA" sz="2000" i="1" dirty="0">
                <a:solidFill>
                  <a:srgbClr val="002060"/>
                </a:solidFill>
              </a:rPr>
              <a:t>Т. Шевченко</a:t>
            </a:r>
            <a:r>
              <a:rPr lang="uk-UA" sz="2000" dirty="0">
                <a:solidFill>
                  <a:srgbClr val="002060"/>
                </a:solidFill>
              </a:rPr>
              <a:t/>
            </a:r>
            <a:br>
              <a:rPr lang="uk-UA" sz="2000" dirty="0">
                <a:solidFill>
                  <a:srgbClr val="002060"/>
                </a:solidFill>
              </a:rPr>
            </a:b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507288" cy="5256584"/>
          </a:xfrm>
        </p:spPr>
        <p:txBody>
          <a:bodyPr>
            <a:normAutofit fontScale="40000" lnSpcReduction="20000"/>
          </a:bodyPr>
          <a:lstStyle/>
          <a:p>
            <a:pPr marL="137160" indent="0">
              <a:buNone/>
            </a:pPr>
            <a:r>
              <a:rPr lang="uk-UA" sz="5100" dirty="0"/>
              <a:t>В самому серці України, в мальовничому краю, що на Черкащині, у селі Моринці, 9 березня 1814 року на світ з'явився той, кого в майбутньому назвуть Пророком, Кобзарем, великим сином української держави.</a:t>
            </a:r>
          </a:p>
          <a:p>
            <a:pPr marL="137160" indent="0">
              <a:buNone/>
            </a:pPr>
            <a:r>
              <a:rPr lang="uk-UA" sz="5100" dirty="0"/>
              <a:t>Бідними були Григорій Іванович та Катерина Якимівна – батьки Тараса, та багата душею родина кріпаків навчала сина людяності; проклала дорогу в життя аж шістьом дітям.</a:t>
            </a:r>
          </a:p>
          <a:p>
            <a:pPr marL="137160" indent="0">
              <a:buNone/>
            </a:pPr>
            <a:r>
              <a:rPr lang="uk-UA" sz="5100" dirty="0"/>
              <a:t>Лиха доля й тяжка праця залишили 9-річного Тараса без матері, а через 2 роки – й без батька…</a:t>
            </a:r>
          </a:p>
          <a:p>
            <a:endParaRPr lang="uk-UA" sz="4500" i="1" dirty="0">
              <a:solidFill>
                <a:srgbClr val="002060"/>
              </a:solidFill>
            </a:endParaRPr>
          </a:p>
          <a:p>
            <a:pPr marL="137160" indent="0">
              <a:buNone/>
            </a:pPr>
            <a:r>
              <a:rPr lang="uk-UA" sz="6000" i="1" dirty="0">
                <a:solidFill>
                  <a:srgbClr val="002060"/>
                </a:solidFill>
              </a:rPr>
              <a:t>«…там батько, плачучи з дітьми</a:t>
            </a:r>
            <a:br>
              <a:rPr lang="uk-UA" sz="6000" i="1" dirty="0">
                <a:solidFill>
                  <a:srgbClr val="002060"/>
                </a:solidFill>
              </a:rPr>
            </a:br>
            <a:r>
              <a:rPr lang="uk-UA" sz="6000" i="1" dirty="0">
                <a:solidFill>
                  <a:srgbClr val="002060"/>
                </a:solidFill>
              </a:rPr>
              <a:t>(А ми малі були і голі),</a:t>
            </a:r>
            <a:br>
              <a:rPr lang="uk-UA" sz="6000" i="1" dirty="0">
                <a:solidFill>
                  <a:srgbClr val="002060"/>
                </a:solidFill>
              </a:rPr>
            </a:br>
            <a:r>
              <a:rPr lang="uk-UA" sz="6000" i="1" dirty="0">
                <a:solidFill>
                  <a:srgbClr val="002060"/>
                </a:solidFill>
              </a:rPr>
              <a:t>Не витерпів лихої долі,</a:t>
            </a:r>
            <a:br>
              <a:rPr lang="uk-UA" sz="6000" i="1" dirty="0">
                <a:solidFill>
                  <a:srgbClr val="002060"/>
                </a:solidFill>
              </a:rPr>
            </a:br>
            <a:r>
              <a:rPr lang="uk-UA" sz="6000" i="1" dirty="0">
                <a:solidFill>
                  <a:srgbClr val="002060"/>
                </a:solidFill>
              </a:rPr>
              <a:t>Умер на панщині! А ми</a:t>
            </a:r>
            <a:br>
              <a:rPr lang="uk-UA" sz="6000" i="1" dirty="0">
                <a:solidFill>
                  <a:srgbClr val="002060"/>
                </a:solidFill>
              </a:rPr>
            </a:br>
            <a:r>
              <a:rPr lang="uk-UA" sz="6000" i="1" dirty="0">
                <a:solidFill>
                  <a:srgbClr val="002060"/>
                </a:solidFill>
              </a:rPr>
              <a:t>Розлізлися межи людьми,</a:t>
            </a:r>
            <a:br>
              <a:rPr lang="uk-UA" sz="6000" i="1" dirty="0">
                <a:solidFill>
                  <a:srgbClr val="002060"/>
                </a:solidFill>
              </a:rPr>
            </a:br>
            <a:r>
              <a:rPr lang="uk-UA" sz="6000" i="1" dirty="0">
                <a:solidFill>
                  <a:srgbClr val="002060"/>
                </a:solidFill>
              </a:rPr>
              <a:t>Мов мишенята…»</a:t>
            </a:r>
            <a:r>
              <a:rPr lang="uk-UA" sz="6000" dirty="0">
                <a:solidFill>
                  <a:srgbClr val="002060"/>
                </a:solidFill>
              </a:rPr>
              <a:t> — </a:t>
            </a:r>
          </a:p>
          <a:p>
            <a:pPr marL="137160" indent="0">
              <a:buNone/>
            </a:pPr>
            <a:r>
              <a:rPr lang="uk-UA" sz="6000" dirty="0">
                <a:solidFill>
                  <a:srgbClr val="002060"/>
                </a:solidFill>
              </a:rPr>
              <a:t>напише пізніше у своїх творах Кобзар….</a:t>
            </a:r>
          </a:p>
          <a:p>
            <a:endParaRPr lang="uk-UA" sz="6000" dirty="0"/>
          </a:p>
        </p:txBody>
      </p:sp>
      <p:pic>
        <p:nvPicPr>
          <p:cNvPr id="2050" name="Picture 2" descr="C:\Users\Алла\Desktop\o_1f0btng6m9gb18mt15cs1tu82ks2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853" y="3429000"/>
            <a:ext cx="397162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946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906" y="0"/>
            <a:ext cx="8229600" cy="1772816"/>
          </a:xfrm>
        </p:spPr>
        <p:txBody>
          <a:bodyPr>
            <a:normAutofit fontScale="90000"/>
          </a:bodyPr>
          <a:lstStyle/>
          <a:p>
            <a:r>
              <a:rPr lang="uk-UA" sz="2000" dirty="0">
                <a:effectLst/>
              </a:rPr>
              <a:t/>
            </a:r>
            <a:br>
              <a:rPr lang="uk-UA" sz="2000" dirty="0">
                <a:effectLst/>
              </a:rPr>
            </a:br>
            <a:r>
              <a:rPr lang="uk-UA" sz="2000" dirty="0">
                <a:solidFill>
                  <a:srgbClr val="FFFF00"/>
                </a:solidFill>
                <a:effectLst/>
              </a:rPr>
              <a:t>Тарас Шевченко впродовж усього свого життя вогненним словом боровся проти неправди, кайданів – не лише царських, панських, а й, насамперед, духовних, якими був скований та ув’язнений віками його рідний народ: «Кругом неправда і неволя, народ замучений мовчить…».</a:t>
            </a:r>
            <a:br>
              <a:rPr lang="uk-UA" sz="2000" dirty="0">
                <a:solidFill>
                  <a:srgbClr val="FFFF00"/>
                </a:solidFill>
                <a:effectLst/>
              </a:rPr>
            </a:br>
            <a:endParaRPr lang="uk-UA" sz="20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uk-UA" sz="2000" dirty="0"/>
              <a:t>Сьогодні ми з вами є безпосередніми творцями вільної України, що знають, якою ціною здобувається і захищається свобода, як важко рвуться ті «кайдани» і як злощасні сучасні «пани й кати» досі прагнуть нас лишити рабами, ще дужче скувати. І хоча ми живемо, як і передбачав Тарас Шевченко, «в сім’ї великій, в сім’ї вольній, новій», за нашу волю в протиборстві з агресором досі змушені віддавати свої життя кращі сини й доньки України. Не можуть не бентежити і внутрішні суперечності, незгода і протистояння, від яких так потерпала давня Україна і над якими теж проливав сльози великий Кобзар…</a:t>
            </a:r>
          </a:p>
        </p:txBody>
      </p:sp>
      <p:pic>
        <p:nvPicPr>
          <p:cNvPr id="4098" name="Picture 2" descr="C:\Users\Алла\Desktop\o_1f0bpb49mehr142a1dug1rap1mnj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93096"/>
            <a:ext cx="3384376" cy="232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206" y="1694879"/>
            <a:ext cx="320428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023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18" y="232756"/>
            <a:ext cx="8229600" cy="1556792"/>
          </a:xfrm>
        </p:spPr>
        <p:txBody>
          <a:bodyPr>
            <a:noAutofit/>
          </a:bodyPr>
          <a:lstStyle/>
          <a:p>
            <a:r>
              <a:rPr lang="uk-UA" sz="2000" i="1" dirty="0">
                <a:solidFill>
                  <a:srgbClr val="FFFF00"/>
                </a:solidFill>
                <a:effectLst/>
              </a:rPr>
              <a:t/>
            </a:r>
            <a:br>
              <a:rPr lang="uk-UA" sz="2000" i="1" dirty="0">
                <a:solidFill>
                  <a:srgbClr val="FFFF00"/>
                </a:solidFill>
                <a:effectLst/>
              </a:rPr>
            </a:br>
            <a:r>
              <a:rPr lang="uk-UA" sz="2000" i="1" dirty="0">
                <a:solidFill>
                  <a:srgbClr val="FFFF00"/>
                </a:solidFill>
                <a:effectLst/>
              </a:rPr>
              <a:t>«Не смійтеся, чужі </a:t>
            </a:r>
            <a:r>
              <a:rPr lang="uk-UA" sz="2000" i="1" dirty="0" err="1">
                <a:solidFill>
                  <a:srgbClr val="FFFF00"/>
                </a:solidFill>
                <a:effectLst/>
              </a:rPr>
              <a:t>люде</a:t>
            </a:r>
            <a:r>
              <a:rPr lang="uk-UA" sz="2000" i="1" dirty="0">
                <a:solidFill>
                  <a:srgbClr val="FFFF00"/>
                </a:solidFill>
                <a:effectLst/>
              </a:rPr>
              <a:t>!</a:t>
            </a:r>
            <a:br>
              <a:rPr lang="uk-UA" sz="2000" i="1" dirty="0">
                <a:solidFill>
                  <a:srgbClr val="FFFF00"/>
                </a:solidFill>
                <a:effectLst/>
              </a:rPr>
            </a:br>
            <a:r>
              <a:rPr lang="uk-UA" sz="2000" i="1" dirty="0">
                <a:solidFill>
                  <a:srgbClr val="FFFF00"/>
                </a:solidFill>
                <a:effectLst/>
              </a:rPr>
              <a:t>Церков-домовина  Розвалиться… і з-під неї</a:t>
            </a:r>
            <a:br>
              <a:rPr lang="uk-UA" sz="2000" i="1" dirty="0">
                <a:solidFill>
                  <a:srgbClr val="FFFF00"/>
                </a:solidFill>
                <a:effectLst/>
              </a:rPr>
            </a:br>
            <a:r>
              <a:rPr lang="uk-UA" sz="2000" i="1" dirty="0">
                <a:solidFill>
                  <a:srgbClr val="FFFF00"/>
                </a:solidFill>
                <a:effectLst/>
              </a:rPr>
              <a:t>Встане Україна. І розвіє тьму неволі,</a:t>
            </a:r>
            <a:br>
              <a:rPr lang="uk-UA" sz="2000" i="1" dirty="0">
                <a:solidFill>
                  <a:srgbClr val="FFFF00"/>
                </a:solidFill>
                <a:effectLst/>
              </a:rPr>
            </a:br>
            <a:r>
              <a:rPr lang="uk-UA" sz="2000" i="1" dirty="0">
                <a:solidFill>
                  <a:srgbClr val="FFFF00"/>
                </a:solidFill>
                <a:effectLst/>
              </a:rPr>
              <a:t>Світ правди засвітить,І помоляться на волі</a:t>
            </a:r>
            <a:br>
              <a:rPr lang="uk-UA" sz="2000" i="1" dirty="0">
                <a:solidFill>
                  <a:srgbClr val="FFFF00"/>
                </a:solidFill>
                <a:effectLst/>
              </a:rPr>
            </a:br>
            <a:r>
              <a:rPr lang="uk-UA" sz="2000" i="1" dirty="0">
                <a:solidFill>
                  <a:srgbClr val="FFFF00"/>
                </a:solidFill>
                <a:effectLst/>
              </a:rPr>
              <a:t>Невольничі діти!..»</a:t>
            </a:r>
            <a:r>
              <a:rPr lang="uk-UA" sz="2000" dirty="0">
                <a:effectLst/>
              </a:rPr>
              <a:t/>
            </a:r>
            <a:br>
              <a:rPr lang="uk-UA" sz="2000" dirty="0">
                <a:effectLst/>
              </a:rPr>
            </a:b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5112568" cy="506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uk-UA" sz="2000" dirty="0">
                <a:solidFill>
                  <a:srgbClr val="002060"/>
                </a:solidFill>
              </a:rPr>
              <a:t>Щороку в березні українці, де б вони не були, згадують і вшановують Тараса Шевченка. Це не стільки данина моді чи виконання обов’язку, але певною мірою потреба особистості, яка черпає з його творчості все для нас таке болюче й злободенне, щире й глибоке, щемливе й могутнє, незламне, справжнє. Його доробок – ключ до більш глибокого розуміння потреб, болю, прагнень усього українського народу.</a:t>
            </a:r>
          </a:p>
          <a:p>
            <a:pPr marL="137160" indent="0">
              <a:buNone/>
            </a:pPr>
            <a:r>
              <a:rPr lang="uk-UA" sz="2000" dirty="0">
                <a:solidFill>
                  <a:srgbClr val="002060"/>
                </a:solidFill>
              </a:rPr>
              <a:t>Він – справжній геній, вірний син України, багатогранний і часом складний, як саме життя, але він – надзвичайно сильна духом людина.</a:t>
            </a:r>
          </a:p>
        </p:txBody>
      </p:sp>
      <p:pic>
        <p:nvPicPr>
          <p:cNvPr id="3075" name="Picture 3" descr="C:\Users\Алла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89040"/>
            <a:ext cx="360040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арас Григорович Шевченко. 212 років від дня народження - YouTube">
            <a:extLst>
              <a:ext uri="{FF2B5EF4-FFF2-40B4-BE49-F238E27FC236}">
                <a16:creationId xmlns:a16="http://schemas.microsoft.com/office/drawing/2014/main" id="{0DA07E64-B5CD-4889-9BB5-7BA7A2E05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482" y="1876926"/>
            <a:ext cx="3733006" cy="191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209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uk-UA" sz="2000" i="1" dirty="0">
                <a:effectLst/>
              </a:rPr>
              <a:t/>
            </a:r>
            <a:br>
              <a:rPr lang="uk-UA" sz="2000" i="1" dirty="0">
                <a:effectLst/>
              </a:rPr>
            </a:br>
            <a:r>
              <a:rPr lang="uk-UA" sz="2200" i="1" dirty="0">
                <a:solidFill>
                  <a:srgbClr val="FF0000"/>
                </a:solidFill>
                <a:effectLst/>
              </a:rPr>
              <a:t>«</a:t>
            </a:r>
            <a:r>
              <a:rPr lang="uk-UA" sz="2200" i="1" dirty="0" err="1">
                <a:solidFill>
                  <a:srgbClr val="FF0000"/>
                </a:solidFill>
                <a:effectLst/>
              </a:rPr>
              <a:t>Смирітеся</a:t>
            </a:r>
            <a:r>
              <a:rPr lang="uk-UA" sz="2200" i="1" dirty="0">
                <a:solidFill>
                  <a:srgbClr val="FF0000"/>
                </a:solidFill>
                <a:effectLst/>
              </a:rPr>
              <a:t>, </a:t>
            </a:r>
            <a:r>
              <a:rPr lang="uk-UA" sz="2200" i="1" dirty="0" err="1">
                <a:solidFill>
                  <a:srgbClr val="FF0000"/>
                </a:solidFill>
                <a:effectLst/>
              </a:rPr>
              <a:t>молітесь</a:t>
            </a:r>
            <a:r>
              <a:rPr lang="uk-UA" sz="2200" i="1" dirty="0">
                <a:solidFill>
                  <a:srgbClr val="FF0000"/>
                </a:solidFill>
                <a:effectLst/>
              </a:rPr>
              <a:t> Богу</a:t>
            </a:r>
            <a:br>
              <a:rPr lang="uk-UA" sz="2200" i="1" dirty="0">
                <a:solidFill>
                  <a:srgbClr val="FF0000"/>
                </a:solidFill>
                <a:effectLst/>
              </a:rPr>
            </a:br>
            <a:r>
              <a:rPr lang="uk-UA" sz="2200" i="1" dirty="0">
                <a:solidFill>
                  <a:srgbClr val="FF0000"/>
                </a:solidFill>
                <a:effectLst/>
              </a:rPr>
              <a:t>І згадуйте один </a:t>
            </a:r>
            <a:r>
              <a:rPr lang="uk-UA" sz="2200" i="1" dirty="0" err="1">
                <a:solidFill>
                  <a:srgbClr val="FF0000"/>
                </a:solidFill>
                <a:effectLst/>
              </a:rPr>
              <a:t>другого.Свою</a:t>
            </a:r>
            <a:r>
              <a:rPr lang="uk-UA" sz="2200" i="1" dirty="0">
                <a:solidFill>
                  <a:srgbClr val="FF0000"/>
                </a:solidFill>
                <a:effectLst/>
              </a:rPr>
              <a:t> Україну любіть,</a:t>
            </a:r>
            <a:br>
              <a:rPr lang="uk-UA" sz="2200" i="1" dirty="0">
                <a:solidFill>
                  <a:srgbClr val="FF0000"/>
                </a:solidFill>
                <a:effectLst/>
              </a:rPr>
            </a:br>
            <a:r>
              <a:rPr lang="uk-UA" sz="2200" i="1" dirty="0" err="1">
                <a:solidFill>
                  <a:srgbClr val="FF0000"/>
                </a:solidFill>
                <a:effectLst/>
              </a:rPr>
              <a:t>Любіть</a:t>
            </a:r>
            <a:r>
              <a:rPr lang="uk-UA" sz="2200" i="1" dirty="0">
                <a:solidFill>
                  <a:srgbClr val="FF0000"/>
                </a:solidFill>
                <a:effectLst/>
              </a:rPr>
              <a:t> її… </a:t>
            </a:r>
            <a:r>
              <a:rPr lang="uk-UA" sz="2200" i="1" dirty="0" err="1">
                <a:solidFill>
                  <a:srgbClr val="FF0000"/>
                </a:solidFill>
                <a:effectLst/>
              </a:rPr>
              <a:t>Во</a:t>
            </a:r>
            <a:r>
              <a:rPr lang="uk-UA" sz="2200" i="1" dirty="0">
                <a:solidFill>
                  <a:srgbClr val="FF0000"/>
                </a:solidFill>
                <a:effectLst/>
              </a:rPr>
              <a:t> </a:t>
            </a:r>
            <a:r>
              <a:rPr lang="uk-UA" sz="2200" i="1" dirty="0" err="1">
                <a:solidFill>
                  <a:srgbClr val="FF0000"/>
                </a:solidFill>
                <a:effectLst/>
              </a:rPr>
              <a:t>время</a:t>
            </a:r>
            <a:r>
              <a:rPr lang="uk-UA" sz="2200" i="1" dirty="0">
                <a:solidFill>
                  <a:srgbClr val="FF0000"/>
                </a:solidFill>
                <a:effectLst/>
              </a:rPr>
              <a:t> люте,В остатню </a:t>
            </a:r>
            <a:r>
              <a:rPr lang="uk-UA" sz="2200" i="1" dirty="0" err="1">
                <a:solidFill>
                  <a:srgbClr val="FF0000"/>
                </a:solidFill>
                <a:effectLst/>
              </a:rPr>
              <a:t>тяжкую</a:t>
            </a:r>
            <a:r>
              <a:rPr lang="uk-UA" sz="2200" i="1" dirty="0">
                <a:solidFill>
                  <a:srgbClr val="FF0000"/>
                </a:solidFill>
                <a:effectLst/>
              </a:rPr>
              <a:t> </a:t>
            </a:r>
            <a:r>
              <a:rPr lang="uk-UA" sz="2200" i="1" dirty="0" err="1">
                <a:solidFill>
                  <a:srgbClr val="FF0000"/>
                </a:solidFill>
                <a:effectLst/>
              </a:rPr>
              <a:t>минуту</a:t>
            </a:r>
            <a:r>
              <a:rPr lang="uk-UA" sz="2200" i="1" dirty="0">
                <a:solidFill>
                  <a:srgbClr val="FF0000"/>
                </a:solidFill>
                <a:effectLst/>
              </a:rPr>
              <a:t/>
            </a:r>
            <a:br>
              <a:rPr lang="uk-UA" sz="2200" i="1" dirty="0">
                <a:solidFill>
                  <a:srgbClr val="FF0000"/>
                </a:solidFill>
                <a:effectLst/>
              </a:rPr>
            </a:br>
            <a:r>
              <a:rPr lang="uk-UA" sz="2200" i="1" dirty="0">
                <a:solidFill>
                  <a:srgbClr val="FF0000"/>
                </a:solidFill>
                <a:effectLst/>
              </a:rPr>
              <a:t>За неї Господа моліть».</a:t>
            </a:r>
            <a:r>
              <a:rPr lang="uk-UA" sz="2200" dirty="0">
                <a:solidFill>
                  <a:srgbClr val="FF0000"/>
                </a:solidFill>
                <a:effectLst/>
              </a:rPr>
              <a:t/>
            </a:r>
            <a:br>
              <a:rPr lang="uk-UA" sz="2200" dirty="0">
                <a:solidFill>
                  <a:srgbClr val="FF0000"/>
                </a:solidFill>
                <a:effectLst/>
              </a:rPr>
            </a:br>
            <a:endParaRPr lang="uk-UA" sz="2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4824536" cy="4997152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uk-UA" sz="2400" dirty="0"/>
              <a:t>Сьогодні, 9 березня,  виповнюється 2012 років із дня народження українського поета, художника, мислителя Тараса Шевченка. Попри час, Шевченко не віддаляється, не бронзовіє. Він – апостол правди – живий! У чому криється цей феномен, ця дивна незбагненність? У живому щирому слові Тараса, що іноді бринить як струна, а іноді подібне до гострого важкого меча. Пропонуємо добірку </a:t>
            </a:r>
            <a:r>
              <a:rPr lang="uk-UA" sz="2400" dirty="0" err="1"/>
              <a:t>найкращих ц</a:t>
            </a:r>
            <a:r>
              <a:rPr lang="uk-UA" sz="2400" dirty="0"/>
              <a:t>итат генія української поезії Тараса Шевченка, які не втрачають своєї актуальності й донині.</a:t>
            </a:r>
          </a:p>
          <a:p>
            <a:endParaRPr lang="uk-UA" sz="2400" dirty="0"/>
          </a:p>
        </p:txBody>
      </p:sp>
      <p:pic>
        <p:nvPicPr>
          <p:cNvPr id="5123" name="Picture 3" descr="C:\Users\Алла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89040"/>
            <a:ext cx="388843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лла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04973"/>
            <a:ext cx="2592288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1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4104456" cy="6480719"/>
          </a:xfr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000" b="0" dirty="0">
                <a:effectLst/>
              </a:rPr>
              <a:t/>
            </a:r>
            <a:br>
              <a:rPr lang="ru-RU" sz="2000" b="0" dirty="0">
                <a:effectLst/>
              </a:rPr>
            </a:br>
            <a:r>
              <a:rPr lang="ru-RU" sz="1800" b="0" u="sng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“ СЛЕПАЯ”</a:t>
            </a:r>
            <a:r>
              <a:rPr lang="ru-RU" sz="1800" u="sng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u="sng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«Кого, рыдая, призову я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Делить тоску, печаль мою,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В чужом краю кому, тоскуя,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Родную песню пропою?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Угасну, бедный, я в неволе...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Тоску мою, печаль мою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О прежней воле, прежней доле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Немым стенам передаю.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О, если б стон моей печали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И звук заржавленных цепей,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Святые ветры, вы домчали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На лоно родины моей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И в мирной куще повторили,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Где мой отец и мать моя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Меня лелеяли, любили!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А братья! Грешная семья,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Иноплеменникам за злато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От стад, елея и вина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Родного продали вы брата,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Как на заклание овна.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О Боже, Боже Иудеи,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 err="1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Благий</a:t>
            </a: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 </a:t>
            </a:r>
            <a:r>
              <a:rPr lang="ru-RU" sz="1800" b="0" dirty="0" err="1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Творителю</a:t>
            </a: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 земли,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Не </a:t>
            </a:r>
            <a:r>
              <a:rPr lang="ru-RU" sz="1800" b="0" dirty="0" err="1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наказуй</a:t>
            </a: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 родных злодеев,</a:t>
            </a:r>
            <a: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  <a:t/>
            </a:r>
            <a:br>
              <a:rPr lang="ru-RU" sz="1800" dirty="0">
                <a:solidFill>
                  <a:srgbClr val="FF0066"/>
                </a:solidFill>
                <a:highlight>
                  <a:srgbClr val="FFFF00"/>
                </a:highlight>
              </a:rPr>
            </a:b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А мне </a:t>
            </a:r>
            <a:r>
              <a:rPr lang="ru-RU" sz="1800" b="0" dirty="0" err="1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смиренне</a:t>
            </a:r>
            <a:r>
              <a:rPr lang="ru-RU" sz="1800" b="0" dirty="0">
                <a:solidFill>
                  <a:srgbClr val="FF0066"/>
                </a:solidFill>
                <a:effectLst/>
                <a:highlight>
                  <a:srgbClr val="FFFF00"/>
                </a:highlight>
              </a:rPr>
              <a:t> пошли!</a:t>
            </a:r>
            <a:r>
              <a:rPr lang="ru-RU" sz="1800" b="0" dirty="0">
                <a:solidFill>
                  <a:srgbClr val="FFFF00"/>
                </a:solidFill>
                <a:effectLst/>
                <a:highlight>
                  <a:srgbClr val="FFFF00"/>
                </a:highlight>
              </a:rPr>
              <a:t>»</a:t>
            </a:r>
            <a:r>
              <a:rPr lang="ru-RU" sz="1800" dirty="0">
                <a:highlight>
                  <a:srgbClr val="FFFF00"/>
                </a:highlight>
              </a:rPr>
              <a:t/>
            </a:r>
            <a:br>
              <a:rPr lang="ru-RU" sz="1800" dirty="0">
                <a:highlight>
                  <a:srgbClr val="FFFF00"/>
                </a:highlight>
              </a:rPr>
            </a:br>
            <a:endParaRPr lang="uk-UA" sz="1800" dirty="0">
              <a:highlight>
                <a:srgbClr val="FFFF00"/>
              </a:highligh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88640"/>
            <a:ext cx="4464496" cy="3888432"/>
          </a:xfrm>
        </p:spPr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r>
              <a:rPr lang="ru-RU" sz="2000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“НИКИТА ГАЙДАЙ”</a:t>
            </a:r>
            <a:br>
              <a:rPr lang="ru-RU" sz="2000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Украйна</a:t>
            </a: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милая моя!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Моя Украина родная!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Ее широкие поля,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Ее высокие курганы,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Святая прадедов земля!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Люблю тебя, моя </a:t>
            </a:r>
            <a:r>
              <a:rPr lang="ru-RU" sz="20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Украйна</a:t>
            </a: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: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Твои зеленые дубровы,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Твои шелковые луга,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Днепра крутые берега,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Люблю я вас любовью новой,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Любовью крепкою. И ты,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Украины образ несравненный,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Люблю тебя, в тебе одной</a:t>
            </a:r>
            <a:b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Я всю </a:t>
            </a:r>
            <a:r>
              <a:rPr lang="ru-RU" sz="20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Украйну</a:t>
            </a:r>
            <a:r>
              <a:rPr lang="ru-RU" sz="20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обожаю.</a:t>
            </a:r>
            <a:endParaRPr lang="uk-UA" sz="2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074" name="Picture 2" descr="212 років тому народився великий український поет Тарас Григорович Шевченко.  Він прожив всього 47 років, з них 34 у неволі, а встиг зробити більше, ніж  можна за 2 життя. Найбільшою мрією життя">
            <a:extLst>
              <a:ext uri="{FF2B5EF4-FFF2-40B4-BE49-F238E27FC236}">
                <a16:creationId xmlns:a16="http://schemas.microsoft.com/office/drawing/2014/main" id="{3DD21207-905E-4E1A-B8F8-8A485CC91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77072"/>
            <a:ext cx="4680520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691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FFFF"/>
                </a:solidFill>
              </a:rPr>
              <a:t/>
            </a:r>
            <a:br>
              <a:rPr lang="uk-UA" dirty="0">
                <a:solidFill>
                  <a:srgbClr val="00FFFF"/>
                </a:solidFill>
              </a:rPr>
            </a:br>
            <a:r>
              <a:rPr lang="uk-UA" dirty="0">
                <a:solidFill>
                  <a:srgbClr val="00FFFF"/>
                </a:solidFill>
              </a:rPr>
              <a:t>Драматургічна спадщина поета.</a:t>
            </a:r>
            <a:br>
              <a:rPr lang="uk-UA" dirty="0">
                <a:solidFill>
                  <a:srgbClr val="00FFFF"/>
                </a:solidFill>
              </a:rPr>
            </a:br>
            <a:endParaRPr lang="uk-UA" dirty="0">
              <a:solidFill>
                <a:srgbClr val="00FF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47500" lnSpcReduction="20000"/>
          </a:bodyPr>
          <a:lstStyle/>
          <a:p>
            <a:pPr marL="137160" indent="0">
              <a:buNone/>
            </a:pPr>
            <a:endParaRPr lang="uk-UA" dirty="0">
              <a:solidFill>
                <a:srgbClr val="FFFF00"/>
              </a:solidFill>
            </a:endParaRPr>
          </a:p>
          <a:p>
            <a:pPr marL="137160" indent="0">
              <a:buNone/>
            </a:pPr>
            <a:endParaRPr lang="uk-UA" sz="3200" b="1" u="sng" dirty="0">
              <a:solidFill>
                <a:srgbClr val="FFFF00"/>
              </a:solidFill>
            </a:endParaRPr>
          </a:p>
          <a:p>
            <a:pPr marL="137160" indent="0">
              <a:buNone/>
            </a:pPr>
            <a:r>
              <a:rPr lang="uk-UA" sz="3800" b="1" u="sng" dirty="0">
                <a:solidFill>
                  <a:srgbClr val="FFFF00"/>
                </a:solidFill>
                <a:latin typeface="+mj-lt"/>
              </a:rPr>
              <a:t>Тарас Шевченко  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впродовж усього свого життя цікавився багатьма жанрами літератури, в тому числі драмою, хоча його драматургічна спадщина вичерпується однією завершеною п'єсою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„Назар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Стодоля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" (1843), уривком з третьої дії російсько­мовної історичної драми чи трагедії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„Никита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Гай­дай" (1841) та незнайденою чи ненаписаною драмою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„Слепая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красавица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". Незважаючи на це, Шевченкова драматургія є значущою в контексті його ху­дожньої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творчости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.</a:t>
            </a:r>
            <a:br>
              <a:rPr lang="uk-UA" sz="3800" dirty="0">
                <a:solidFill>
                  <a:srgbClr val="FFFF00"/>
                </a:solidFill>
                <a:latin typeface="+mj-lt"/>
              </a:rPr>
            </a:br>
            <a:r>
              <a:rPr lang="uk-UA" sz="3800" dirty="0" err="1">
                <a:solidFill>
                  <a:srgbClr val="FFFF00"/>
                </a:solidFill>
                <a:latin typeface="+mj-lt"/>
              </a:rPr>
              <a:t>Геніяльний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поет мав яскраво виражене відчуття драматурга – навіть незначна побутова сценка могла викликати в нього бажан­ня написати драматичний твір.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„Щоденник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" зафіксував його вра­ження „о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побоище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,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происшедшем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между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будущим тестем и буду­щим зятем", з чого можна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„вы­кроить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водевиль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[...] для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здешней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публики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". Майбутній твір уже мав назву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„Свадебный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подарок,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или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Недошитая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кофта" (первісно: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„Приданое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,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или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Недошитая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коф­та"), однак так і не з'явився дру­ком.</a:t>
            </a:r>
            <a:br>
              <a:rPr lang="uk-UA" sz="3800" dirty="0">
                <a:solidFill>
                  <a:srgbClr val="FFFF00"/>
                </a:solidFill>
                <a:latin typeface="+mj-lt"/>
              </a:rPr>
            </a:br>
            <a:r>
              <a:rPr lang="uk-UA" sz="3800" dirty="0">
                <a:solidFill>
                  <a:srgbClr val="FFFF00"/>
                </a:solidFill>
                <a:latin typeface="+mj-lt"/>
              </a:rPr>
              <a:t>На основі інформації з листа Т. Шевченка до Г.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Квітки-Основ'яненка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від 8 грудня 1841 р. серед драматичних творів дослідники чомусь вміщають і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„Песню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ка­раульного у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тюрьмы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" (1841). До­слідники вважають, що вона була з незнайденої мелодрами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„Невеста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", і часто ототожнюють її із драмою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„Никита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 Гайдай".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„Пес­ня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" нагадує початок баладної чи казкової історії про старого воєводу та його нещасну дружину, написаної у дусі поем-казок О. Пушкіна, а сам текст власне є переспівом поезії А. Міцкевича </a:t>
            </a:r>
            <a:r>
              <a:rPr lang="uk-UA" sz="3800" dirty="0" err="1">
                <a:solidFill>
                  <a:srgbClr val="FFFF00"/>
                </a:solidFill>
                <a:latin typeface="+mj-lt"/>
              </a:rPr>
              <a:t>„Чати</a:t>
            </a:r>
            <a:r>
              <a:rPr lang="uk-UA" sz="3800" dirty="0">
                <a:solidFill>
                  <a:srgbClr val="FFFF00"/>
                </a:solidFill>
                <a:latin typeface="+mj-lt"/>
              </a:rPr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1494660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 descr="C:\Users\Алла\Desktop\2a08ed55bf9267db78c3f7a67384a6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35864" cy="639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8443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530</TotalTime>
  <Words>685</Words>
  <Application>Microsoft Office PowerPoint</Application>
  <PresentationFormat>Экран (4:3)</PresentationFormat>
  <Paragraphs>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 ЄДИНИЙ УРОК Для учнів 8-А класу.              09.03.2026р. « Т.Г ШЕВЧЕНКО – великий син свого                                  народу».                                           </vt:lpstr>
      <vt:lpstr>Презентация PowerPoint</vt:lpstr>
      <vt:lpstr>  …І на оновленій землі Врага не буде, супостата,А буде син, і буде мати, І будуть люде на землі…                                                                                              Т. Шевченко </vt:lpstr>
      <vt:lpstr> Тарас Шевченко впродовж усього свого життя вогненним словом боровся проти неправди, кайданів – не лише царських, панських, а й, насамперед, духовних, якими був скований та ув’язнений віками його рідний народ: «Кругом неправда і неволя, народ замучений мовчить…». </vt:lpstr>
      <vt:lpstr> «Не смійтеся, чужі люде! Церков-домовина  Розвалиться… і з-під неї Встане Україна. І розвіє тьму неволі, Світ правди засвітить,І помоляться на волі Невольничі діти!..» </vt:lpstr>
      <vt:lpstr> «Смирітеся, молітесь Богу І згадуйте один другого.Свою Україну любіть, Любіть її… Во время люте,В остатню тяжкую минуту За неї Господа моліть». </vt:lpstr>
      <vt:lpstr> “ СЛЕПАЯ” «Кого, рыдая, призову я Делить тоску, печаль мою, В чужом краю кому, тоскуя, Родную песню пропою? Угасну, бедный, я в неволе... Тоску мою, печаль мою О прежней воле, прежней доле Немым стенам передаю. О, если б стон моей печали И звук заржавленных цепей, Святые ветры, вы домчали На лоно родины моей И в мирной куще повторили, Где мой отец и мать моя Меня лелеяли, любили! А братья! Грешная семья, Иноплеменникам за злато От стад, елея и вина Родного продали вы брата, Как на заклание овна. О Боже, Боже Иудеи, Благий Творителю земли, Не наказуй родных злодеев, А мне смиренне пошли!» </vt:lpstr>
      <vt:lpstr> Драматургічна спадщина поета. </vt:lpstr>
      <vt:lpstr>Презентация PowerPoint</vt:lpstr>
      <vt:lpstr>Цитати Тараса Шевченка про Україну і Батьківщину </vt:lpstr>
      <vt:lpstr> Тарас Шевченко прожив 47 років: з них пробув 24 роки в кріпацтві, 10 – на засланні, а решту – під наглядом жандармів. Загалом на Батьківщині він був нечастим гостем... Але де б він не перебував – він завжди залишався сином своєї землі, пам'ятав її і сумував за нею, як за матір'ю. Саме тому Україна стала у творчості Шевченка головним образом, овіяним любов'ю і тугою. </vt:lpstr>
      <vt:lpstr>  І мертвим, і живим, і ненарожденним землякам моїм в Украйні і не в Украйні моє дружнєє посланіє  </vt:lpstr>
      <vt:lpstr> Жоден вірш українською мовою не здобув такого широкого визнання серед у світі, як Шевченків "Заповіт". </vt:lpstr>
      <vt:lpstr>Як умру то поховайте мене на могилі, серед степу широкого на вкраїні милій…</vt:lpstr>
      <vt:lpstr>  Учні 8-А класу. Класний керівник   Бєлова А.М. 2025-2026 н.р.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ЄДИНИЙ УРОК. « Т.Г ШЕВЧЕНКО – великий син великого народу»</dc:title>
  <dc:creator>Алла</dc:creator>
  <cp:lastModifiedBy>Вікторія</cp:lastModifiedBy>
  <cp:revision>39</cp:revision>
  <dcterms:created xsi:type="dcterms:W3CDTF">2023-03-02T10:38:02Z</dcterms:created>
  <dcterms:modified xsi:type="dcterms:W3CDTF">2026-08-05T12:35:22Z</dcterms:modified>
</cp:coreProperties>
</file>