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05.05.2023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05.05.2023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05.05.2023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w="57150"/>
        </p:spPr>
        <p:style>
          <a:lnRef idx="2">
            <a:schemeClr val="accent1"/>
          </a:lnRef>
          <a:fillRef idx="1">
            <a:schemeClr val="lt1"/>
          </a:fillRef>
          <a:effectRef idx="0">
            <a:schemeClr val="accent1"/>
          </a:effectRef>
          <a:fontRef idx="minor">
            <a:schemeClr val="dk1"/>
          </a:fontRef>
        </p:style>
        <p:txBody>
          <a:bodyPr>
            <a:normAutofit/>
          </a:bodyPr>
          <a:lstStyle/>
          <a:p>
            <a:r>
              <a:rPr lang="uk-UA"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Урок на тему:«</a:t>
            </a:r>
            <a:r>
              <a:rPr lang="uk-UA" sz="28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Мужність </a:t>
            </a:r>
            <a:r>
              <a:rPr lang="uk-UA" sz="28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і відвага крізь </a:t>
            </a:r>
            <a:r>
              <a:rPr lang="uk-UA" sz="28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покоління</a:t>
            </a:r>
            <a:r>
              <a:rPr lang="uk-UA"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br>
              <a:rPr lang="uk-UA"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uk-UA"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для учнів 9-В класу. </a:t>
            </a:r>
            <a:endParaRPr lang="uk-UA" sz="2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5" name="Объект 4"/>
          <p:cNvSpPr>
            <a:spLocks noGrp="1"/>
          </p:cNvSpPr>
          <p:nvPr>
            <p:ph sz="quarter" idx="13"/>
          </p:nvPr>
        </p:nvSpPr>
        <p:spPr>
          <a:xfrm>
            <a:off x="323528" y="1844824"/>
            <a:ext cx="4175319" cy="4536504"/>
          </a:xfrm>
        </p:spPr>
        <p:txBody>
          <a:bodyPr>
            <a:normAutofit fontScale="85000" lnSpcReduction="10000"/>
          </a:bodyPr>
          <a:lstStyle/>
          <a:p>
            <a:r>
              <a:rPr lang="uk-UA" b="1" dirty="0">
                <a:solidFill>
                  <a:srgbClr val="002060"/>
                </a:solidFill>
              </a:rPr>
              <a:t>Мета уроку</a:t>
            </a:r>
            <a:r>
              <a:rPr lang="uk-UA" dirty="0">
                <a:solidFill>
                  <a:srgbClr val="002060"/>
                </a:solidFill>
              </a:rPr>
              <a:t>: -    Виховувати національно-патріотичні переконання, почуття мужності, сміливості, доброти, наполегливості, дисциплінованості; - виховувати юне покоління України. Виховувати повагу до українських захисників землі, до історичного минулого своєї держави, формувати почуття патріотизму, толерантності, любові до свого народу, його історії та героїчного минулого, національної свідомості та гордості за свою Батьківщину;</a:t>
            </a:r>
          </a:p>
          <a:p>
            <a:endParaRPr lang="uk-UA" dirty="0"/>
          </a:p>
        </p:txBody>
      </p:sp>
      <p:sp>
        <p:nvSpPr>
          <p:cNvPr id="6" name="Объект 5"/>
          <p:cNvSpPr>
            <a:spLocks noGrp="1"/>
          </p:cNvSpPr>
          <p:nvPr>
            <p:ph sz="quarter" idx="14"/>
          </p:nvPr>
        </p:nvSpPr>
        <p:spPr/>
        <p:txBody>
          <a:bodyPr/>
          <a:lstStyle/>
          <a:p>
            <a:endParaRPr lang="uk-UA" dirty="0"/>
          </a:p>
        </p:txBody>
      </p:sp>
      <p:pic>
        <p:nvPicPr>
          <p:cNvPr id="2051" name="Picture 3" descr="C:\Users\Алла\Desktop\0-02-05-b5311149bbc59ad2a927de3ad3eac9734449f6ff81c950c3a8e921c30c8e17e3_e916e0a2f037767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841"/>
          <a:stretch/>
        </p:blipFill>
        <p:spPr bwMode="auto">
          <a:xfrm>
            <a:off x="4355976" y="1628800"/>
            <a:ext cx="4392488" cy="490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9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122096" cy="1900800"/>
          </a:xfrm>
        </p:spPr>
        <p:txBody>
          <a:bodyPr>
            <a:normAutofit/>
          </a:bodyPr>
          <a:lstStyle/>
          <a:p>
            <a:pPr algn="l"/>
            <a:r>
              <a:rPr lang="uk-UA" sz="2400" dirty="0" smtClean="0"/>
              <a:t>        Окупація Західної України</a:t>
            </a:r>
            <a:br>
              <a:rPr lang="uk-UA" sz="2400" dirty="0" smtClean="0"/>
            </a:br>
            <a:r>
              <a:rPr lang="uk-UA" sz="2400" dirty="0" smtClean="0"/>
              <a:t>                    </a:t>
            </a:r>
            <a:r>
              <a:rPr lang="uk-UA" sz="2400" dirty="0"/>
              <a:t>т</a:t>
            </a:r>
            <a:r>
              <a:rPr lang="uk-UA" sz="2400" dirty="0" smtClean="0"/>
              <a:t>а її наслідки.</a:t>
            </a:r>
            <a:endParaRPr lang="uk-UA" sz="2400" dirty="0"/>
          </a:p>
        </p:txBody>
      </p:sp>
      <p:pic>
        <p:nvPicPr>
          <p:cNvPr id="1026" name="Picture 2" descr="C:\Users\Алла\Desktop\Новая папка (3)\юб.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316" y="2600908"/>
            <a:ext cx="4247455"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ла\Desktop\Новая папка (3)\a138a81af7b7f9c422a5fc8de3c3d7e7.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32656"/>
            <a:ext cx="4546192" cy="4392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Алла\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356992"/>
            <a:ext cx="4392489"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7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a:t>Якби</a:t>
            </a:r>
            <a:r>
              <a:rPr lang="ru-RU" sz="2400" b="1" dirty="0"/>
              <a:t> не </a:t>
            </a:r>
            <a:r>
              <a:rPr lang="ru-RU" sz="2400" b="1" dirty="0" err="1"/>
              <a:t>Україна</a:t>
            </a:r>
            <a:r>
              <a:rPr lang="ru-RU" sz="2400" b="1" dirty="0"/>
              <a:t> – не </a:t>
            </a:r>
            <a:r>
              <a:rPr lang="ru-RU" sz="2400" b="1" dirty="0" err="1"/>
              <a:t>було</a:t>
            </a:r>
            <a:r>
              <a:rPr lang="ru-RU" sz="2400" b="1" dirty="0"/>
              <a:t> б Перемоги. </a:t>
            </a:r>
            <a:r>
              <a:rPr lang="ru-RU" sz="2400" b="1" dirty="0" err="1"/>
              <a:t>Що</a:t>
            </a:r>
            <a:r>
              <a:rPr lang="ru-RU" sz="2400" b="1" dirty="0"/>
              <a:t> </a:t>
            </a:r>
            <a:r>
              <a:rPr lang="ru-RU" sz="2400" b="1" dirty="0" err="1"/>
              <a:t>саме</a:t>
            </a:r>
            <a:r>
              <a:rPr lang="ru-RU" sz="2400" b="1" dirty="0"/>
              <a:t> </a:t>
            </a:r>
            <a:r>
              <a:rPr lang="ru-RU" sz="2400" b="1" dirty="0" err="1"/>
              <a:t>Росія</a:t>
            </a:r>
            <a:r>
              <a:rPr lang="ru-RU" sz="2400" b="1" dirty="0"/>
              <a:t> </a:t>
            </a:r>
            <a:r>
              <a:rPr lang="ru-RU" sz="2400" b="1" dirty="0" err="1"/>
              <a:t>бреше</a:t>
            </a:r>
            <a:r>
              <a:rPr lang="ru-RU" sz="2400" b="1" dirty="0"/>
              <a:t> про Другу </a:t>
            </a:r>
            <a:r>
              <a:rPr lang="ru-RU" sz="2400" b="1" dirty="0" err="1"/>
              <a:t>світову</a:t>
            </a:r>
            <a:r>
              <a:rPr lang="ru-RU" sz="2400" b="1" dirty="0"/>
              <a:t>?</a:t>
            </a:r>
            <a:br>
              <a:rPr lang="ru-RU" sz="2400" b="1" dirty="0"/>
            </a:br>
            <a:endParaRPr lang="uk-UA" sz="2400" dirty="0"/>
          </a:p>
        </p:txBody>
      </p:sp>
      <p:sp>
        <p:nvSpPr>
          <p:cNvPr id="3" name="Объект 2"/>
          <p:cNvSpPr>
            <a:spLocks noGrp="1"/>
          </p:cNvSpPr>
          <p:nvPr>
            <p:ph sz="quarter" idx="13"/>
          </p:nvPr>
        </p:nvSpPr>
        <p:spPr>
          <a:xfrm>
            <a:off x="179512" y="1340768"/>
            <a:ext cx="4032449" cy="5256584"/>
          </a:xfrm>
        </p:spPr>
        <p:txBody>
          <a:bodyPr>
            <a:normAutofit fontScale="62500" lnSpcReduction="20000"/>
          </a:bodyPr>
          <a:lstStyle/>
          <a:p>
            <a:r>
              <a:rPr lang="uk-UA" sz="2900" b="1" dirty="0"/>
              <a:t>Росія перетворила Другу світову війну на центральний міф. Вона атакує ним чужу історичну пам'ять, чужу ідентичність, чужі кордони. Вона заборонила Україні мати власний погляд на історію і назвала “нацизмом” будь-які розбіжності зі своїми імперськими концептами. При тому росіяни намагаються применшити вклад інших націй у перемогу над нацистами</a:t>
            </a:r>
            <a:r>
              <a:rPr lang="uk-UA" sz="2900" b="1" dirty="0" smtClean="0"/>
              <a:t>.</a:t>
            </a:r>
          </a:p>
          <a:p>
            <a:r>
              <a:rPr lang="uk-UA" sz="2900" dirty="0"/>
              <a:t>Україна стала ареною кровопролитних боїв із перших днів вторгнення нацистів. Саме на українській території відбулися перші великі бої східного фронту – Волинська танкова битва, операції з оборони Києва, Одеси, Севастополя. Українська земля прийняла драму двох великих оточень – Київського (найбільшого в історії) і Уманського.</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403872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427984" y="1340768"/>
            <a:ext cx="3168352" cy="1477328"/>
          </a:xfrm>
          <a:prstGeom prst="rect">
            <a:avLst/>
          </a:prstGeom>
        </p:spPr>
        <p:txBody>
          <a:bodyPr wrap="square">
            <a:spAutoFit/>
          </a:bodyPr>
          <a:lstStyle/>
          <a:p>
            <a:r>
              <a:rPr lang="ru-RU" dirty="0" err="1">
                <a:solidFill>
                  <a:srgbClr val="FF0000"/>
                </a:solidFill>
              </a:rPr>
              <a:t>Хрещатик</a:t>
            </a:r>
            <a:r>
              <a:rPr lang="ru-RU" dirty="0">
                <a:solidFill>
                  <a:srgbClr val="FF0000"/>
                </a:solidFill>
              </a:rPr>
              <a:t> у </a:t>
            </a:r>
            <a:r>
              <a:rPr lang="ru-RU" dirty="0" err="1">
                <a:solidFill>
                  <a:srgbClr val="FF0000"/>
                </a:solidFill>
              </a:rPr>
              <a:t>руїнах</a:t>
            </a:r>
            <a:r>
              <a:rPr lang="ru-RU" dirty="0">
                <a:solidFill>
                  <a:srgbClr val="FF0000"/>
                </a:solidFill>
              </a:rPr>
              <a:t>, </a:t>
            </a:r>
            <a:r>
              <a:rPr lang="ru-RU" dirty="0" err="1">
                <a:solidFill>
                  <a:srgbClr val="FF0000"/>
                </a:solidFill>
              </a:rPr>
              <a:t>вересень</a:t>
            </a:r>
            <a:r>
              <a:rPr lang="ru-RU" dirty="0">
                <a:solidFill>
                  <a:srgbClr val="FF0000"/>
                </a:solidFill>
              </a:rPr>
              <a:t> 1941 року. </a:t>
            </a:r>
            <a:r>
              <a:rPr lang="ru-RU" dirty="0" err="1">
                <a:solidFill>
                  <a:srgbClr val="FF0000"/>
                </a:solidFill>
              </a:rPr>
              <a:t>Більшовики</a:t>
            </a:r>
            <a:r>
              <a:rPr lang="ru-RU" dirty="0">
                <a:solidFill>
                  <a:srgbClr val="FF0000"/>
                </a:solidFill>
              </a:rPr>
              <a:t> </a:t>
            </a:r>
            <a:r>
              <a:rPr lang="ru-RU" dirty="0" err="1">
                <a:solidFill>
                  <a:srgbClr val="FF0000"/>
                </a:solidFill>
              </a:rPr>
              <a:t>застосували</a:t>
            </a:r>
            <a:r>
              <a:rPr lang="ru-RU" dirty="0">
                <a:solidFill>
                  <a:srgbClr val="FF0000"/>
                </a:solidFill>
              </a:rPr>
              <a:t> у </a:t>
            </a:r>
            <a:r>
              <a:rPr lang="ru-RU" dirty="0" err="1">
                <a:solidFill>
                  <a:srgbClr val="FF0000"/>
                </a:solidFill>
              </a:rPr>
              <a:t>центрі</a:t>
            </a:r>
            <a:r>
              <a:rPr lang="ru-RU" dirty="0">
                <a:solidFill>
                  <a:srgbClr val="FF0000"/>
                </a:solidFill>
              </a:rPr>
              <a:t> </a:t>
            </a:r>
            <a:r>
              <a:rPr lang="ru-RU" dirty="0" err="1">
                <a:solidFill>
                  <a:srgbClr val="FF0000"/>
                </a:solidFill>
              </a:rPr>
              <a:t>Києва</a:t>
            </a:r>
            <a:r>
              <a:rPr lang="ru-RU" dirty="0">
                <a:solidFill>
                  <a:srgbClr val="FF0000"/>
                </a:solidFill>
              </a:rPr>
              <a:t> тактику "</a:t>
            </a:r>
            <a:r>
              <a:rPr lang="ru-RU" dirty="0" err="1">
                <a:solidFill>
                  <a:srgbClr val="FF0000"/>
                </a:solidFill>
              </a:rPr>
              <a:t>спаленої</a:t>
            </a:r>
            <a:r>
              <a:rPr lang="ru-RU" dirty="0">
                <a:solidFill>
                  <a:srgbClr val="FF0000"/>
                </a:solidFill>
              </a:rPr>
              <a:t> </a:t>
            </a:r>
            <a:r>
              <a:rPr lang="ru-RU" dirty="0" err="1">
                <a:solidFill>
                  <a:srgbClr val="FF0000"/>
                </a:solidFill>
              </a:rPr>
              <a:t>землі</a:t>
            </a:r>
            <a:r>
              <a:rPr lang="ru-RU" dirty="0">
                <a:solidFill>
                  <a:srgbClr val="FF0000"/>
                </a:solidFill>
              </a:rPr>
              <a:t>" перед </a:t>
            </a:r>
            <a:r>
              <a:rPr lang="ru-RU" dirty="0" err="1">
                <a:solidFill>
                  <a:srgbClr val="FF0000"/>
                </a:solidFill>
              </a:rPr>
              <a:t>наступом</a:t>
            </a:r>
            <a:r>
              <a:rPr lang="ru-RU" dirty="0">
                <a:solidFill>
                  <a:srgbClr val="FF0000"/>
                </a:solidFill>
              </a:rPr>
              <a:t> </a:t>
            </a:r>
            <a:r>
              <a:rPr lang="ru-RU" dirty="0" err="1">
                <a:solidFill>
                  <a:srgbClr val="FF0000"/>
                </a:solidFill>
              </a:rPr>
              <a:t>нацистів</a:t>
            </a:r>
            <a:endParaRPr lang="uk-UA" dirty="0">
              <a:solidFill>
                <a:srgbClr val="FF0000"/>
              </a:solidFill>
            </a:endParaRPr>
          </a:p>
        </p:txBody>
      </p:sp>
    </p:spTree>
    <p:extLst>
      <p:ext uri="{BB962C8B-B14F-4D97-AF65-F5344CB8AC3E}">
        <p14:creationId xmlns:p14="http://schemas.microsoft.com/office/powerpoint/2010/main" val="383984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rgbClr val="C00000"/>
                </a:solidFill>
              </a:rPr>
              <a:t>Як Росія вимірює “перемогу”?</a:t>
            </a:r>
            <a:br>
              <a:rPr lang="uk-UA" sz="3600" b="1" dirty="0">
                <a:solidFill>
                  <a:srgbClr val="C00000"/>
                </a:solidFill>
              </a:rPr>
            </a:br>
            <a:endParaRPr lang="uk-UA" sz="3600" dirty="0">
              <a:solidFill>
                <a:srgbClr val="C00000"/>
              </a:solidFill>
            </a:endParaRPr>
          </a:p>
        </p:txBody>
      </p:sp>
      <p:sp>
        <p:nvSpPr>
          <p:cNvPr id="3" name="Объект 2"/>
          <p:cNvSpPr>
            <a:spLocks noGrp="1"/>
          </p:cNvSpPr>
          <p:nvPr>
            <p:ph sz="quarter" idx="13"/>
          </p:nvPr>
        </p:nvSpPr>
        <p:spPr>
          <a:xfrm>
            <a:off x="323528" y="1628800"/>
            <a:ext cx="4175319" cy="4497680"/>
          </a:xfrm>
        </p:spPr>
        <p:txBody>
          <a:bodyPr>
            <a:normAutofit fontScale="55000" lnSpcReduction="20000"/>
          </a:bodyPr>
          <a:lstStyle/>
          <a:p>
            <a:r>
              <a:rPr lang="uk-UA" sz="2900" dirty="0"/>
              <a:t>Україна заплатила високу ціну за авантюру Сталіна. Радянський </a:t>
            </a:r>
            <a:r>
              <a:rPr lang="uk-UA" sz="2900" dirty="0" err="1"/>
              <a:t>генералісімус</a:t>
            </a:r>
            <a:r>
              <a:rPr lang="uk-UA" sz="2900" dirty="0"/>
              <a:t> разом із Гітлером є відповідальними за цю війну. </a:t>
            </a:r>
            <a:r>
              <a:rPr lang="uk-UA" sz="2900" dirty="0" err="1"/>
              <a:t>Совєцкому</a:t>
            </a:r>
            <a:r>
              <a:rPr lang="uk-UA" sz="2900" dirty="0"/>
              <a:t> Союзу все зійшло з рук: спрацював принцип “переможців не судять”. Москва ухилилася не лише від політичної, а й історичної відповідальності. Могила “Невідомого солдата” в Росії стала символом забуття. “Мертві душі” радянських солдат перетворилися на “символічний” ресурс російської історичної політики.</a:t>
            </a:r>
          </a:p>
          <a:p>
            <a:r>
              <a:rPr lang="uk-UA" sz="2900" dirty="0"/>
              <a:t>Світ має зрозуміти, що радянська армія не дорівнює поняттю російська армія. Україні треба вшановувати всіх своїх героїв поіменно, зокрема таких, як Федір </a:t>
            </a:r>
            <a:r>
              <a:rPr lang="uk-UA" sz="2900" dirty="0" err="1"/>
              <a:t>Кампанієць</a:t>
            </a:r>
            <a:r>
              <a:rPr lang="uk-UA" sz="2900" dirty="0"/>
              <a:t>, – які не просто перемогли, а й вижили. А Росія мала би усвідомити, що людський ресурс вимірюється життям, а не смертю.</a:t>
            </a:r>
          </a:p>
          <a:p>
            <a:endParaRPr lang="uk-UA" dirty="0"/>
          </a:p>
        </p:txBody>
      </p:sp>
      <p:sp>
        <p:nvSpPr>
          <p:cNvPr id="6" name="Объект 5"/>
          <p:cNvSpPr>
            <a:spLocks noGrp="1"/>
          </p:cNvSpPr>
          <p:nvPr>
            <p:ph sz="quarter" idx="14"/>
          </p:nvPr>
        </p:nvSpPr>
        <p:spPr>
          <a:xfrm>
            <a:off x="4427984" y="1628800"/>
            <a:ext cx="4392488" cy="4896544"/>
          </a:xfrm>
        </p:spPr>
        <p:txBody>
          <a:bodyPr>
            <a:normAutofit fontScale="47500" lnSpcReduction="20000"/>
          </a:bodyPr>
          <a:lstStyle/>
          <a:p>
            <a:r>
              <a:rPr lang="uk-UA" sz="2900" dirty="0">
                <a:solidFill>
                  <a:schemeClr val="accent5">
                    <a:lumMod val="50000"/>
                  </a:schemeClr>
                </a:solidFill>
              </a:rPr>
              <a:t>У Росії підрахунок втрат у Другій світовій війні політизовано. По-перше, хронологічні рамки обмежуються періодом німецько-радянської війни – 1941–1945 роками. Натомість проміжок між 1939 і 1941 роками, коли Радянський Союз був спільником нацистської Німеччини, оминають мовчанкою.</a:t>
            </a:r>
          </a:p>
          <a:p>
            <a:r>
              <a:rPr lang="uk-UA" sz="2900" dirty="0">
                <a:solidFill>
                  <a:schemeClr val="accent5">
                    <a:lumMod val="50000"/>
                  </a:schemeClr>
                </a:solidFill>
              </a:rPr>
              <a:t>По-друге, Росія дотримується підходу тоталітарних суспільств, коли не тільки життя, а й смерть людини належать державі. Монополія на правду належала партії. Оприлюднювати втрати Радянського Союзу у “Великій вітчизняній війні” належало до прерогативи генеральних секретарів КПРС. Фахове середовище мало коритися і оперувати вже озвученими даними й тезами.</a:t>
            </a:r>
          </a:p>
          <a:p>
            <a:r>
              <a:rPr lang="uk-UA" sz="2900" dirty="0">
                <a:solidFill>
                  <a:schemeClr val="accent5">
                    <a:lumMod val="50000"/>
                  </a:schemeClr>
                </a:solidFill>
              </a:rPr>
              <a:t>За пів століття, від 1946 року до 1990-го, оцінка радянських втрат змінювалася чотири рази!</a:t>
            </a:r>
          </a:p>
          <a:p>
            <a:r>
              <a:rPr lang="uk-UA" sz="2900" dirty="0">
                <a:solidFill>
                  <a:schemeClr val="accent5">
                    <a:lumMod val="50000"/>
                  </a:schemeClr>
                </a:solidFill>
              </a:rPr>
              <a:t>Першу цифру – 7 мільйонів загиблих – озвучив Сталін. Друга – 20 мільйонів – ввійшла у “науковий” обіг через Хрущова у 1961 році. Третя – “понад 20 мільйонів” – була озвучена Брежнєвим у його промові з нагоди 20-ліття Перемоги у 1965-му. Фінальне, чинне на сьогодні, число втрат – 27 мільйонів – пов’язане з Горбачовим.</a:t>
            </a:r>
          </a:p>
          <a:p>
            <a:endParaRPr lang="uk-UA" dirty="0"/>
          </a:p>
        </p:txBody>
      </p:sp>
    </p:spTree>
    <p:extLst>
      <p:ext uri="{BB962C8B-B14F-4D97-AF65-F5344CB8AC3E}">
        <p14:creationId xmlns:p14="http://schemas.microsoft.com/office/powerpoint/2010/main" val="347324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cap="all" dirty="0"/>
              <a:t>ВЕЛИКА ВІЙНА </a:t>
            </a:r>
            <a:r>
              <a:rPr lang="ru-RU" sz="2800" b="1" cap="all" dirty="0" smtClean="0"/>
              <a:t>ПОВЕРНУЛАСЯ…</a:t>
            </a:r>
            <a:br>
              <a:rPr lang="ru-RU" sz="2800" b="1" cap="all" dirty="0" smtClean="0"/>
            </a:br>
            <a:r>
              <a:rPr lang="ru-RU" sz="2800" b="1" cap="all" dirty="0" err="1" smtClean="0"/>
              <a:t>Вторгнення</a:t>
            </a:r>
            <a:r>
              <a:rPr lang="ru-RU" sz="2800" b="1" cap="all" dirty="0" smtClean="0"/>
              <a:t> </a:t>
            </a:r>
            <a:r>
              <a:rPr lang="ru-RU" sz="2800" b="1" cap="all" dirty="0" err="1" smtClean="0"/>
              <a:t>Росії</a:t>
            </a:r>
            <a:r>
              <a:rPr lang="ru-RU" sz="2800" b="1" cap="all" dirty="0" smtClean="0"/>
              <a:t> в </a:t>
            </a:r>
            <a:r>
              <a:rPr lang="ru-RU" sz="2800" b="1" cap="all" dirty="0" err="1" smtClean="0"/>
              <a:t>Україну</a:t>
            </a:r>
            <a:r>
              <a:rPr lang="ru-RU" sz="2800" b="1" cap="all" dirty="0" smtClean="0"/>
              <a:t>.</a:t>
            </a:r>
            <a:endParaRPr lang="uk-UA" sz="2800" dirty="0"/>
          </a:p>
        </p:txBody>
      </p:sp>
      <p:sp>
        <p:nvSpPr>
          <p:cNvPr id="3" name="Объект 2"/>
          <p:cNvSpPr>
            <a:spLocks noGrp="1"/>
          </p:cNvSpPr>
          <p:nvPr>
            <p:ph sz="quarter" idx="13"/>
          </p:nvPr>
        </p:nvSpPr>
        <p:spPr/>
        <p:txBody>
          <a:bodyPr/>
          <a:lstStyle/>
          <a:p>
            <a:endParaRPr lang="uk-UA" dirty="0"/>
          </a:p>
        </p:txBody>
      </p:sp>
      <p:sp>
        <p:nvSpPr>
          <p:cNvPr id="4" name="Объект 3"/>
          <p:cNvSpPr>
            <a:spLocks noGrp="1"/>
          </p:cNvSpPr>
          <p:nvPr>
            <p:ph sz="quarter" idx="14"/>
          </p:nvPr>
        </p:nvSpPr>
        <p:spPr/>
        <p:txBody>
          <a:bodyPr/>
          <a:lstStyle/>
          <a:p>
            <a:endParaRPr lang="uk-UA"/>
          </a:p>
        </p:txBody>
      </p:sp>
      <p:pic>
        <p:nvPicPr>
          <p:cNvPr id="3074" name="Picture 2" descr="C:\Users\Алл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72816"/>
            <a:ext cx="4276031" cy="22308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л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03675"/>
            <a:ext cx="4276031" cy="2593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лла\Desktop\ап.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847" y="3232150"/>
            <a:ext cx="4104456"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лл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562" y="1772816"/>
            <a:ext cx="4120901"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Алла\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6680" y="4546600"/>
            <a:ext cx="4124623" cy="176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8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C00000"/>
                </a:solidFill>
              </a:rPr>
              <a:t>Війна в Україні. Лютий 24.02.2022р. Напад Росії в Україну.</a:t>
            </a:r>
            <a:endParaRPr lang="uk-UA" sz="3600" dirty="0">
              <a:solidFill>
                <a:srgbClr val="C00000"/>
              </a:solidFill>
            </a:endParaRPr>
          </a:p>
        </p:txBody>
      </p:sp>
      <p:sp>
        <p:nvSpPr>
          <p:cNvPr id="3" name="Объект 2"/>
          <p:cNvSpPr>
            <a:spLocks noGrp="1"/>
          </p:cNvSpPr>
          <p:nvPr>
            <p:ph sz="quarter" idx="13"/>
          </p:nvPr>
        </p:nvSpPr>
        <p:spPr>
          <a:xfrm>
            <a:off x="251521" y="1701800"/>
            <a:ext cx="3456384" cy="4607520"/>
          </a:xfrm>
        </p:spPr>
        <p:txBody>
          <a:bodyPr>
            <a:normAutofit fontScale="70000" lnSpcReduction="20000"/>
          </a:bodyPr>
          <a:lstStyle/>
          <a:p>
            <a:r>
              <a:rPr lang="uk-UA" dirty="0"/>
              <a:t>Неоголошена війна на виснаження, яку веде Путін з Україною, стала ключовим моментом порочної російської політики нарощення конфронтації. Україна прагне стати частиною західного світу і має на це повне право. Москва ж, не бажаючи визнавати українську незалежність, готова розсваритися з усім світом, але не дати українцям можливості жити у своїй державі</a:t>
            </a:r>
            <a:r>
              <a:rPr lang="uk-UA" dirty="0" smtClean="0"/>
              <a:t>.</a:t>
            </a:r>
          </a:p>
          <a:p>
            <a:r>
              <a:rPr lang="ru-RU" dirty="0"/>
              <a:t>Москва, </a:t>
            </a:r>
            <a:r>
              <a:rPr lang="ru-RU" dirty="0" err="1"/>
              <a:t>сподіваючись</a:t>
            </a:r>
            <a:r>
              <a:rPr lang="ru-RU" dirty="0"/>
              <a:t> </a:t>
            </a:r>
            <a:r>
              <a:rPr lang="ru-RU" dirty="0" err="1"/>
              <a:t>захопити</a:t>
            </a:r>
            <a:r>
              <a:rPr lang="ru-RU" dirty="0"/>
              <a:t> </a:t>
            </a:r>
            <a:r>
              <a:rPr lang="ru-RU" dirty="0" err="1"/>
              <a:t>Україну</a:t>
            </a:r>
            <a:r>
              <a:rPr lang="ru-RU" dirty="0"/>
              <a:t>, готова </a:t>
            </a:r>
            <a:r>
              <a:rPr lang="ru-RU" dirty="0" err="1"/>
              <a:t>піти</a:t>
            </a:r>
            <a:r>
              <a:rPr lang="ru-RU" dirty="0"/>
              <a:t> на будь-</a:t>
            </a:r>
            <a:r>
              <a:rPr lang="ru-RU" dirty="0" err="1"/>
              <a:t>які</a:t>
            </a:r>
            <a:r>
              <a:rPr lang="ru-RU" dirty="0"/>
              <a:t> </a:t>
            </a:r>
            <a:r>
              <a:rPr lang="ru-RU" dirty="0" err="1"/>
              <a:t>подальші</a:t>
            </a:r>
            <a:r>
              <a:rPr lang="ru-RU" dirty="0"/>
              <a:t> </a:t>
            </a:r>
            <a:r>
              <a:rPr lang="ru-RU" dirty="0" err="1"/>
              <a:t>агресивні</a:t>
            </a:r>
            <a:r>
              <a:rPr lang="ru-RU" dirty="0"/>
              <a:t> кроки, </a:t>
            </a:r>
            <a:r>
              <a:rPr lang="ru-RU" dirty="0" err="1"/>
              <a:t>чого</a:t>
            </a:r>
            <a:r>
              <a:rPr lang="ru-RU" dirty="0"/>
              <a:t> не </a:t>
            </a:r>
            <a:r>
              <a:rPr lang="ru-RU" dirty="0" err="1"/>
              <a:t>було</a:t>
            </a:r>
            <a:r>
              <a:rPr lang="ru-RU" dirty="0"/>
              <a:t> б, </a:t>
            </a:r>
            <a:r>
              <a:rPr lang="ru-RU" dirty="0" err="1"/>
              <a:t>якби</a:t>
            </a:r>
            <a:r>
              <a:rPr lang="ru-RU" dirty="0"/>
              <a:t> </a:t>
            </a:r>
            <a:r>
              <a:rPr lang="ru-RU" dirty="0" err="1"/>
              <a:t>Україну</a:t>
            </a:r>
            <a:r>
              <a:rPr lang="ru-RU" dirty="0"/>
              <a:t> </a:t>
            </a:r>
            <a:r>
              <a:rPr lang="ru-RU" dirty="0" err="1"/>
              <a:t>майже</a:t>
            </a:r>
            <a:r>
              <a:rPr lang="ru-RU" dirty="0"/>
              <a:t> 30 </a:t>
            </a:r>
            <a:r>
              <a:rPr lang="ru-RU" dirty="0" err="1"/>
              <a:t>років</a:t>
            </a:r>
            <a:r>
              <a:rPr lang="ru-RU" dirty="0"/>
              <a:t> не </a:t>
            </a:r>
            <a:r>
              <a:rPr lang="ru-RU" dirty="0" err="1"/>
              <a:t>тримали</a:t>
            </a:r>
            <a:r>
              <a:rPr lang="ru-RU" dirty="0"/>
              <a:t> на </a:t>
            </a:r>
            <a:r>
              <a:rPr lang="ru-RU" dirty="0" err="1"/>
              <a:t>порозі</a:t>
            </a:r>
            <a:r>
              <a:rPr lang="ru-RU" dirty="0"/>
              <a:t> </a:t>
            </a:r>
            <a:r>
              <a:rPr lang="ru-RU" dirty="0" err="1"/>
              <a:t>об’єднаної</a:t>
            </a:r>
            <a:r>
              <a:rPr lang="ru-RU" dirty="0"/>
              <a:t> </a:t>
            </a:r>
            <a:r>
              <a:rPr lang="ru-RU" dirty="0" err="1"/>
              <a:t>Європи</a:t>
            </a:r>
            <a:r>
              <a:rPr lang="ru-RU" dirty="0"/>
              <a:t>.</a:t>
            </a:r>
            <a:endParaRPr lang="uk-UA" dirty="0"/>
          </a:p>
        </p:txBody>
      </p:sp>
      <p:sp>
        <p:nvSpPr>
          <p:cNvPr id="4" name="Объект 3"/>
          <p:cNvSpPr>
            <a:spLocks noGrp="1"/>
          </p:cNvSpPr>
          <p:nvPr>
            <p:ph sz="quarter" idx="14"/>
          </p:nvPr>
        </p:nvSpPr>
        <p:spPr/>
        <p:txBody>
          <a:bodyPr/>
          <a:lstStyle/>
          <a:p>
            <a:endParaRPr lang="uk-UA"/>
          </a:p>
        </p:txBody>
      </p:sp>
      <p:pic>
        <p:nvPicPr>
          <p:cNvPr id="4099" name="Picture 3" descr="C:\Users\Алл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690" y="1560780"/>
            <a:ext cx="27813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Алла\Desktop\т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89" y="3269614"/>
            <a:ext cx="263649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лла\Desktop\чс.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689" y="4840187"/>
            <a:ext cx="2420472" cy="17571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Алла\Desktop\с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989" y="1592819"/>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Алла\Desktop\ро.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5" y="3355339"/>
            <a:ext cx="276418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Алла\Desktop\шщ.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840186"/>
            <a:ext cx="2980203" cy="175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0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FF00"/>
                </a:solidFill>
              </a:rPr>
              <a:t>Не забудемо і не пробачимо…</a:t>
            </a:r>
            <a:endParaRPr lang="uk-UA" dirty="0">
              <a:solidFill>
                <a:srgbClr val="FFFF00"/>
              </a:solidFill>
            </a:endParaRPr>
          </a:p>
        </p:txBody>
      </p:sp>
      <p:sp>
        <p:nvSpPr>
          <p:cNvPr id="3" name="Объект 2"/>
          <p:cNvSpPr>
            <a:spLocks noGrp="1"/>
          </p:cNvSpPr>
          <p:nvPr>
            <p:ph sz="quarter" idx="13"/>
          </p:nvPr>
        </p:nvSpPr>
        <p:spPr/>
        <p:txBody>
          <a:bodyPr/>
          <a:lstStyle/>
          <a:p>
            <a:endParaRPr lang="uk-UA"/>
          </a:p>
        </p:txBody>
      </p:sp>
      <p:sp>
        <p:nvSpPr>
          <p:cNvPr id="4" name="Объект 3"/>
          <p:cNvSpPr>
            <a:spLocks noGrp="1"/>
          </p:cNvSpPr>
          <p:nvPr>
            <p:ph sz="quarter" idx="14"/>
          </p:nvPr>
        </p:nvSpPr>
        <p:spPr/>
        <p:txBody>
          <a:bodyPr/>
          <a:lstStyle/>
          <a:p>
            <a:endParaRPr lang="uk-UA" dirty="0"/>
          </a:p>
        </p:txBody>
      </p:sp>
      <p:pic>
        <p:nvPicPr>
          <p:cNvPr id="5122" name="Picture 2" descr="C:\Users\Алла\Desktop\0-02-05-15a9af9a95e6614d060724afd4b88c0ec1491d0f0ec0fec45d156ea611f7c4a1_a0eacdb474c4dc1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4002" b="-24002"/>
          <a:stretch/>
        </p:blipFill>
        <p:spPr bwMode="auto">
          <a:xfrm>
            <a:off x="8181488" y="-1035497"/>
            <a:ext cx="648072" cy="3271301"/>
          </a:xfrm>
          <a:prstGeom prst="plus">
            <a:avLst/>
          </a:prstGeom>
          <a:noFill/>
          <a:extLst>
            <a:ext uri="{909E8E84-426E-40DD-AFC4-6F175D3DCCD1}">
              <a14:hiddenFill xmlns:a14="http://schemas.microsoft.com/office/drawing/2010/main">
                <a:solidFill>
                  <a:srgbClr val="FFFFFF"/>
                </a:solidFill>
              </a14:hiddenFill>
            </a:ext>
          </a:extLst>
        </p:spPr>
      </p:pic>
      <p:pic>
        <p:nvPicPr>
          <p:cNvPr id="5123" name="Picture 3" descr="C:\Users\Алла\Desktop\п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153" y="1916832"/>
            <a:ext cx="2997319"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Алла\Desktop\в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538100"/>
            <a:ext cx="3168352" cy="134708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Алла\Desktop\и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818509"/>
            <a:ext cx="316835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Алла\Desktop\е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484784"/>
            <a:ext cx="3384376" cy="164605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Алла\Desktop\ьб.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54" y="3130842"/>
            <a:ext cx="3310026" cy="17543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Алла\Desktop\цу.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854" y="4885184"/>
            <a:ext cx="3238018"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Алла\Desktop\яч.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428510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Алла\Desktop\downloa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1484784"/>
            <a:ext cx="2390775" cy="28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7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lstStyle/>
          <a:p>
            <a:endParaRPr lang="uk-UA" dirty="0"/>
          </a:p>
        </p:txBody>
      </p:sp>
      <p:sp>
        <p:nvSpPr>
          <p:cNvPr id="4" name="Объект 3"/>
          <p:cNvSpPr>
            <a:spLocks noGrp="1"/>
          </p:cNvSpPr>
          <p:nvPr>
            <p:ph sz="quarter" idx="14"/>
          </p:nvPr>
        </p:nvSpPr>
        <p:spPr/>
        <p:txBody>
          <a:bodyPr/>
          <a:lstStyle/>
          <a:p>
            <a:endParaRPr lang="uk-UA" dirty="0"/>
          </a:p>
        </p:txBody>
      </p:sp>
      <p:pic>
        <p:nvPicPr>
          <p:cNvPr id="6146" name="Picture 2" descr="C:\Users\Алла\Desktop\у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531" y="4347374"/>
            <a:ext cx="3214714" cy="22499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530" y="2187134"/>
            <a:ext cx="316646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Алл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05" y="188640"/>
            <a:ext cx="439060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Алла\Desktop\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851" y="196280"/>
            <a:ext cx="42484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ла\Desktop\0-02-05-6678f1b80932416db88a79858fb5b34b5de7f847da9a76e1b2c906d5a39748a5_65e17e3a763d716f.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527"/>
          <a:stretch/>
        </p:blipFill>
        <p:spPr bwMode="auto">
          <a:xfrm>
            <a:off x="6221827" y="2204864"/>
            <a:ext cx="267065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лла\Desktop\0-02-05-396f4a9efac0d538afd12072ec846ff72d2a718e41f0e2309e30350fe19dda0c_fb3b68786e71f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40" t="27382" r="-1940" b="-1486"/>
          <a:stretch/>
        </p:blipFill>
        <p:spPr bwMode="auto">
          <a:xfrm>
            <a:off x="107503" y="2204864"/>
            <a:ext cx="294884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9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uk-UA" sz="2400" dirty="0">
                <a:solidFill>
                  <a:srgbClr val="FFFF00"/>
                </a:solidFill>
              </a:rPr>
              <a:t>Україна — це мати, яку не обирають.</a:t>
            </a:r>
            <a:br>
              <a:rPr lang="uk-UA" sz="2400" dirty="0">
                <a:solidFill>
                  <a:srgbClr val="FFFF00"/>
                </a:solidFill>
              </a:rPr>
            </a:br>
            <a:r>
              <a:rPr lang="uk-UA" sz="2400" dirty="0">
                <a:solidFill>
                  <a:srgbClr val="FFFF00"/>
                </a:solidFill>
              </a:rPr>
              <a:t>Україна — це доля, яка випадає раз на віку.</a:t>
            </a:r>
            <a:br>
              <a:rPr lang="uk-UA" sz="2400" dirty="0">
                <a:solidFill>
                  <a:srgbClr val="FFFF00"/>
                </a:solidFill>
              </a:rPr>
            </a:br>
            <a:r>
              <a:rPr lang="uk-UA" sz="2400" dirty="0">
                <a:solidFill>
                  <a:srgbClr val="FFFF00"/>
                </a:solidFill>
              </a:rPr>
              <a:t>Україна — це пісня, яка вічна на цій землі</a:t>
            </a:r>
            <a:br>
              <a:rPr lang="uk-UA" sz="2400" dirty="0">
                <a:solidFill>
                  <a:srgbClr val="FFFF00"/>
                </a:solidFill>
              </a:rPr>
            </a:br>
            <a:endParaRPr lang="uk-UA" sz="1600" dirty="0"/>
          </a:p>
        </p:txBody>
      </p:sp>
      <p:sp>
        <p:nvSpPr>
          <p:cNvPr id="3" name="Объект 2"/>
          <p:cNvSpPr>
            <a:spLocks noGrp="1"/>
          </p:cNvSpPr>
          <p:nvPr>
            <p:ph sz="quarter" idx="13"/>
          </p:nvPr>
        </p:nvSpPr>
        <p:spPr>
          <a:xfrm>
            <a:off x="251520" y="1556792"/>
            <a:ext cx="4247327" cy="2880320"/>
          </a:xfrm>
        </p:spPr>
        <p:txBody>
          <a:bodyPr>
            <a:normAutofit fontScale="62500" lnSpcReduction="20000"/>
          </a:bodyPr>
          <a:lstStyle/>
          <a:p>
            <a:r>
              <a:rPr lang="uk-UA" b="1" i="1" dirty="0">
                <a:solidFill>
                  <a:srgbClr val="7030A0"/>
                </a:solidFill>
              </a:rPr>
              <a:t>Гра «Закінчи речення»</a:t>
            </a:r>
            <a:endParaRPr lang="uk-UA" dirty="0">
              <a:solidFill>
                <a:srgbClr val="7030A0"/>
              </a:solidFill>
            </a:endParaRPr>
          </a:p>
          <a:p>
            <a:r>
              <a:rPr lang="uk-UA" dirty="0"/>
              <a:t>•   Наша Батьківщина — ... </a:t>
            </a:r>
            <a:r>
              <a:rPr lang="uk-UA" b="1" dirty="0"/>
              <a:t>(Україна).</a:t>
            </a:r>
          </a:p>
          <a:p>
            <a:r>
              <a:rPr lang="uk-UA" dirty="0"/>
              <a:t>•   Державними символами України є... (</a:t>
            </a:r>
            <a:r>
              <a:rPr lang="uk-UA" b="1" dirty="0"/>
              <a:t>гімн, прапор, герб).</a:t>
            </a:r>
          </a:p>
          <a:p>
            <a:r>
              <a:rPr lang="uk-UA" dirty="0"/>
              <a:t>•   Прапор України двоколірний — ... (</a:t>
            </a:r>
            <a:r>
              <a:rPr lang="uk-UA" b="1" dirty="0"/>
              <a:t>жовтий, синій).</a:t>
            </a:r>
          </a:p>
          <a:p>
            <a:r>
              <a:rPr lang="uk-UA" dirty="0"/>
              <a:t>•   Гімн України — це пісня... </a:t>
            </a:r>
            <a:r>
              <a:rPr lang="uk-UA" b="1" dirty="0"/>
              <a:t>(«Ще не вмерла України...»).</a:t>
            </a:r>
          </a:p>
          <a:p>
            <a:r>
              <a:rPr lang="uk-UA" dirty="0"/>
              <a:t>•   Слова гімну написав... (</a:t>
            </a:r>
            <a:r>
              <a:rPr lang="uk-UA" b="1" dirty="0"/>
              <a:t>Павло Чубинський</a:t>
            </a:r>
            <a:r>
              <a:rPr lang="uk-UA" dirty="0"/>
              <a:t>).</a:t>
            </a:r>
          </a:p>
          <a:p>
            <a:r>
              <a:rPr lang="uk-UA" dirty="0"/>
              <a:t>•   Музику до гімну створив ... (</a:t>
            </a:r>
            <a:r>
              <a:rPr lang="uk-UA" b="1" dirty="0"/>
              <a:t>Михайло Вербицький</a:t>
            </a:r>
            <a:r>
              <a:rPr lang="uk-UA" dirty="0"/>
              <a:t>).</a:t>
            </a:r>
          </a:p>
          <a:p>
            <a:r>
              <a:rPr lang="uk-UA" dirty="0"/>
              <a:t>•   Герб України — ... (</a:t>
            </a:r>
            <a:r>
              <a:rPr lang="uk-UA" b="1" dirty="0"/>
              <a:t>тризуб).</a:t>
            </a:r>
          </a:p>
          <a:p>
            <a:endParaRPr lang="uk-UA" dirty="0"/>
          </a:p>
        </p:txBody>
      </p:sp>
      <p:sp>
        <p:nvSpPr>
          <p:cNvPr id="4" name="Объект 3"/>
          <p:cNvSpPr>
            <a:spLocks noGrp="1"/>
          </p:cNvSpPr>
          <p:nvPr>
            <p:ph sz="quarter" idx="14"/>
          </p:nvPr>
        </p:nvSpPr>
        <p:spPr>
          <a:xfrm>
            <a:off x="4645152" y="1700808"/>
            <a:ext cx="4247328" cy="5040560"/>
          </a:xfrm>
        </p:spPr>
        <p:txBody>
          <a:bodyPr>
            <a:normAutofit fontScale="85000" lnSpcReduction="20000"/>
          </a:bodyPr>
          <a:lstStyle/>
          <a:p>
            <a:r>
              <a:rPr lang="uk-UA" sz="1900" dirty="0"/>
              <a:t>Ви - майбутнє України. То ж своїми знаннями, працею, здобутками примножуйте її культуру, своїми досягненнями славте її. Будьте гідними своїх предків, любіть рідну землю, бережіть волю і незалежність України, поважайте свій народ і його мелодійну мову. Шануйте себе і свою гідність, і шановані будете іншими.</a:t>
            </a:r>
          </a:p>
          <a:p>
            <a:r>
              <a:rPr lang="uk-UA" b="1" dirty="0"/>
              <a:t>«Наша Україна – єдина країна!». І не має значення, на якій частині цієї величної держави ми проживаємо, ми – єдині. Єдині в думках, у помислах, у бажанні жити у вільній, незалежній державі з високими показниками її розвитку та співдружності її громадян.</a:t>
            </a:r>
            <a:endParaRPr lang="uk-UA" dirty="0"/>
          </a:p>
          <a:p>
            <a:r>
              <a:rPr lang="uk-UA" sz="3600" dirty="0"/>
              <a:t> </a:t>
            </a:r>
            <a:r>
              <a:rPr lang="uk-UA" dirty="0" smtClean="0">
                <a:solidFill>
                  <a:srgbClr val="FF0000"/>
                </a:solidFill>
              </a:rPr>
              <a:t>Підготувала </a:t>
            </a:r>
            <a:r>
              <a:rPr lang="uk-UA" dirty="0">
                <a:solidFill>
                  <a:srgbClr val="FF0000"/>
                </a:solidFill>
              </a:rPr>
              <a:t>класний керівник </a:t>
            </a:r>
            <a:endParaRPr lang="uk-UA" dirty="0" smtClean="0">
              <a:solidFill>
                <a:srgbClr val="FF0000"/>
              </a:solidFill>
            </a:endParaRPr>
          </a:p>
          <a:p>
            <a:r>
              <a:rPr lang="uk-UA" dirty="0" smtClean="0">
                <a:solidFill>
                  <a:srgbClr val="C00000"/>
                </a:solidFill>
              </a:rPr>
              <a:t>9-В </a:t>
            </a:r>
            <a:r>
              <a:rPr lang="uk-UA" dirty="0">
                <a:solidFill>
                  <a:srgbClr val="C00000"/>
                </a:solidFill>
              </a:rPr>
              <a:t>класу</a:t>
            </a:r>
            <a:r>
              <a:rPr lang="uk-UA" dirty="0">
                <a:solidFill>
                  <a:srgbClr val="FF0000"/>
                </a:solidFill>
              </a:rPr>
              <a:t>. А.М</a:t>
            </a:r>
            <a:r>
              <a:rPr lang="uk-UA" dirty="0" smtClean="0">
                <a:solidFill>
                  <a:srgbClr val="FF0000"/>
                </a:solidFill>
              </a:rPr>
              <a:t>. </a:t>
            </a:r>
            <a:r>
              <a:rPr lang="uk-UA" dirty="0" err="1" smtClean="0">
                <a:solidFill>
                  <a:srgbClr val="FF0000"/>
                </a:solidFill>
              </a:rPr>
              <a:t>Бєлова</a:t>
            </a:r>
            <a:r>
              <a:rPr lang="uk-UA" dirty="0"/>
              <a:t>.</a:t>
            </a:r>
          </a:p>
        </p:txBody>
      </p:sp>
      <p:pic>
        <p:nvPicPr>
          <p:cNvPr id="5122" name="Picture 2" descr="C:\Users\Алла\Desktop\0-02-05-0b94166ef73077c2f4716cc1908ce86544aab71d80e2e3528d5cc506b63ef53d_f393bca0389e68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77" b="21366"/>
          <a:stretch/>
        </p:blipFill>
        <p:spPr bwMode="auto">
          <a:xfrm>
            <a:off x="251520" y="4343400"/>
            <a:ext cx="4104455" cy="239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6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uk-UA" sz="2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Народу </a:t>
            </a: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мир потрібен як вода,</a:t>
            </a:r>
            <a:b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b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Як хліб і сіль, і він його доб`ється.</a:t>
            </a:r>
            <a:b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b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Ганьба і смерть тому, хто </a:t>
            </a:r>
            <a:r>
              <a:rPr lang="uk-UA" sz="2000" dirty="0" err="1">
                <a:ln w="18415" cmpd="sng">
                  <a:solidFill>
                    <a:srgbClr val="FFFFFF"/>
                  </a:solidFill>
                  <a:prstDash val="solid"/>
                </a:ln>
                <a:solidFill>
                  <a:srgbClr val="FFFF00"/>
                </a:solidFill>
                <a:effectLst>
                  <a:outerShdw blurRad="63500" dir="3600000" algn="tl" rotWithShape="0">
                    <a:srgbClr val="000000">
                      <a:alpha val="70000"/>
                    </a:srgbClr>
                  </a:outerShdw>
                </a:effectLst>
              </a:rPr>
              <a:t>напада</a:t>
            </a: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a:t>
            </a:r>
            <a:b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b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І вічна </a:t>
            </a:r>
            <a:r>
              <a:rPr lang="uk-UA" sz="2000" dirty="0" err="1">
                <a:ln w="18415" cmpd="sng">
                  <a:solidFill>
                    <a:srgbClr val="FFFFFF"/>
                  </a:solidFill>
                  <a:prstDash val="solid"/>
                </a:ln>
                <a:solidFill>
                  <a:srgbClr val="FFFF00"/>
                </a:solidFill>
                <a:effectLst>
                  <a:outerShdw blurRad="63500" dir="3600000" algn="tl" rotWithShape="0">
                    <a:srgbClr val="000000">
                      <a:alpha val="70000"/>
                    </a:srgbClr>
                  </a:outerShdw>
                </a:effectLst>
              </a:rPr>
              <a:t>пам</a:t>
            </a:r>
            <a:r>
              <a:rPr lang="ru-RU" sz="2000" dirty="0">
                <a:ln w="18415" cmpd="sng">
                  <a:solidFill>
                    <a:srgbClr val="FFFFFF"/>
                  </a:solidFill>
                  <a:prstDash val="solid"/>
                </a:ln>
                <a:solidFill>
                  <a:srgbClr val="FFFF00"/>
                </a:solidFill>
                <a:effectLst>
                  <a:outerShdw blurRad="63500" dir="3600000" algn="tl" rotWithShape="0">
                    <a:srgbClr val="000000">
                      <a:alpha val="70000"/>
                    </a:srgbClr>
                  </a:outerShdw>
                </a:effectLst>
              </a:rPr>
              <a:t>`</a:t>
            </a:r>
            <a: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t>ять тим, хто не здається…</a:t>
            </a:r>
            <a:br>
              <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rPr>
            </a:br>
            <a:endParaRPr lang="uk-UA" sz="20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3" name="Объект 2"/>
          <p:cNvSpPr>
            <a:spLocks noGrp="1"/>
          </p:cNvSpPr>
          <p:nvPr>
            <p:ph sz="quarter" idx="13"/>
          </p:nvPr>
        </p:nvSpPr>
        <p:spPr>
          <a:xfrm>
            <a:off x="251520" y="1484784"/>
            <a:ext cx="4247327" cy="4641696"/>
          </a:xfrm>
        </p:spPr>
        <p:txBody>
          <a:bodyPr>
            <a:normAutofit fontScale="70000" lnSpcReduction="20000"/>
          </a:bodyPr>
          <a:lstStyle/>
          <a:p>
            <a:r>
              <a:rPr lang="uk-UA" dirty="0">
                <a:solidFill>
                  <a:srgbClr val="FF0000"/>
                </a:solidFill>
              </a:rPr>
              <a:t>1вересня 1939року розпочалася Друга світова війна. Німеччина, а саме її керівники прагнули завоювати весь світ, поставши народи планети на коліна.</a:t>
            </a:r>
          </a:p>
          <a:p>
            <a:r>
              <a:rPr lang="uk-UA" dirty="0">
                <a:solidFill>
                  <a:srgbClr val="FF0000"/>
                </a:solidFill>
              </a:rPr>
              <a:t>Літо 1941 року виявилося спекотним. Із заходу насувалися зловісні хмари війни, люди з тривогою слухали повідомлення про країни, які завоювала гітлерівська Німеччина: </a:t>
            </a:r>
          </a:p>
          <a:p>
            <a:r>
              <a:rPr lang="uk-UA" dirty="0">
                <a:solidFill>
                  <a:srgbClr val="FF0000"/>
                </a:solidFill>
              </a:rPr>
              <a:t>Чехословаччина, Польща, </a:t>
            </a:r>
            <a:r>
              <a:rPr lang="uk-UA" dirty="0" err="1">
                <a:solidFill>
                  <a:srgbClr val="FF0000"/>
                </a:solidFill>
              </a:rPr>
              <a:t>норвегія</a:t>
            </a:r>
            <a:r>
              <a:rPr lang="uk-UA" dirty="0">
                <a:solidFill>
                  <a:srgbClr val="FF0000"/>
                </a:solidFill>
              </a:rPr>
              <a:t>,  Бельгія, Франція.  Біда все ближче підступалася до наших кордонів. Теплою була остання мирна ніч 22 червня 1941 року. Ще не встигло зійти сонце, як на світанковому небі з</a:t>
            </a:r>
            <a:r>
              <a:rPr lang="ru-RU" dirty="0">
                <a:solidFill>
                  <a:srgbClr val="FF0000"/>
                </a:solidFill>
              </a:rPr>
              <a:t>`</a:t>
            </a:r>
            <a:r>
              <a:rPr lang="ru-RU" dirty="0" err="1">
                <a:solidFill>
                  <a:srgbClr val="FF0000"/>
                </a:solidFill>
              </a:rPr>
              <a:t>явилися</a:t>
            </a:r>
            <a:r>
              <a:rPr lang="ru-RU" dirty="0">
                <a:solidFill>
                  <a:srgbClr val="FF0000"/>
                </a:solidFill>
              </a:rPr>
              <a:t> </a:t>
            </a:r>
            <a:r>
              <a:rPr lang="ru-RU" dirty="0" err="1">
                <a:solidFill>
                  <a:srgbClr val="FF0000"/>
                </a:solidFill>
              </a:rPr>
              <a:t>сотні</a:t>
            </a:r>
            <a:r>
              <a:rPr lang="ru-RU" dirty="0">
                <a:solidFill>
                  <a:srgbClr val="FF0000"/>
                </a:solidFill>
              </a:rPr>
              <a:t> </a:t>
            </a:r>
            <a:r>
              <a:rPr lang="ru-RU" dirty="0" err="1">
                <a:solidFill>
                  <a:srgbClr val="FF0000"/>
                </a:solidFill>
              </a:rPr>
              <a:t>літаків</a:t>
            </a:r>
            <a:r>
              <a:rPr lang="ru-RU" dirty="0">
                <a:solidFill>
                  <a:srgbClr val="FF0000"/>
                </a:solidFill>
              </a:rPr>
              <a:t>, </a:t>
            </a:r>
            <a:r>
              <a:rPr lang="ru-RU" dirty="0" err="1">
                <a:solidFill>
                  <a:srgbClr val="FF0000"/>
                </a:solidFill>
              </a:rPr>
              <a:t>які</a:t>
            </a:r>
            <a:r>
              <a:rPr lang="ru-RU" dirty="0">
                <a:solidFill>
                  <a:srgbClr val="FF0000"/>
                </a:solidFill>
              </a:rPr>
              <a:t> несли смерть у </a:t>
            </a:r>
            <a:r>
              <a:rPr lang="ru-RU" dirty="0" err="1">
                <a:solidFill>
                  <a:srgbClr val="FF0000"/>
                </a:solidFill>
              </a:rPr>
              <a:t>будинки</a:t>
            </a:r>
            <a:r>
              <a:rPr lang="ru-RU" dirty="0">
                <a:solidFill>
                  <a:srgbClr val="FF0000"/>
                </a:solidFill>
              </a:rPr>
              <a:t>, в </a:t>
            </a:r>
            <a:r>
              <a:rPr lang="ru-RU" dirty="0" err="1">
                <a:solidFill>
                  <a:srgbClr val="FF0000"/>
                </a:solidFill>
              </a:rPr>
              <a:t>яких</a:t>
            </a:r>
            <a:r>
              <a:rPr lang="ru-RU" dirty="0">
                <a:solidFill>
                  <a:srgbClr val="FF0000"/>
                </a:solidFill>
              </a:rPr>
              <a:t> люди </a:t>
            </a:r>
            <a:r>
              <a:rPr lang="ru-RU" dirty="0" err="1">
                <a:solidFill>
                  <a:srgbClr val="FF0000"/>
                </a:solidFill>
              </a:rPr>
              <a:t>додивлялися</a:t>
            </a:r>
            <a:r>
              <a:rPr lang="ru-RU" dirty="0">
                <a:solidFill>
                  <a:srgbClr val="FF0000"/>
                </a:solidFill>
              </a:rPr>
              <a:t> </a:t>
            </a:r>
            <a:r>
              <a:rPr lang="ru-RU" dirty="0" err="1">
                <a:solidFill>
                  <a:srgbClr val="FF0000"/>
                </a:solidFill>
              </a:rPr>
              <a:t>останні</a:t>
            </a:r>
            <a:r>
              <a:rPr lang="ru-RU" dirty="0">
                <a:solidFill>
                  <a:srgbClr val="FF0000"/>
                </a:solidFill>
              </a:rPr>
              <a:t> </a:t>
            </a:r>
            <a:r>
              <a:rPr lang="ru-RU" dirty="0" err="1">
                <a:solidFill>
                  <a:srgbClr val="FF0000"/>
                </a:solidFill>
              </a:rPr>
              <a:t>мирні</a:t>
            </a:r>
            <a:r>
              <a:rPr lang="ru-RU" dirty="0">
                <a:solidFill>
                  <a:srgbClr val="FF0000"/>
                </a:solidFill>
              </a:rPr>
              <a:t> </a:t>
            </a:r>
            <a:r>
              <a:rPr lang="ru-RU" dirty="0" err="1">
                <a:solidFill>
                  <a:srgbClr val="FF0000"/>
                </a:solidFill>
              </a:rPr>
              <a:t>сни</a:t>
            </a:r>
            <a:r>
              <a:rPr lang="ru-RU" dirty="0">
                <a:solidFill>
                  <a:srgbClr val="FF0000"/>
                </a:solidFill>
              </a:rPr>
              <a:t>. О 4 </a:t>
            </a:r>
            <a:r>
              <a:rPr lang="ru-RU" dirty="0" err="1">
                <a:solidFill>
                  <a:srgbClr val="FF0000"/>
                </a:solidFill>
              </a:rPr>
              <a:t>годині</a:t>
            </a:r>
            <a:r>
              <a:rPr lang="ru-RU" dirty="0">
                <a:solidFill>
                  <a:srgbClr val="FF0000"/>
                </a:solidFill>
              </a:rPr>
              <a:t> ранку на </a:t>
            </a:r>
            <a:r>
              <a:rPr lang="ru-RU" dirty="0" err="1">
                <a:solidFill>
                  <a:srgbClr val="FF0000"/>
                </a:solidFill>
              </a:rPr>
              <a:t>столицю</a:t>
            </a:r>
            <a:r>
              <a:rPr lang="ru-RU" dirty="0">
                <a:solidFill>
                  <a:srgbClr val="FF0000"/>
                </a:solidFill>
              </a:rPr>
              <a:t> </a:t>
            </a:r>
            <a:r>
              <a:rPr lang="ru-RU" dirty="0" err="1">
                <a:solidFill>
                  <a:srgbClr val="FF0000"/>
                </a:solidFill>
              </a:rPr>
              <a:t>України</a:t>
            </a:r>
            <a:r>
              <a:rPr lang="ru-RU" dirty="0">
                <a:solidFill>
                  <a:srgbClr val="FF0000"/>
                </a:solidFill>
              </a:rPr>
              <a:t>- </a:t>
            </a:r>
            <a:r>
              <a:rPr lang="ru-RU" dirty="0" err="1">
                <a:solidFill>
                  <a:srgbClr val="FF0000"/>
                </a:solidFill>
              </a:rPr>
              <a:t>Київ</a:t>
            </a:r>
            <a:r>
              <a:rPr lang="ru-RU" dirty="0">
                <a:solidFill>
                  <a:srgbClr val="FF0000"/>
                </a:solidFill>
              </a:rPr>
              <a:t> </a:t>
            </a:r>
            <a:r>
              <a:rPr lang="ru-RU" dirty="0" err="1">
                <a:solidFill>
                  <a:srgbClr val="FF0000"/>
                </a:solidFill>
              </a:rPr>
              <a:t>були</a:t>
            </a:r>
            <a:r>
              <a:rPr lang="ru-RU" dirty="0">
                <a:solidFill>
                  <a:srgbClr val="FF0000"/>
                </a:solidFill>
              </a:rPr>
              <a:t> </a:t>
            </a:r>
            <a:r>
              <a:rPr lang="ru-RU" dirty="0" err="1">
                <a:solidFill>
                  <a:srgbClr val="FF0000"/>
                </a:solidFill>
              </a:rPr>
              <a:t>скинуті</a:t>
            </a:r>
            <a:r>
              <a:rPr lang="ru-RU" dirty="0">
                <a:solidFill>
                  <a:srgbClr val="FF0000"/>
                </a:solidFill>
              </a:rPr>
              <a:t> </a:t>
            </a:r>
            <a:r>
              <a:rPr lang="ru-RU" dirty="0" err="1">
                <a:solidFill>
                  <a:srgbClr val="FF0000"/>
                </a:solidFill>
              </a:rPr>
              <a:t>перші</a:t>
            </a:r>
            <a:r>
              <a:rPr lang="ru-RU" dirty="0">
                <a:solidFill>
                  <a:srgbClr val="FF0000"/>
                </a:solidFill>
              </a:rPr>
              <a:t> бомби…..»</a:t>
            </a:r>
            <a:endParaRPr lang="uk-UA" dirty="0">
              <a:solidFill>
                <a:srgbClr val="FF0000"/>
              </a:solidFill>
            </a:endParaRPr>
          </a:p>
          <a:p>
            <a:endParaRPr lang="uk-UA" dirty="0"/>
          </a:p>
        </p:txBody>
      </p:sp>
      <p:sp>
        <p:nvSpPr>
          <p:cNvPr id="4" name="Объект 3"/>
          <p:cNvSpPr>
            <a:spLocks noGrp="1"/>
          </p:cNvSpPr>
          <p:nvPr>
            <p:ph sz="quarter" idx="14"/>
          </p:nvPr>
        </p:nvSpPr>
        <p:spPr>
          <a:xfrm>
            <a:off x="4645152" y="3645024"/>
            <a:ext cx="3822192" cy="2481456"/>
          </a:xfrm>
        </p:spPr>
        <p:txBody>
          <a:bodyPr/>
          <a:lstStyle/>
          <a:p>
            <a:endParaRPr lang="uk-UA" dirty="0"/>
          </a:p>
        </p:txBody>
      </p:sp>
      <p:pic>
        <p:nvPicPr>
          <p:cNvPr id="3074" name="Picture 2" descr="C:\Users\Алла\Desktop\0-02-05-e9714e9efa3249e2e507157762012bcf0f391eda3205335bb6b165e5ad1740c9_3e8348223ab966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473"/>
          <a:stretch/>
        </p:blipFill>
        <p:spPr bwMode="auto">
          <a:xfrm>
            <a:off x="4525074" y="339472"/>
            <a:ext cx="4320480" cy="28735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0-02-05-434ee4dc10c0ea08eac71a49babb2d829b19160e937fd4da7dd4396a8f7356d5_cadbadc042be4f9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67"/>
          <a:stretch/>
        </p:blipFill>
        <p:spPr bwMode="auto">
          <a:xfrm>
            <a:off x="4453066" y="2780928"/>
            <a:ext cx="4464496" cy="39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2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 </a:t>
            </a:r>
            <a:r>
              <a:rPr lang="ru-RU" b="1" dirty="0" err="1">
                <a:solidFill>
                  <a:srgbClr val="C00000"/>
                </a:solidFill>
              </a:rPr>
              <a:t>Окупація</a:t>
            </a:r>
            <a:r>
              <a:rPr lang="ru-RU" b="1" dirty="0">
                <a:solidFill>
                  <a:srgbClr val="C00000"/>
                </a:solidFill>
              </a:rPr>
              <a:t> </a:t>
            </a:r>
            <a:r>
              <a:rPr lang="ru-RU" b="1" dirty="0" err="1">
                <a:solidFill>
                  <a:srgbClr val="C00000"/>
                </a:solidFill>
              </a:rPr>
              <a:t>України</a:t>
            </a:r>
            <a:r>
              <a:rPr lang="ru-RU" b="1" dirty="0">
                <a:solidFill>
                  <a:srgbClr val="C00000"/>
                </a:solidFill>
              </a:rPr>
              <a:t>»</a:t>
            </a:r>
            <a:r>
              <a:rPr lang="uk-UA" dirty="0">
                <a:solidFill>
                  <a:srgbClr val="C00000"/>
                </a:solidFill>
              </a:rPr>
              <a:t/>
            </a:r>
            <a:br>
              <a:rPr lang="uk-UA" dirty="0">
                <a:solidFill>
                  <a:srgbClr val="C00000"/>
                </a:solidFill>
              </a:rPr>
            </a:br>
            <a:endParaRPr lang="uk-UA" dirty="0">
              <a:solidFill>
                <a:srgbClr val="C00000"/>
              </a:solidFill>
            </a:endParaRPr>
          </a:p>
        </p:txBody>
      </p:sp>
      <p:sp>
        <p:nvSpPr>
          <p:cNvPr id="3" name="Объект 2"/>
          <p:cNvSpPr>
            <a:spLocks noGrp="1"/>
          </p:cNvSpPr>
          <p:nvPr>
            <p:ph sz="quarter" idx="13"/>
          </p:nvPr>
        </p:nvSpPr>
        <p:spPr>
          <a:xfrm>
            <a:off x="251520" y="1412776"/>
            <a:ext cx="4247327" cy="4713704"/>
          </a:xfrm>
        </p:spPr>
        <p:txBody>
          <a:bodyPr>
            <a:normAutofit fontScale="77500" lnSpcReduction="20000"/>
          </a:bodyPr>
          <a:lstStyle/>
          <a:p>
            <a:r>
              <a:rPr lang="ru-RU" dirty="0" err="1"/>
              <a:t>Захопивши</a:t>
            </a:r>
            <a:r>
              <a:rPr lang="ru-RU" dirty="0"/>
              <a:t> </a:t>
            </a:r>
            <a:r>
              <a:rPr lang="ru-RU" dirty="0" err="1"/>
              <a:t>Україну</a:t>
            </a:r>
            <a:r>
              <a:rPr lang="ru-RU" dirty="0"/>
              <a:t>, </a:t>
            </a:r>
            <a:r>
              <a:rPr lang="ru-RU" dirty="0" err="1"/>
              <a:t>німецькі</a:t>
            </a:r>
            <a:r>
              <a:rPr lang="ru-RU" dirty="0"/>
              <a:t> </a:t>
            </a:r>
            <a:r>
              <a:rPr lang="ru-RU" dirty="0" err="1"/>
              <a:t>загарбники</a:t>
            </a:r>
            <a:r>
              <a:rPr lang="ru-RU" dirty="0"/>
              <a:t> </a:t>
            </a:r>
            <a:r>
              <a:rPr lang="ru-RU" dirty="0" err="1"/>
              <a:t>розподілили</a:t>
            </a:r>
            <a:r>
              <a:rPr lang="ru-RU" dirty="0"/>
              <a:t> </a:t>
            </a:r>
            <a:r>
              <a:rPr lang="ru-RU" dirty="0" err="1"/>
              <a:t>її</a:t>
            </a:r>
            <a:r>
              <a:rPr lang="ru-RU" dirty="0"/>
              <a:t>.  </a:t>
            </a:r>
            <a:r>
              <a:rPr lang="ru-RU" dirty="0" err="1"/>
              <a:t>Між</a:t>
            </a:r>
            <a:r>
              <a:rPr lang="ru-RU" dirty="0"/>
              <a:t> Бугом і </a:t>
            </a:r>
            <a:r>
              <a:rPr lang="ru-RU" dirty="0" err="1"/>
              <a:t>Дніпром</a:t>
            </a:r>
            <a:r>
              <a:rPr lang="ru-RU" dirty="0"/>
              <a:t> </a:t>
            </a:r>
            <a:r>
              <a:rPr lang="ru-RU" dirty="0" err="1"/>
              <a:t>було</a:t>
            </a:r>
            <a:r>
              <a:rPr lang="ru-RU" dirty="0"/>
              <a:t> </a:t>
            </a:r>
            <a:r>
              <a:rPr lang="ru-RU" dirty="0" err="1"/>
              <a:t>створене</a:t>
            </a:r>
            <a:r>
              <a:rPr lang="ru-RU" dirty="0"/>
              <a:t> </a:t>
            </a:r>
            <a:r>
              <a:rPr lang="ru-RU" dirty="0" err="1"/>
              <a:t>румунське</a:t>
            </a:r>
            <a:r>
              <a:rPr lang="ru-RU" dirty="0"/>
              <a:t> генерал-губернаторство.</a:t>
            </a:r>
            <a:endParaRPr lang="uk-UA" dirty="0"/>
          </a:p>
          <a:p>
            <a:r>
              <a:rPr lang="ru-RU" dirty="0" err="1"/>
              <a:t>Частина</a:t>
            </a:r>
            <a:r>
              <a:rPr lang="ru-RU" dirty="0"/>
              <a:t> </a:t>
            </a:r>
            <a:r>
              <a:rPr lang="ru-RU" dirty="0" err="1"/>
              <a:t>Західних</a:t>
            </a:r>
            <a:r>
              <a:rPr lang="ru-RU" dirty="0"/>
              <a:t> областей </a:t>
            </a:r>
            <a:r>
              <a:rPr lang="ru-RU" dirty="0" err="1"/>
              <a:t>України</a:t>
            </a:r>
            <a:r>
              <a:rPr lang="ru-RU" dirty="0"/>
              <a:t> </a:t>
            </a:r>
            <a:r>
              <a:rPr lang="ru-RU" dirty="0" err="1"/>
              <a:t>відійшло</a:t>
            </a:r>
            <a:r>
              <a:rPr lang="ru-RU" dirty="0"/>
              <a:t> до генерал-губернаторства </a:t>
            </a:r>
            <a:r>
              <a:rPr lang="ru-RU" dirty="0" err="1"/>
              <a:t>польських</a:t>
            </a:r>
            <a:r>
              <a:rPr lang="ru-RU" dirty="0"/>
              <a:t> земель. </a:t>
            </a:r>
            <a:r>
              <a:rPr lang="ru-RU" dirty="0" err="1"/>
              <a:t>Решта</a:t>
            </a:r>
            <a:r>
              <a:rPr lang="ru-RU" dirty="0"/>
              <a:t> земель </a:t>
            </a:r>
            <a:r>
              <a:rPr lang="ru-RU" dirty="0" err="1"/>
              <a:t>України</a:t>
            </a:r>
            <a:r>
              <a:rPr lang="ru-RU" dirty="0"/>
              <a:t> </a:t>
            </a:r>
            <a:r>
              <a:rPr lang="ru-RU" dirty="0" err="1"/>
              <a:t>знаходилась</a:t>
            </a:r>
            <a:r>
              <a:rPr lang="ru-RU" dirty="0"/>
              <a:t> </a:t>
            </a:r>
            <a:r>
              <a:rPr lang="ru-RU" dirty="0" err="1"/>
              <a:t>під</a:t>
            </a:r>
            <a:r>
              <a:rPr lang="ru-RU" dirty="0"/>
              <a:t> </a:t>
            </a:r>
            <a:r>
              <a:rPr lang="ru-RU" dirty="0" err="1"/>
              <a:t>владою</a:t>
            </a:r>
            <a:r>
              <a:rPr lang="ru-RU" dirty="0"/>
              <a:t> </a:t>
            </a:r>
            <a:r>
              <a:rPr lang="ru-RU" dirty="0" err="1"/>
              <a:t>райсхкомісаріата</a:t>
            </a:r>
            <a:r>
              <a:rPr lang="ru-RU" dirty="0"/>
              <a:t>. </a:t>
            </a:r>
            <a:r>
              <a:rPr lang="ru-RU" dirty="0" err="1"/>
              <a:t>Скрізь</a:t>
            </a:r>
            <a:r>
              <a:rPr lang="ru-RU" dirty="0"/>
              <a:t> </a:t>
            </a:r>
            <a:r>
              <a:rPr lang="ru-RU" dirty="0" err="1"/>
              <a:t>було</a:t>
            </a:r>
            <a:r>
              <a:rPr lang="ru-RU" dirty="0"/>
              <a:t> </a:t>
            </a:r>
            <a:r>
              <a:rPr lang="ru-RU" dirty="0" err="1"/>
              <a:t>встановлено</a:t>
            </a:r>
            <a:r>
              <a:rPr lang="ru-RU" dirty="0"/>
              <a:t> режим террора.</a:t>
            </a:r>
            <a:endParaRPr lang="uk-UA" dirty="0"/>
          </a:p>
          <a:p>
            <a:r>
              <a:rPr lang="ru-RU" dirty="0"/>
              <a:t>За роки </a:t>
            </a:r>
            <a:r>
              <a:rPr lang="ru-RU" dirty="0" err="1"/>
              <a:t>окупації</a:t>
            </a:r>
            <a:r>
              <a:rPr lang="ru-RU" dirty="0"/>
              <a:t> на </a:t>
            </a:r>
            <a:r>
              <a:rPr lang="ru-RU" dirty="0" err="1"/>
              <a:t>територїї</a:t>
            </a:r>
            <a:r>
              <a:rPr lang="ru-RU" dirty="0"/>
              <a:t> </a:t>
            </a:r>
            <a:r>
              <a:rPr lang="ru-RU" dirty="0" err="1"/>
              <a:t>України</a:t>
            </a:r>
            <a:r>
              <a:rPr lang="ru-RU" dirty="0"/>
              <a:t> </a:t>
            </a:r>
            <a:r>
              <a:rPr lang="ru-RU" dirty="0" err="1"/>
              <a:t>було</a:t>
            </a:r>
            <a:r>
              <a:rPr lang="ru-RU" dirty="0"/>
              <a:t> </a:t>
            </a:r>
            <a:r>
              <a:rPr lang="ru-RU" dirty="0" err="1"/>
              <a:t>знищено</a:t>
            </a:r>
            <a:r>
              <a:rPr lang="ru-RU" dirty="0"/>
              <a:t> </a:t>
            </a:r>
            <a:r>
              <a:rPr lang="ru-RU" dirty="0" err="1"/>
              <a:t>близько</a:t>
            </a:r>
            <a:r>
              <a:rPr lang="ru-RU" dirty="0"/>
              <a:t> 5 млн. людей. </a:t>
            </a:r>
            <a:r>
              <a:rPr lang="ru-RU" dirty="0" err="1"/>
              <a:t>Більш</a:t>
            </a:r>
            <a:r>
              <a:rPr lang="ru-RU" dirty="0"/>
              <a:t> 2 млн. </a:t>
            </a:r>
            <a:r>
              <a:rPr lang="ru-RU" dirty="0" err="1"/>
              <a:t>вивезено</a:t>
            </a:r>
            <a:r>
              <a:rPr lang="ru-RU" dirty="0"/>
              <a:t> на роботу до </a:t>
            </a:r>
            <a:r>
              <a:rPr lang="ru-RU" dirty="0" err="1"/>
              <a:t>Європи</a:t>
            </a:r>
            <a:r>
              <a:rPr lang="ru-RU" dirty="0"/>
              <a:t>. </a:t>
            </a:r>
            <a:r>
              <a:rPr lang="ru-RU" dirty="0" err="1"/>
              <a:t>Зруйновано</a:t>
            </a:r>
            <a:r>
              <a:rPr lang="ru-RU" dirty="0"/>
              <a:t> 714 </a:t>
            </a:r>
            <a:r>
              <a:rPr lang="ru-RU" dirty="0" err="1"/>
              <a:t>міат</a:t>
            </a:r>
            <a:r>
              <a:rPr lang="ru-RU" dirty="0"/>
              <a:t> і селищ. </a:t>
            </a:r>
            <a:r>
              <a:rPr lang="ru-RU" dirty="0" err="1"/>
              <a:t>Близько</a:t>
            </a:r>
            <a:r>
              <a:rPr lang="ru-RU" dirty="0"/>
              <a:t> 10 млн. людей </a:t>
            </a:r>
            <a:r>
              <a:rPr lang="ru-RU" dirty="0" err="1"/>
              <a:t>залишилось</a:t>
            </a:r>
            <a:r>
              <a:rPr lang="ru-RU" dirty="0"/>
              <a:t> без </a:t>
            </a:r>
            <a:r>
              <a:rPr lang="ru-RU" dirty="0" err="1"/>
              <a:t>даху</a:t>
            </a:r>
            <a:r>
              <a:rPr lang="ru-RU" dirty="0"/>
              <a:t> над головою….</a:t>
            </a:r>
            <a:endParaRPr lang="uk-UA" dirty="0"/>
          </a:p>
          <a:p>
            <a:endParaRPr lang="uk-UA" dirty="0"/>
          </a:p>
        </p:txBody>
      </p:sp>
      <p:sp>
        <p:nvSpPr>
          <p:cNvPr id="4" name="Объект 3"/>
          <p:cNvSpPr>
            <a:spLocks noGrp="1"/>
          </p:cNvSpPr>
          <p:nvPr>
            <p:ph sz="quarter" idx="14"/>
          </p:nvPr>
        </p:nvSpPr>
        <p:spPr/>
        <p:txBody>
          <a:bodyPr>
            <a:normAutofit/>
          </a:bodyPr>
          <a:lstStyle/>
          <a:p>
            <a:endParaRPr lang="uk-UA" dirty="0"/>
          </a:p>
        </p:txBody>
      </p:sp>
      <p:pic>
        <p:nvPicPr>
          <p:cNvPr id="1026" name="Picture 2" descr="C:\Users\Алла\Desktop\a138a81af7b7f9c422a5fc8de3c3d7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4"/>
            <a:ext cx="446449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82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rgbClr val="002060"/>
                </a:solidFill>
              </a:rPr>
              <a:t>Евакуація підприємств і робітників на Схід 1941</a:t>
            </a:r>
          </a:p>
        </p:txBody>
      </p:sp>
      <p:sp>
        <p:nvSpPr>
          <p:cNvPr id="3" name="Объект 2"/>
          <p:cNvSpPr>
            <a:spLocks noGrp="1"/>
          </p:cNvSpPr>
          <p:nvPr>
            <p:ph sz="quarter" idx="13"/>
          </p:nvPr>
        </p:nvSpPr>
        <p:spPr>
          <a:xfrm>
            <a:off x="179512" y="1700808"/>
            <a:ext cx="4175319" cy="4661108"/>
          </a:xfrm>
        </p:spPr>
        <p:txBody>
          <a:bodyPr>
            <a:normAutofit fontScale="85000" lnSpcReduction="10000"/>
          </a:bodyPr>
          <a:lstStyle/>
          <a:p>
            <a:r>
              <a:rPr lang="uk-UA" dirty="0"/>
              <a:t>Радянською владою при відступі у 1941 р. з України було вивезено 550 промислових підприємств, майно і худобу тисяч колгоспів, радгоспів, десятки наукових і навчальних закладів, осередків культури, історичні цінності. Виїхало майже 3,5 млн. жителів республіки – кваліфікованих робітників і спеціалістів, науковців, творчої інтелігенції, які віддали свої трудові та інтелектуальні сили на розвиток воєнного і економічного потенціалу СРСР.</a:t>
            </a:r>
          </a:p>
          <a:p>
            <a:endParaRPr lang="uk-UA" dirty="0"/>
          </a:p>
        </p:txBody>
      </p:sp>
      <p:sp>
        <p:nvSpPr>
          <p:cNvPr id="4" name="Объект 3"/>
          <p:cNvSpPr>
            <a:spLocks noGrp="1"/>
          </p:cNvSpPr>
          <p:nvPr>
            <p:ph sz="quarter" idx="14"/>
          </p:nvPr>
        </p:nvSpPr>
        <p:spPr/>
        <p:txBody>
          <a:bodyPr/>
          <a:lstStyle/>
          <a:p>
            <a:endParaRPr lang="uk-UA"/>
          </a:p>
        </p:txBody>
      </p:sp>
      <p:pic>
        <p:nvPicPr>
          <p:cNvPr id="2050" name="Picture 2" descr="C:\Users\Алла\Desktop\e903fd66f2770ea5dca04defd8cda9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28800"/>
            <a:ext cx="460851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7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dirty="0"/>
              <a:t>Під час Другої світової мільйони дітей навчались у бомбосховищах чи просто неба. А окупанти намагались перетворити школярів </a:t>
            </a:r>
            <a:r>
              <a:rPr lang="uk-UA" sz="2400" b="1" dirty="0" smtClean="0"/>
              <a:t>на </a:t>
            </a:r>
            <a:r>
              <a:rPr lang="uk-UA" sz="2400" b="1" dirty="0"/>
              <a:t>слухняних </a:t>
            </a:r>
            <a:r>
              <a:rPr lang="uk-UA" sz="2400" b="1" dirty="0" smtClean="0"/>
              <a:t>рабів…</a:t>
            </a:r>
            <a:r>
              <a:rPr lang="uk-UA" sz="2400" b="1" dirty="0"/>
              <a:t> </a:t>
            </a:r>
            <a:r>
              <a:rPr lang="uk-UA" sz="2400" dirty="0"/>
              <a:t/>
            </a:r>
            <a:br>
              <a:rPr lang="uk-UA" sz="2400" dirty="0"/>
            </a:br>
            <a:endParaRPr lang="uk-UA" sz="2400" dirty="0"/>
          </a:p>
        </p:txBody>
      </p:sp>
      <p:sp>
        <p:nvSpPr>
          <p:cNvPr id="3" name="Объект 2"/>
          <p:cNvSpPr>
            <a:spLocks noGrp="1"/>
          </p:cNvSpPr>
          <p:nvPr>
            <p:ph sz="quarter" idx="13"/>
          </p:nvPr>
        </p:nvSpPr>
        <p:spPr>
          <a:xfrm>
            <a:off x="251520" y="1484784"/>
            <a:ext cx="4247327" cy="4641696"/>
          </a:xfrm>
        </p:spPr>
        <p:txBody>
          <a:bodyPr>
            <a:normAutofit fontScale="92500" lnSpcReduction="10000"/>
          </a:bodyPr>
          <a:lstStyle/>
          <a:p>
            <a:r>
              <a:rPr lang="uk-UA" dirty="0"/>
              <a:t>За таким принципом організовували навчання на окупованих територіях України, які входили до складу СРСР. З 1 жовтня 1942 року чотирирічні школи мали відвідувати всі діти віком від 8 до 14 років. Відвідування шкіл було </a:t>
            </a:r>
            <a:r>
              <a:rPr lang="uk-UA" dirty="0" err="1"/>
              <a:t>обовʼязковим</a:t>
            </a:r>
            <a:r>
              <a:rPr lang="uk-UA" dirty="0"/>
              <a:t>, за порушення дисципліни запровадили тілесні покарання, а за пропуски батьків або опікунів учнів штрафували чи позбавляли продуктових карток.</a:t>
            </a:r>
          </a:p>
          <a:p>
            <a:endParaRPr lang="uk-UA" dirty="0"/>
          </a:p>
        </p:txBody>
      </p:sp>
      <p:sp>
        <p:nvSpPr>
          <p:cNvPr id="4" name="Объект 3"/>
          <p:cNvSpPr>
            <a:spLocks noGrp="1"/>
          </p:cNvSpPr>
          <p:nvPr>
            <p:ph sz="quarter" idx="14"/>
          </p:nvPr>
        </p:nvSpPr>
        <p:spPr/>
        <p:txBody>
          <a:bodyPr/>
          <a:lstStyle/>
          <a:p>
            <a:endParaRPr lang="uk-UA"/>
          </a:p>
        </p:txBody>
      </p:sp>
      <p:pic>
        <p:nvPicPr>
          <p:cNvPr id="3074" name="Picture 2" descr="C:\Users\Алла\Desktop\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005063"/>
            <a:ext cx="2835736" cy="24978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р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700808"/>
            <a:ext cx="439248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лл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21" y="3883508"/>
            <a:ext cx="2196244"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5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Як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діти</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вчились</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під</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час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Другої</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світової</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ru-RU"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війни</a:t>
            </a:r>
            <a:r>
              <a:rPr lang="ru-RU"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t>
            </a:r>
            <a:endParaRPr lang="uk-UA"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3"/>
          </p:nvPr>
        </p:nvSpPr>
        <p:spPr>
          <a:xfrm>
            <a:off x="323528" y="1628800"/>
            <a:ext cx="4175319" cy="4608512"/>
          </a:xfrm>
        </p:spPr>
        <p:txBody>
          <a:bodyPr>
            <a:normAutofit fontScale="70000" lnSpcReduction="20000"/>
          </a:bodyPr>
          <a:lstStyle/>
          <a:p>
            <a:r>
              <a:rPr lang="uk-UA" sz="2600" dirty="0"/>
              <a:t>Для таких шкіл німці навіть намагались друкувати власні підручники та посібники російською мовою. Головна їхня відмінність полягала в тому, що радянська ідеологія замінювалась нацистською — замість портретів Сталіна були портрети Гітлера, замість піонерів — </a:t>
            </a:r>
            <a:r>
              <a:rPr lang="uk-UA" sz="2600" dirty="0" err="1"/>
              <a:t>Гітлерюгенд</a:t>
            </a:r>
            <a:r>
              <a:rPr lang="uk-UA" sz="2600" dirty="0"/>
              <a:t>, замість історій про Леніна описувалось життя нацистських вождів. А ще як іноземну вивчали німецьку мову на базовому рівні. Суть такого підходу була простою — ідеологічно підготувати та силоміць втримати дітей у таких школах до 14 років, відколи запроваджувалась </a:t>
            </a:r>
            <a:r>
              <a:rPr lang="uk-UA" sz="2600" dirty="0" err="1"/>
              <a:t>обовʼязкова</a:t>
            </a:r>
            <a:r>
              <a:rPr lang="uk-UA" sz="2600" dirty="0"/>
              <a:t> трудова повинність. І дітей такого віку могли вивезти на примусові роботи до Німеччини.</a:t>
            </a:r>
          </a:p>
          <a:p>
            <a:endParaRPr lang="uk-UA" dirty="0"/>
          </a:p>
        </p:txBody>
      </p:sp>
      <p:pic>
        <p:nvPicPr>
          <p:cNvPr id="5123" name="Picture 3" descr="C:\Users\Алл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077072"/>
            <a:ext cx="446449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27984" y="1844825"/>
            <a:ext cx="446449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7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Окупація України військами Німеччини та її союзниками.</a:t>
            </a:r>
            <a:endParaRPr lang="uk-UA" sz="3200" dirty="0"/>
          </a:p>
        </p:txBody>
      </p:sp>
      <p:sp>
        <p:nvSpPr>
          <p:cNvPr id="3" name="Объект 2"/>
          <p:cNvSpPr>
            <a:spLocks noGrp="1"/>
          </p:cNvSpPr>
          <p:nvPr>
            <p:ph sz="quarter" idx="13"/>
          </p:nvPr>
        </p:nvSpPr>
        <p:spPr>
          <a:xfrm>
            <a:off x="251520" y="1628800"/>
            <a:ext cx="4247327" cy="4497680"/>
          </a:xfrm>
        </p:spPr>
        <p:txBody>
          <a:bodyPr>
            <a:normAutofit/>
          </a:bodyPr>
          <a:lstStyle/>
          <a:p>
            <a:r>
              <a:rPr lang="uk-UA" sz="1800" dirty="0"/>
              <a:t>Німецький офіцер в оточенні дітей в окупованому українському селі, серпень 1941 року. Цивільне населення окупованої України на примусових роботах під час окупації, літо 1942 року.</a:t>
            </a:r>
          </a:p>
          <a:p>
            <a:endParaRPr lang="uk-UA" dirty="0"/>
          </a:p>
        </p:txBody>
      </p:sp>
      <p:sp>
        <p:nvSpPr>
          <p:cNvPr id="4" name="Объект 3"/>
          <p:cNvSpPr>
            <a:spLocks noGrp="1"/>
          </p:cNvSpPr>
          <p:nvPr>
            <p:ph sz="quarter" idx="14"/>
          </p:nvPr>
        </p:nvSpPr>
        <p:spPr/>
        <p:txBody>
          <a:bodyPr/>
          <a:lstStyle/>
          <a:p>
            <a:endParaRPr lang="uk-UA"/>
          </a:p>
        </p:txBody>
      </p:sp>
      <p:pic>
        <p:nvPicPr>
          <p:cNvPr id="4098" name="Picture 2" descr="C:\Users\Алла\Desktop\с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01008"/>
            <a:ext cx="417646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лла\Desktop\г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556792"/>
            <a:ext cx="439248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Алл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059238"/>
            <a:ext cx="4392488" cy="239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0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Які втрати понесла Україна?</a:t>
            </a:r>
            <a:br>
              <a:rPr lang="uk-UA"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uk-UA"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3"/>
          </p:nvPr>
        </p:nvSpPr>
        <p:spPr/>
        <p:txBody>
          <a:bodyPr/>
          <a:lstStyle/>
          <a:p>
            <a:endParaRPr lang="uk-UA"/>
          </a:p>
        </p:txBody>
      </p:sp>
      <p:sp>
        <p:nvSpPr>
          <p:cNvPr id="4" name="Объект 3"/>
          <p:cNvSpPr>
            <a:spLocks noGrp="1"/>
          </p:cNvSpPr>
          <p:nvPr>
            <p:ph sz="quarter" idx="14"/>
          </p:nvPr>
        </p:nvSpPr>
        <p:spPr>
          <a:xfrm>
            <a:off x="4645152" y="1556791"/>
            <a:ext cx="4247328" cy="4569689"/>
          </a:xfrm>
        </p:spPr>
        <p:txBody>
          <a:bodyPr>
            <a:normAutofit fontScale="92500" lnSpcReduction="10000"/>
          </a:bodyPr>
          <a:lstStyle/>
          <a:p>
            <a:r>
              <a:rPr lang="uk-UA" dirty="0"/>
              <a:t>Сукупні людські втрати на території України впродовж 1939–1945 років, включаючи військових і цивільних, оцінюють у 8–10 мільйонів осіб.</a:t>
            </a:r>
          </a:p>
          <a:p>
            <a:r>
              <a:rPr lang="ru-RU" dirty="0" err="1"/>
              <a:t>Загалом</a:t>
            </a:r>
            <a:r>
              <a:rPr lang="ru-RU" dirty="0"/>
              <a:t> же з 1941 до 1945 роки, </a:t>
            </a:r>
            <a:r>
              <a:rPr lang="ru-RU" dirty="0" err="1"/>
              <a:t>враховуючи</a:t>
            </a:r>
            <a:r>
              <a:rPr lang="ru-RU" dirty="0"/>
              <a:t> тих, </a:t>
            </a:r>
            <a:r>
              <a:rPr lang="ru-RU" dirty="0" err="1"/>
              <a:t>хто</a:t>
            </a:r>
            <a:r>
              <a:rPr lang="ru-RU" dirty="0"/>
              <a:t> </a:t>
            </a:r>
            <a:r>
              <a:rPr lang="ru-RU" dirty="0" err="1"/>
              <a:t>загинув</a:t>
            </a:r>
            <a:r>
              <a:rPr lang="ru-RU" dirty="0"/>
              <a:t> </a:t>
            </a:r>
            <a:r>
              <a:rPr lang="ru-RU" dirty="0" err="1"/>
              <a:t>від</a:t>
            </a:r>
            <a:r>
              <a:rPr lang="ru-RU" dirty="0"/>
              <a:t> рук </a:t>
            </a:r>
            <a:r>
              <a:rPr lang="ru-RU" dirty="0" err="1"/>
              <a:t>обох</a:t>
            </a:r>
            <a:r>
              <a:rPr lang="ru-RU" dirty="0"/>
              <a:t> </a:t>
            </a:r>
            <a:r>
              <a:rPr lang="ru-RU" dirty="0" err="1"/>
              <a:t>режимів</a:t>
            </a:r>
            <a:r>
              <a:rPr lang="ru-RU" dirty="0"/>
              <a:t>, </a:t>
            </a:r>
            <a:r>
              <a:rPr lang="ru-RU" dirty="0" err="1"/>
              <a:t>був</a:t>
            </a:r>
            <a:r>
              <a:rPr lang="ru-RU" dirty="0"/>
              <a:t> </a:t>
            </a:r>
            <a:r>
              <a:rPr lang="ru-RU" dirty="0" err="1"/>
              <a:t>вивезений</a:t>
            </a:r>
            <a:r>
              <a:rPr lang="ru-RU" dirty="0"/>
              <a:t> на </a:t>
            </a:r>
            <a:r>
              <a:rPr lang="ru-RU" dirty="0" err="1"/>
              <a:t>примусові</a:t>
            </a:r>
            <a:r>
              <a:rPr lang="ru-RU" dirty="0"/>
              <a:t> </a:t>
            </a:r>
            <a:r>
              <a:rPr lang="ru-RU" dirty="0" err="1"/>
              <a:t>роботи</a:t>
            </a:r>
            <a:r>
              <a:rPr lang="ru-RU" dirty="0"/>
              <a:t>, </a:t>
            </a:r>
            <a:r>
              <a:rPr lang="ru-RU" dirty="0" err="1"/>
              <a:t>репресований</a:t>
            </a:r>
            <a:r>
              <a:rPr lang="ru-RU" dirty="0"/>
              <a:t> </a:t>
            </a:r>
            <a:r>
              <a:rPr lang="ru-RU" dirty="0" err="1"/>
              <a:t>або</a:t>
            </a:r>
            <a:r>
              <a:rPr lang="ru-RU" dirty="0"/>
              <a:t> ж </a:t>
            </a:r>
            <a:r>
              <a:rPr lang="ru-RU" dirty="0" err="1"/>
              <a:t>депортований</a:t>
            </a:r>
            <a:r>
              <a:rPr lang="ru-RU" dirty="0"/>
              <a:t>, </a:t>
            </a:r>
            <a:r>
              <a:rPr lang="ru-RU" dirty="0" err="1"/>
              <a:t>населення</a:t>
            </a:r>
            <a:r>
              <a:rPr lang="ru-RU" dirty="0"/>
              <a:t> </a:t>
            </a:r>
            <a:r>
              <a:rPr lang="ru-RU" dirty="0" err="1"/>
              <a:t>України</a:t>
            </a:r>
            <a:r>
              <a:rPr lang="ru-RU" dirty="0"/>
              <a:t> </a:t>
            </a:r>
            <a:r>
              <a:rPr lang="ru-RU" dirty="0" err="1"/>
              <a:t>зменшилося</a:t>
            </a:r>
            <a:r>
              <a:rPr lang="ru-RU" dirty="0"/>
              <a:t> </a:t>
            </a:r>
            <a:r>
              <a:rPr lang="ru-RU" dirty="0" err="1"/>
              <a:t>із</a:t>
            </a:r>
            <a:r>
              <a:rPr lang="ru-RU" dirty="0"/>
              <a:t> </a:t>
            </a:r>
            <a:r>
              <a:rPr lang="ru-RU" dirty="0" err="1"/>
              <a:t>майже</a:t>
            </a:r>
            <a:r>
              <a:rPr lang="ru-RU" dirty="0"/>
              <a:t> 41 </a:t>
            </a:r>
            <a:r>
              <a:rPr lang="ru-RU" dirty="0" err="1"/>
              <a:t>мільйона</a:t>
            </a:r>
            <a:r>
              <a:rPr lang="ru-RU" dirty="0"/>
              <a:t> до 27 </a:t>
            </a:r>
            <a:r>
              <a:rPr lang="ru-RU" dirty="0" err="1"/>
              <a:t>мільйонів</a:t>
            </a:r>
            <a:r>
              <a:rPr lang="ru-RU" dirty="0"/>
              <a:t>.</a:t>
            </a:r>
          </a:p>
          <a:p>
            <a:endParaRPr lang="uk-UA" dirty="0"/>
          </a:p>
        </p:txBody>
      </p:sp>
      <p:pic>
        <p:nvPicPr>
          <p:cNvPr id="4100" name="Picture 4" descr="C:\Users\Алла\Desktop\0-02-05-50cb3a54f9a9eff9a7bd917c77d265f56b8fd9b54bf1d09b1cf24bbbf88a13ab_13a7f1373309bc5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19" b="27248"/>
          <a:stretch/>
        </p:blipFill>
        <p:spPr bwMode="auto">
          <a:xfrm>
            <a:off x="323528" y="1124744"/>
            <a:ext cx="4320480" cy="542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0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FF0000"/>
                </a:solidFill>
              </a:rPr>
              <a:t>Україна у Другій половині війни….</a:t>
            </a:r>
            <a:endParaRPr lang="uk-UA" sz="3600" dirty="0">
              <a:solidFill>
                <a:srgbClr val="FF0000"/>
              </a:solidFill>
            </a:endParaRPr>
          </a:p>
        </p:txBody>
      </p:sp>
      <p:sp>
        <p:nvSpPr>
          <p:cNvPr id="3" name="Объект 2"/>
          <p:cNvSpPr>
            <a:spLocks noGrp="1"/>
          </p:cNvSpPr>
          <p:nvPr>
            <p:ph sz="quarter" idx="13"/>
          </p:nvPr>
        </p:nvSpPr>
        <p:spPr/>
        <p:txBody>
          <a:bodyPr/>
          <a:lstStyle/>
          <a:p>
            <a:endParaRPr lang="uk-UA"/>
          </a:p>
        </p:txBody>
      </p:sp>
      <p:sp>
        <p:nvSpPr>
          <p:cNvPr id="4" name="Объект 3"/>
          <p:cNvSpPr>
            <a:spLocks noGrp="1"/>
          </p:cNvSpPr>
          <p:nvPr>
            <p:ph sz="quarter" idx="14"/>
          </p:nvPr>
        </p:nvSpPr>
        <p:spPr/>
        <p:txBody>
          <a:bodyPr/>
          <a:lstStyle/>
          <a:p>
            <a:endParaRPr lang="uk-UA"/>
          </a:p>
        </p:txBody>
      </p:sp>
      <p:pic>
        <p:nvPicPr>
          <p:cNvPr id="4098" name="Picture 2" descr="C:\Users\Алла\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4104456" cy="217512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лла\Desktop\б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3"/>
            <a:ext cx="4176464" cy="24791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Алла\Desktop\яі.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93096"/>
            <a:ext cx="4176464" cy="205526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Алла\Desktop\шщ.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91955"/>
            <a:ext cx="4104456" cy="225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9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317</TotalTime>
  <Words>1228</Words>
  <Application>Microsoft Office PowerPoint</Application>
  <PresentationFormat>Экран (4:3)</PresentationFormat>
  <Paragraphs>52</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Candara</vt:lpstr>
      <vt:lpstr>Symbol</vt:lpstr>
      <vt:lpstr>Волна</vt:lpstr>
      <vt:lpstr>Урок на тему:«Мужність і відвага крізь покоління.»                                                            для учнів 9-В класу. </vt:lpstr>
      <vt:lpstr>Народу мир потрібен як вода, Як хліб і сіль, і він його доб`ється. Ганьба і смерть тому, хто напада, І вічна пам`ять тим, хто не здається… </vt:lpstr>
      <vt:lpstr>« Окупація України» </vt:lpstr>
      <vt:lpstr>Евакуація підприємств і робітників на Схід 1941</vt:lpstr>
      <vt:lpstr>Під час Другої світової мільйони дітей навчались у бомбосховищах чи просто неба. А окупанти намагались перетворити школярів на слухняних рабів…  </vt:lpstr>
      <vt:lpstr>Як діти вчились під час Другої світової війни…</vt:lpstr>
      <vt:lpstr>Окупація України військами Німеччини та її союзниками.</vt:lpstr>
      <vt:lpstr>Які втрати понесла Україна? </vt:lpstr>
      <vt:lpstr>Україна у Другій половині війни….</vt:lpstr>
      <vt:lpstr>        Окупація Західної України                     та її наслідки.</vt:lpstr>
      <vt:lpstr>Якби не Україна – не було б Перемоги. Що саме Росія бреше про Другу світову? </vt:lpstr>
      <vt:lpstr>Як Росія вимірює “перемогу”? </vt:lpstr>
      <vt:lpstr>ВЕЛИКА ВІЙНА ПОВЕРНУЛАСЯ… Вторгнення Росії в Україну.</vt:lpstr>
      <vt:lpstr>Війна в Україні. Лютий 24.02.2022р. Напад Росії в Україну.</vt:lpstr>
      <vt:lpstr>Не забудемо і не пробачимо…</vt:lpstr>
      <vt:lpstr>Презентация PowerPoint</vt:lpstr>
      <vt:lpstr>Україна — це мати, яку не обирають. Україна — це доля, яка випадає раз на віку. Україна — це пісня, яка вічна на цій землі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«Мужність і відвага крізь покоління.»</dc:title>
  <dc:creator>Алла</dc:creator>
  <cp:lastModifiedBy>Вікторія</cp:lastModifiedBy>
  <cp:revision>33</cp:revision>
  <dcterms:created xsi:type="dcterms:W3CDTF">2023-04-23T09:14:11Z</dcterms:created>
  <dcterms:modified xsi:type="dcterms:W3CDTF">2023-05-05T13:13:16Z</dcterms:modified>
</cp:coreProperties>
</file>