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2" r:id="rId4"/>
    <p:sldId id="30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301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2" r:id="rId30"/>
    <p:sldId id="284" r:id="rId31"/>
    <p:sldId id="287" r:id="rId32"/>
    <p:sldId id="289" r:id="rId33"/>
    <p:sldId id="290" r:id="rId34"/>
    <p:sldId id="291" r:id="rId35"/>
    <p:sldId id="292" r:id="rId36"/>
    <p:sldId id="288" r:id="rId37"/>
    <p:sldId id="299" r:id="rId38"/>
    <p:sldId id="295" r:id="rId39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471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665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9709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3175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3428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9556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7882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850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223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7444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0545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5199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FFC2D-466F-4CBF-BD58-855BD7CDDF6B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61D4A-4343-4220-84BB-488D6265550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559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18.gif"/><Relationship Id="rId4" Type="http://schemas.microsoft.com/office/2007/relationships/hdphoto" Target="../media/hdphoto2.wdp"/><Relationship Id="rId9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10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17.gif"/><Relationship Id="rId5" Type="http://schemas.openxmlformats.org/officeDocument/2006/relationships/image" Target="../media/image35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1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10" Type="http://schemas.openxmlformats.org/officeDocument/2006/relationships/image" Target="../media/image37.jpeg"/><Relationship Id="rId4" Type="http://schemas.microsoft.com/office/2007/relationships/hdphoto" Target="../media/hdphoto2.wdp"/><Relationship Id="rId9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0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40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1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4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dZzfjLPC-Rk" TargetMode="Externa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6rq5_xnZ7kM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Y7XpwYJGwVc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youtube.com/watch?v=WjOnn62CTP0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6.wdp"/><Relationship Id="rId18" Type="http://schemas.microsoft.com/office/2007/relationships/hdphoto" Target="../media/hdphoto18.wdp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4.mp3"/><Relationship Id="rId16" Type="http://schemas.microsoft.com/office/2007/relationships/hdphoto" Target="../media/hdphoto17.wdp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17.gif"/><Relationship Id="rId5" Type="http://schemas.microsoft.com/office/2007/relationships/media" Target="../media/media6.mp3"/><Relationship Id="rId15" Type="http://schemas.openxmlformats.org/officeDocument/2006/relationships/image" Target="../media/image55.png"/><Relationship Id="rId10" Type="http://schemas.openxmlformats.org/officeDocument/2006/relationships/image" Target="../media/image40.gif"/><Relationship Id="rId19" Type="http://schemas.openxmlformats.org/officeDocument/2006/relationships/image" Target="../media/image23.png"/><Relationship Id="rId4" Type="http://schemas.openxmlformats.org/officeDocument/2006/relationships/audio" Target="../media/media5.mp3"/><Relationship Id="rId9" Type="http://schemas.openxmlformats.org/officeDocument/2006/relationships/image" Target="../media/image5.png"/><Relationship Id="rId1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23.png"/><Relationship Id="rId5" Type="http://schemas.openxmlformats.org/officeDocument/2006/relationships/image" Target="../media/image17.gif"/><Relationship Id="rId10" Type="http://schemas.openxmlformats.org/officeDocument/2006/relationships/image" Target="../media/image60.png"/><Relationship Id="rId4" Type="http://schemas.openxmlformats.org/officeDocument/2006/relationships/image" Target="../media/image40.gif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4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5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7.gif"/><Relationship Id="rId18" Type="http://schemas.openxmlformats.org/officeDocument/2006/relationships/image" Target="../media/image71.png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6.gif"/><Relationship Id="rId17" Type="http://schemas.openxmlformats.org/officeDocument/2006/relationships/image" Target="../media/image70.png"/><Relationship Id="rId2" Type="http://schemas.openxmlformats.org/officeDocument/2006/relationships/image" Target="../media/image9.png"/><Relationship Id="rId16" Type="http://schemas.openxmlformats.org/officeDocument/2006/relationships/hyperlink" Target="http://upload.wikimedia.org/wikipedia/uk/2/2e/Tsl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5" Type="http://schemas.openxmlformats.org/officeDocument/2006/relationships/image" Target="../media/image69.png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Relationship Id="rId1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7.gif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6.gif"/><Relationship Id="rId17" Type="http://schemas.openxmlformats.org/officeDocument/2006/relationships/image" Target="../media/image71.png"/><Relationship Id="rId2" Type="http://schemas.openxmlformats.org/officeDocument/2006/relationships/image" Target="../media/image9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5" Type="http://schemas.openxmlformats.org/officeDocument/2006/relationships/hyperlink" Target="http://upload.wikimedia.org/wikipedia/uk/2/2e/Tsl.gif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Relationship Id="rId1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7.gif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6.gif"/><Relationship Id="rId17" Type="http://schemas.openxmlformats.org/officeDocument/2006/relationships/image" Target="../media/image71.png"/><Relationship Id="rId2" Type="http://schemas.openxmlformats.org/officeDocument/2006/relationships/image" Target="../media/image9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5" Type="http://schemas.openxmlformats.org/officeDocument/2006/relationships/hyperlink" Target="http://upload.wikimedia.org/wikipedia/uk/2/2e/Tsl.gif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Relationship Id="rId1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7.gif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66.gif"/><Relationship Id="rId17" Type="http://schemas.openxmlformats.org/officeDocument/2006/relationships/image" Target="../media/image71.png"/><Relationship Id="rId2" Type="http://schemas.openxmlformats.org/officeDocument/2006/relationships/image" Target="../media/image9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5" Type="http://schemas.openxmlformats.org/officeDocument/2006/relationships/hyperlink" Target="http://upload.wikimedia.org/wikipedia/uk/2/2e/Tsl.gif" TargetMode="External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Relationship Id="rId1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1.wdp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7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5.png"/><Relationship Id="rId7" Type="http://schemas.openxmlformats.org/officeDocument/2006/relationships/image" Target="../media/image58.png"/><Relationship Id="rId12" Type="http://schemas.openxmlformats.org/officeDocument/2006/relationships/image" Target="../media/image7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20.wdp"/><Relationship Id="rId5" Type="http://schemas.openxmlformats.org/officeDocument/2006/relationships/image" Target="../media/image17.gif"/><Relationship Id="rId10" Type="http://schemas.openxmlformats.org/officeDocument/2006/relationships/image" Target="../media/image62.png"/><Relationship Id="rId4" Type="http://schemas.openxmlformats.org/officeDocument/2006/relationships/image" Target="../media/image40.gif"/><Relationship Id="rId9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21" Type="http://schemas.openxmlformats.org/officeDocument/2006/relationships/image" Target="../media/image2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17" Type="http://schemas.openxmlformats.org/officeDocument/2006/relationships/image" Target="../media/image19.png"/><Relationship Id="rId2" Type="http://schemas.openxmlformats.org/officeDocument/2006/relationships/image" Target="../media/image9.png"/><Relationship Id="rId16" Type="http://schemas.openxmlformats.org/officeDocument/2006/relationships/image" Target="../media/image18.gif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5.png"/><Relationship Id="rId24" Type="http://schemas.openxmlformats.org/officeDocument/2006/relationships/image" Target="../media/image23.png"/><Relationship Id="rId5" Type="http://schemas.openxmlformats.org/officeDocument/2006/relationships/image" Target="../media/image11.png"/><Relationship Id="rId15" Type="http://schemas.openxmlformats.org/officeDocument/2006/relationships/image" Target="../media/image17.gif"/><Relationship Id="rId23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openxmlformats.org/officeDocument/2006/relationships/image" Target="../media/image14.png"/><Relationship Id="rId14" Type="http://schemas.microsoft.com/office/2007/relationships/hdphoto" Target="../media/hdphoto6.wdp"/><Relationship Id="rId22" Type="http://schemas.microsoft.com/office/2007/relationships/hdphot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14.png"/><Relationship Id="rId18" Type="http://schemas.microsoft.com/office/2007/relationships/hdphoto" Target="../media/hdphoto13.wdp"/><Relationship Id="rId3" Type="http://schemas.openxmlformats.org/officeDocument/2006/relationships/image" Target="../media/image10.png"/><Relationship Id="rId21" Type="http://schemas.openxmlformats.org/officeDocument/2006/relationships/image" Target="../media/image31.jpeg"/><Relationship Id="rId7" Type="http://schemas.microsoft.com/office/2007/relationships/hdphoto" Target="../media/hdphoto9.wdp"/><Relationship Id="rId12" Type="http://schemas.microsoft.com/office/2007/relationships/hdphoto" Target="../media/hdphoto11.wdp"/><Relationship Id="rId17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microsoft.com/office/2007/relationships/hdphoto" Target="../media/hdphoto12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microsoft.com/office/2007/relationships/hdphoto" Target="../media/hdphoto10.wdp"/><Relationship Id="rId19" Type="http://schemas.openxmlformats.org/officeDocument/2006/relationships/image" Target="../media/image17.gif"/><Relationship Id="rId4" Type="http://schemas.microsoft.com/office/2007/relationships/hdphoto" Target="../media/hdphoto2.wdp"/><Relationship Id="rId9" Type="http://schemas.openxmlformats.org/officeDocument/2006/relationships/image" Target="../media/image27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32.jpeg"/><Relationship Id="rId12" Type="http://schemas.microsoft.com/office/2007/relationships/hdphoto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17.gif"/><Relationship Id="rId4" Type="http://schemas.microsoft.com/office/2007/relationships/hdphoto" Target="../media/hdphoto2.wdp"/><Relationship Id="rId9" Type="http://schemas.microsoft.com/office/2007/relationships/hdphoto" Target="../media/hdphoto11.wdp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28.png"/><Relationship Id="rId12" Type="http://schemas.microsoft.com/office/2007/relationships/hdphoto" Target="NUL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18.gif"/><Relationship Id="rId4" Type="http://schemas.microsoft.com/office/2007/relationships/hdphoto" Target="../media/hdphoto2.wdp"/><Relationship Id="rId9" Type="http://schemas.openxmlformats.org/officeDocument/2006/relationships/image" Target="../media/image17.gif"/><Relationship Id="rId1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23.png"/><Relationship Id="rId3" Type="http://schemas.openxmlformats.org/officeDocument/2006/relationships/image" Target="../media/image10.png"/><Relationship Id="rId7" Type="http://schemas.openxmlformats.org/officeDocument/2006/relationships/image" Target="../media/image34.png"/><Relationship Id="rId12" Type="http://schemas.openxmlformats.org/officeDocument/2006/relationships/image" Target="../media/image1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7.gif"/><Relationship Id="rId5" Type="http://schemas.openxmlformats.org/officeDocument/2006/relationships/image" Target="../media/image25.png"/><Relationship Id="rId10" Type="http://schemas.microsoft.com/office/2007/relationships/hdphoto" Target="../media/hdphoto11.wdp"/><Relationship Id="rId4" Type="http://schemas.microsoft.com/office/2007/relationships/hdphoto" Target="../media/hdphoto2.wdp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6" descr="Фотошпалери Арт-Шпалери Соняшники Нитка 420х280 см – низькі ціни, кредит,  оплата частинами в інтернет-магазині ROZETKA | Купити в Україні: Києві,  Харкові, Дніпрі, Одесі, Запоріжжі, Львов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-171400"/>
            <a:ext cx="4332767" cy="4762500"/>
          </a:xfrm>
          <a:prstGeom prst="rect">
            <a:avLst/>
          </a:prstGeom>
        </p:spPr>
      </p:pic>
      <p:pic>
        <p:nvPicPr>
          <p:cNvPr id="12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0" y="-12967"/>
            <a:ext cx="3274276" cy="2131340"/>
          </a:xfrm>
          <a:prstGeom prst="rect">
            <a:avLst/>
          </a:prstGeom>
          <a:noFill/>
        </p:spPr>
      </p:pic>
      <p:pic>
        <p:nvPicPr>
          <p:cNvPr id="13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0366" y="130941"/>
            <a:ext cx="3078441" cy="204960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122546" y="4248798"/>
            <a:ext cx="7996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«</a:t>
            </a:r>
            <a:r>
              <a:rPr lang="ru-RU" sz="2400" b="1" dirty="0" err="1" smtClean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Т.Г.Шевченко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 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- великий </a:t>
            </a:r>
            <a:r>
              <a:rPr lang="ru-RU" sz="2400" b="1" dirty="0" err="1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син</a:t>
            </a:r>
            <a:r>
              <a:rPr lang="ru-RU" sz="2400" b="1" dirty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 великого </a:t>
            </a:r>
            <a:r>
              <a:rPr lang="ru-RU" sz="2400" b="1" dirty="0" smtClean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народу</a:t>
            </a:r>
            <a:r>
              <a:rPr lang="uk-UA" sz="2400" b="1" dirty="0" smtClean="0">
                <a:effectLst>
                  <a:glow rad="127000">
                    <a:schemeClr val="bg1"/>
                  </a:glow>
                </a:effectLst>
                <a:latin typeface="Aeromatics NC" panose="02000504060000020004" pitchFamily="2" charset="-52"/>
              </a:rPr>
              <a:t>»</a:t>
            </a:r>
            <a:endParaRPr lang="uk-UA" sz="2400" dirty="0"/>
          </a:p>
        </p:txBody>
      </p:sp>
      <p:sp>
        <p:nvSpPr>
          <p:cNvPr id="6" name="AutoShape 2" descr="gallery-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" name="AutoShape 4" descr="gallery-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" name="AutoShape 6" descr="gallery-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AutoShape 8" descr="https://encrypted-tbn3.gstatic.com/shopping?q=tbn:ANd9GcQ7bq2o9MFQzvYceSE57hd0eItLQWQZDw9XV6QmKpNc8D422XYvbGsXBxzi0KJTKsEokhyPflB3pBGqhgrWtFpI7hRN9-adeIr_kFfGkma0&amp;usqp=CA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AutoShape 10" descr="https://encrypted-tbn3.gstatic.com/shopping?q=tbn:ANd9GcQ7bq2o9MFQzvYceSE57hd0eItLQWQZDw9XV6QmKpNc8D422XYvbGsXBxzi0KJTKsEokhyPflB3pBGqhgrWtFpI7hRN9-adeIr_kFfGkma0&amp;usqp=CA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58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</a:pPr>
            <a:endParaRPr lang="uk-UA" altLang="ru-RU" sz="2000" b="1" dirty="0" smtClean="0">
              <a:latin typeface="UA Propisi" pitchFamily="2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uk-UA" altLang="ru-RU" sz="2000" b="1" dirty="0" smtClean="0">
                <a:latin typeface="UA Propisi" pitchFamily="2" charset="0"/>
              </a:rPr>
              <a:t>У сім'ї Шевченків росло             </a:t>
            </a:r>
            <a:r>
              <a:rPr lang="uk-UA" altLang="ru-RU" sz="2000" b="1" dirty="0" smtClean="0">
                <a:solidFill>
                  <a:srgbClr val="FF0000"/>
                </a:solidFill>
                <a:latin typeface="UA Propisi" pitchFamily="2" charset="0"/>
              </a:rPr>
              <a:t>шестеро дітей</a:t>
            </a:r>
            <a:r>
              <a:rPr lang="uk-UA" altLang="ru-RU" sz="2000" b="1" dirty="0" smtClean="0">
                <a:latin typeface="UA Propisi" pitchFamily="2" charset="0"/>
              </a:rPr>
              <a:t>:               Катерина, Михайлик, Тарас, Ярина, Маруся, Йосип.                   Найближчою Тарасові була Катерина, яка замінила йому матір.</a:t>
            </a:r>
            <a:r>
              <a:rPr lang="uk-UA" altLang="ru-RU" sz="2000" b="1" dirty="0" smtClean="0">
                <a:solidFill>
                  <a:srgbClr val="843C0B"/>
                </a:solidFill>
                <a:latin typeface="UA Propisi" pitchFamily="2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</a:pPr>
            <a:endParaRPr lang="ru-RU" altLang="zh-CN" sz="2000" b="1" dirty="0" smtClean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5" y="339174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4491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64" y="5030590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165" y="5037269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Picture 16" descr="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03" y="2800819"/>
            <a:ext cx="1979122" cy="196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39480" y="-228600"/>
            <a:ext cx="3078441" cy="2049605"/>
          </a:xfrm>
          <a:prstGeom prst="rect">
            <a:avLst/>
          </a:prstGeom>
          <a:noFill/>
        </p:spPr>
      </p:pic>
      <p:pic>
        <p:nvPicPr>
          <p:cNvPr id="1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73736" y="3928174"/>
            <a:ext cx="3209927" cy="3659526"/>
          </a:xfrm>
          <a:prstGeom prst="rect">
            <a:avLst/>
          </a:prstGeom>
          <a:noFill/>
        </p:spPr>
      </p:pic>
      <p:pic>
        <p:nvPicPr>
          <p:cNvPr id="16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920454" y="3933056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403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611560" y="2982158"/>
            <a:ext cx="518457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uk-UA" altLang="uk-UA" sz="2000" b="1" dirty="0" smtClean="0">
              <a:latin typeface="UA Propisi" pitchFamily="2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altLang="uk-UA" sz="2000" b="1" dirty="0" smtClean="0">
                <a:latin typeface="UA Propisi" pitchFamily="2" charset="0"/>
              </a:rPr>
              <a:t>Тарас ріс розумним хлопчиком.                            Був він допитливим, мрійливим, мав феноменальну пам'ять, любив природу та пісні.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uk-UA" altLang="uk-UA" sz="2000" b="1" dirty="0" smtClean="0">
                <a:latin typeface="UA Propisi" pitchFamily="2" charset="0"/>
              </a:rPr>
              <a:t> 1822 р. батько віддав його       “в науку” до кирилівського дяка. За два роки Тарас навчився читати й писати, і засвоїв деякі знання з арифметики</a:t>
            </a:r>
            <a:r>
              <a:rPr lang="uk-UA" altLang="uk-UA" sz="2800" b="1" dirty="0" smtClean="0">
                <a:latin typeface="UA Propisi" pitchFamily="2" charset="0"/>
              </a:rPr>
              <a:t>.</a:t>
            </a:r>
          </a:p>
          <a:p>
            <a:pPr marL="342900" indent="-342900" algn="ctr">
              <a:spcBef>
                <a:spcPct val="20000"/>
              </a:spcBef>
            </a:pPr>
            <a:endParaRPr lang="uk-UA" altLang="ru-RU" sz="2000" b="1" dirty="0" smtClean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5" y="339174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38" y="4941168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224" y="5182402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79150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Picture 4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4208" y="-261166"/>
            <a:ext cx="3078441" cy="2049605"/>
          </a:xfrm>
          <a:prstGeom prst="rect">
            <a:avLst/>
          </a:prstGeom>
          <a:noFill/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07880" y="-294610"/>
            <a:ext cx="3078441" cy="20496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6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611560" y="2982158"/>
            <a:ext cx="518457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  <a:p>
            <a:pPr algn="ctr">
              <a:lnSpc>
                <a:spcPct val="110000"/>
              </a:lnSpc>
            </a:pPr>
            <a:r>
              <a:rPr lang="uk-UA" altLang="ru-RU" sz="2400" b="1" dirty="0" smtClean="0">
                <a:latin typeface="UA Propisi" pitchFamily="2" charset="0"/>
              </a:rPr>
              <a:t>Коли Тарасові</a:t>
            </a:r>
            <a:r>
              <a:rPr lang="en-US" altLang="ru-RU" sz="2400" b="1" dirty="0" smtClean="0">
                <a:latin typeface="UA Propisi" pitchFamily="2" charset="0"/>
              </a:rPr>
              <a:t>  </a:t>
            </a:r>
            <a:r>
              <a:rPr lang="uk-UA" altLang="ru-RU" sz="2400" b="1" dirty="0" smtClean="0">
                <a:latin typeface="UA Propisi" pitchFamily="2" charset="0"/>
              </a:rPr>
              <a:t>виповнилось 8 років, від тяжкої праці й злиднів </a:t>
            </a:r>
            <a:r>
              <a:rPr lang="uk-UA" altLang="ru-RU" sz="2400" b="1" u="sng" dirty="0" smtClean="0">
                <a:latin typeface="UA Propisi" pitchFamily="2" charset="0"/>
              </a:rPr>
              <a:t>померла мама</a:t>
            </a:r>
            <a:r>
              <a:rPr lang="uk-UA" altLang="ru-RU" sz="2400" b="1" dirty="0" smtClean="0">
                <a:latin typeface="UA Propisi" pitchFamily="2" charset="0"/>
              </a:rPr>
              <a:t>, </a:t>
            </a:r>
          </a:p>
          <a:p>
            <a:pPr algn="ctr">
              <a:lnSpc>
                <a:spcPct val="110000"/>
              </a:lnSpc>
            </a:pPr>
            <a:r>
              <a:rPr lang="uk-UA" altLang="ru-RU" sz="2400" b="1" dirty="0" smtClean="0">
                <a:latin typeface="UA Propisi" pitchFamily="2" charset="0"/>
              </a:rPr>
              <a:t>а на 12-му році його спіткало нове горе – </a:t>
            </a:r>
            <a:r>
              <a:rPr lang="uk-UA" altLang="ru-RU" sz="2400" b="1" u="sng" dirty="0" smtClean="0">
                <a:latin typeface="UA Propisi" pitchFamily="2" charset="0"/>
              </a:rPr>
              <a:t>помер батько.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uk-UA" altLang="uk-UA" sz="2400" b="1" dirty="0" smtClean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5" y="339174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026446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38" y="5030589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44" y="5052017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1116632" y="4365104"/>
            <a:ext cx="3209927" cy="3659526"/>
          </a:xfrm>
          <a:prstGeom prst="rect">
            <a:avLst/>
          </a:prstGeom>
          <a:noFill/>
        </p:spPr>
      </p:pic>
      <p:pic>
        <p:nvPicPr>
          <p:cNvPr id="14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23865" y="4005064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640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</a:pPr>
            <a:r>
              <a:rPr lang="uk-UA" altLang="ru-RU" sz="2400" b="1" dirty="0" smtClean="0">
                <a:latin typeface="UA Propisi" pitchFamily="2" charset="0"/>
              </a:rPr>
              <a:t>Втративши батьків, Тарас наймитує, пасе ягнят.</a:t>
            </a:r>
            <a:r>
              <a:rPr lang="ru-RU" altLang="uk-UA" sz="2400" b="1" dirty="0" smtClean="0">
                <a:latin typeface="UA Propisi" pitchFamily="2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</a:pPr>
            <a:r>
              <a:rPr lang="uk-UA" altLang="ru-RU" sz="2400" b="1" dirty="0" smtClean="0">
                <a:latin typeface="UA Propisi" pitchFamily="2" charset="0"/>
              </a:rPr>
              <a:t>Деякий час був</a:t>
            </a:r>
            <a:r>
              <a:rPr lang="ru-RU" altLang="uk-UA" sz="2400" b="1" dirty="0" smtClean="0">
                <a:latin typeface="UA Propisi" pitchFamily="2" charset="0"/>
              </a:rPr>
              <a:t> </a:t>
            </a:r>
            <a:r>
              <a:rPr lang="ru-RU" altLang="zh-CN" sz="2400" b="1" dirty="0" smtClean="0">
                <a:latin typeface="UA Propisi" pitchFamily="2" charset="0"/>
              </a:rPr>
              <a:t>«</a:t>
            </a:r>
            <a:r>
              <a:rPr lang="uk-UA" altLang="ru-RU" sz="2400" b="1" dirty="0" smtClean="0">
                <a:latin typeface="UA Propisi" pitchFamily="2" charset="0"/>
              </a:rPr>
              <a:t>школярем</a:t>
            </a:r>
            <a:r>
              <a:rPr lang="ru-RU" altLang="uk-UA" sz="2400" b="1" dirty="0" smtClean="0">
                <a:latin typeface="UA Propisi" pitchFamily="2" charset="0"/>
              </a:rPr>
              <a:t>-</a:t>
            </a:r>
            <a:r>
              <a:rPr lang="uk-UA" altLang="ru-RU" sz="2400" b="1" dirty="0" smtClean="0">
                <a:latin typeface="UA Propisi" pitchFamily="2" charset="0"/>
              </a:rPr>
              <a:t>попихачем</a:t>
            </a:r>
            <a:r>
              <a:rPr lang="ru-RU" altLang="uk-UA" sz="2400" b="1" dirty="0" smtClean="0">
                <a:latin typeface="UA Propisi" pitchFamily="2" charset="0"/>
              </a:rPr>
              <a:t>»</a:t>
            </a:r>
            <a:r>
              <a:rPr lang="uk-UA" altLang="ru-RU" sz="2400" b="1" dirty="0" smtClean="0">
                <a:latin typeface="UA Propisi" pitchFamily="2" charset="0"/>
              </a:rPr>
              <a:t>  у дяка .</a:t>
            </a:r>
          </a:p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5" y="339174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30" y="4383670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650168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681857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957834" y="3751198"/>
            <a:ext cx="3209927" cy="3659526"/>
          </a:xfrm>
          <a:prstGeom prst="rect">
            <a:avLst/>
          </a:prstGeom>
          <a:noFill/>
        </p:spPr>
      </p:pic>
      <p:pic>
        <p:nvPicPr>
          <p:cNvPr id="14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72200" y="3933056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r>
              <a:rPr lang="uk-UA" altLang="ru-RU" b="1" dirty="0">
                <a:latin typeface="UA Propisi" pitchFamily="2" charset="0"/>
              </a:rPr>
              <a:t> </a:t>
            </a:r>
            <a:r>
              <a:rPr lang="uk-UA" altLang="ru-RU" b="1" dirty="0" smtClean="0">
                <a:latin typeface="UA Propisi" pitchFamily="2" charset="0"/>
              </a:rPr>
              <a:t> </a:t>
            </a:r>
            <a:r>
              <a:rPr lang="uk-UA" altLang="ru-RU" sz="1600" b="1" dirty="0" smtClean="0">
                <a:latin typeface="UA Propisi" pitchFamily="2" charset="0"/>
              </a:rPr>
              <a:t>У хлопчика рано проявились здібності до малювання. Він</a:t>
            </a:r>
            <a:r>
              <a:rPr lang="ru-RU" altLang="zh-CN" sz="1600" b="1" dirty="0" smtClean="0">
                <a:latin typeface="UA Propisi" pitchFamily="2" charset="0"/>
              </a:rPr>
              <a:t> вперто </a:t>
            </a:r>
            <a:r>
              <a:rPr lang="ru-RU" altLang="zh-CN" sz="1600" b="1" dirty="0" err="1" smtClean="0">
                <a:latin typeface="UA Propisi" pitchFamily="2" charset="0"/>
              </a:rPr>
              <a:t>шукав</a:t>
            </a:r>
            <a:r>
              <a:rPr lang="ru-RU" altLang="zh-CN" sz="1600" b="1" dirty="0" smtClean="0">
                <a:latin typeface="UA Propisi" pitchFamily="2" charset="0"/>
              </a:rPr>
              <a:t> учителя. </a:t>
            </a:r>
            <a:r>
              <a:rPr lang="uk-UA" altLang="uk-UA" sz="1600" b="1" dirty="0" smtClean="0">
                <a:latin typeface="UA Propisi" pitchFamily="2" charset="0"/>
              </a:rPr>
              <a:t>Проте різні малярі або не помічали його  здібностей, або вимагали панського дозволу для навчання. А коли Тарас звернувся за дозволом, управитель пана </a:t>
            </a:r>
            <a:r>
              <a:rPr lang="uk-UA" altLang="uk-UA" sz="1600" b="1" dirty="0" err="1" smtClean="0">
                <a:latin typeface="UA Propisi" pitchFamily="2" charset="0"/>
              </a:rPr>
              <a:t>Енгельгардта</a:t>
            </a:r>
            <a:r>
              <a:rPr lang="uk-UA" altLang="uk-UA" sz="1600" b="1" dirty="0" smtClean="0">
                <a:latin typeface="UA Propisi" pitchFamily="2" charset="0"/>
              </a:rPr>
              <a:t> послав його на кухню кухарчуком. Отут і зрозумів, що значить бути кріпаком</a:t>
            </a:r>
            <a:endParaRPr lang="uk-UA" sz="1600" b="1" dirty="0">
              <a:latin typeface="UA Propisi" pitchFamily="2" charset="0"/>
            </a:endParaRPr>
          </a:p>
        </p:txBody>
      </p:sp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04" y="3517949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50" y="2626219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399" y="2835559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87" y="2619303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314" y="2835559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150" y="2778619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77" y="5542490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086" y="5471428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889" y="5159452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981" y="5316157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21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5727" y="3935946"/>
            <a:ext cx="3209927" cy="3659526"/>
          </a:xfrm>
          <a:prstGeom prst="rect">
            <a:avLst/>
          </a:prstGeom>
          <a:noFill/>
        </p:spPr>
      </p:pic>
      <p:pic>
        <p:nvPicPr>
          <p:cNvPr id="22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-1044624" y="3935946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37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pPr algn="ctr"/>
            <a:r>
              <a:rPr lang="uk-UA" altLang="ru-RU" b="1" dirty="0">
                <a:latin typeface="UA Propisi" pitchFamily="2" charset="0"/>
              </a:rPr>
              <a:t> </a:t>
            </a:r>
            <a:r>
              <a:rPr lang="uk-UA" altLang="ru-RU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Енгельгардт</a:t>
            </a:r>
            <a:r>
              <a:rPr lang="ru-RU" altLang="zh-CN" sz="2000" b="1" dirty="0" smtClean="0">
                <a:latin typeface="UA Propisi" pitchFamily="2" charset="0"/>
              </a:rPr>
              <a:t> нарядив Тараса </a:t>
            </a:r>
            <a:r>
              <a:rPr lang="ru-RU" altLang="zh-CN" sz="2000" b="1" dirty="0" err="1" smtClean="0">
                <a:latin typeface="UA Propisi" pitchFamily="2" charset="0"/>
              </a:rPr>
              <a:t>козачком</a:t>
            </a:r>
            <a:r>
              <a:rPr lang="ru-RU" altLang="zh-CN" sz="2000" b="1" dirty="0" smtClean="0">
                <a:latin typeface="UA Propisi" pitchFamily="2" charset="0"/>
              </a:rPr>
              <a:t> і посадив у </a:t>
            </a:r>
            <a:r>
              <a:rPr lang="ru-RU" altLang="zh-CN" sz="2000" b="1" dirty="0" err="1" smtClean="0">
                <a:latin typeface="UA Propisi" pitchFamily="2" charset="0"/>
              </a:rPr>
              <a:t>передпокої</a:t>
            </a:r>
            <a:r>
              <a:rPr lang="ru-RU" altLang="zh-CN" sz="2000" b="1" dirty="0" smtClean="0">
                <a:latin typeface="UA Propisi" pitchFamily="2" charset="0"/>
              </a:rPr>
              <a:t>, наказавши </a:t>
            </a:r>
            <a:r>
              <a:rPr lang="ru-RU" altLang="zh-CN" sz="2000" b="1" dirty="0" err="1" smtClean="0">
                <a:latin typeface="UA Propisi" pitchFamily="2" charset="0"/>
              </a:rPr>
              <a:t>сидіти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нерухомо</a:t>
            </a:r>
            <a:r>
              <a:rPr lang="ru-RU" altLang="zh-CN" sz="2000" b="1" dirty="0" smtClean="0">
                <a:latin typeface="UA Propisi" pitchFamily="2" charset="0"/>
              </a:rPr>
              <a:t>, </a:t>
            </a:r>
            <a:r>
              <a:rPr lang="ru-RU" altLang="zh-CN" sz="2000" b="1" dirty="0" err="1" smtClean="0">
                <a:latin typeface="UA Propisi" pitchFamily="2" charset="0"/>
              </a:rPr>
              <a:t>чекати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панського</a:t>
            </a:r>
            <a:r>
              <a:rPr lang="ru-RU" altLang="zh-CN" sz="2000" b="1" dirty="0" smtClean="0">
                <a:latin typeface="UA Propisi" pitchFamily="2" charset="0"/>
              </a:rPr>
              <a:t> наказу.</a:t>
            </a:r>
          </a:p>
          <a:p>
            <a:pPr algn="ctr"/>
            <a:r>
              <a:rPr lang="ru-RU" altLang="zh-CN" sz="2000" b="1" dirty="0" err="1" smtClean="0">
                <a:latin typeface="UA Propisi" pitchFamily="2" charset="0"/>
              </a:rPr>
              <a:t>Бідний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хлопчина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мусив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терпляче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чекати</a:t>
            </a:r>
            <a:r>
              <a:rPr lang="ru-RU" altLang="zh-CN" sz="2000" b="1" dirty="0" smtClean="0">
                <a:latin typeface="UA Propisi" pitchFamily="2" charset="0"/>
              </a:rPr>
              <a:t>, доки </a:t>
            </a:r>
            <a:r>
              <a:rPr lang="ru-RU" altLang="zh-CN" sz="2000" b="1" dirty="0" err="1" smtClean="0">
                <a:latin typeface="UA Propisi" pitchFamily="2" charset="0"/>
              </a:rPr>
              <a:t>поміщик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крикне</a:t>
            </a:r>
            <a:r>
              <a:rPr lang="ru-RU" altLang="zh-CN" sz="2000" b="1" dirty="0" smtClean="0">
                <a:latin typeface="UA Propisi" pitchFamily="2" charset="0"/>
              </a:rPr>
              <a:t> подати </a:t>
            </a:r>
            <a:r>
              <a:rPr lang="ru-RU" altLang="zh-CN" sz="2000" b="1" dirty="0" err="1" smtClean="0">
                <a:latin typeface="UA Propisi" pitchFamily="2" charset="0"/>
              </a:rPr>
              <a:t>йому</a:t>
            </a:r>
            <a:r>
              <a:rPr lang="ru-RU" altLang="zh-CN" sz="2000" b="1" dirty="0" smtClean="0">
                <a:latin typeface="UA Propisi" pitchFamily="2" charset="0"/>
              </a:rPr>
              <a:t> люльку, </a:t>
            </a:r>
            <a:r>
              <a:rPr lang="ru-RU" altLang="zh-CN" sz="2000" b="1" dirty="0" err="1" smtClean="0">
                <a:latin typeface="UA Propisi" pitchFamily="2" charset="0"/>
              </a:rPr>
              <a:t>що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лежить</a:t>
            </a:r>
            <a:r>
              <a:rPr lang="ru-RU" altLang="zh-CN" sz="2000" b="1" dirty="0" smtClean="0">
                <a:latin typeface="UA Propisi" pitchFamily="2" charset="0"/>
              </a:rPr>
              <a:t> перед носом, </a:t>
            </a:r>
            <a:r>
              <a:rPr lang="ru-RU" altLang="zh-CN" sz="2000" b="1" dirty="0" err="1" smtClean="0">
                <a:latin typeface="UA Propisi" pitchFamily="2" charset="0"/>
              </a:rPr>
              <a:t>або</a:t>
            </a:r>
            <a:r>
              <a:rPr lang="ru-RU" altLang="zh-CN" sz="2000" b="1" dirty="0" smtClean="0">
                <a:latin typeface="UA Propisi" pitchFamily="2" charset="0"/>
              </a:rPr>
              <a:t> </a:t>
            </a:r>
            <a:r>
              <a:rPr lang="ru-RU" altLang="zh-CN" sz="2000" b="1" dirty="0" err="1" smtClean="0">
                <a:latin typeface="UA Propisi" pitchFamily="2" charset="0"/>
              </a:rPr>
              <a:t>налити</a:t>
            </a:r>
            <a:r>
              <a:rPr lang="ru-RU" altLang="zh-CN" sz="2000" b="1" dirty="0" smtClean="0">
                <a:latin typeface="UA Propisi" pitchFamily="2" charset="0"/>
              </a:rPr>
              <a:t> склянку води.</a:t>
            </a:r>
          </a:p>
          <a:p>
            <a:endParaRPr lang="uk-UA" sz="2000" b="1" dirty="0">
              <a:latin typeface="UA Propisi" pitchFamily="2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0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7930" y="4037575"/>
            <a:ext cx="3209927" cy="3659526"/>
          </a:xfrm>
          <a:prstGeom prst="rect">
            <a:avLst/>
          </a:prstGeom>
          <a:noFill/>
        </p:spPr>
      </p:pic>
      <p:pic>
        <p:nvPicPr>
          <p:cNvPr id="11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828600" y="3861048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40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042" y="3156308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0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7930" y="4037575"/>
            <a:ext cx="3209927" cy="3659526"/>
          </a:xfrm>
          <a:prstGeom prst="rect">
            <a:avLst/>
          </a:prstGeom>
          <a:noFill/>
        </p:spPr>
      </p:pic>
      <p:pic>
        <p:nvPicPr>
          <p:cNvPr id="11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972616" y="4037575"/>
            <a:ext cx="3209927" cy="3659526"/>
          </a:xfrm>
          <a:prstGeom prst="rect">
            <a:avLst/>
          </a:prstGeom>
          <a:noFill/>
        </p:spPr>
      </p:pic>
      <p:pic>
        <p:nvPicPr>
          <p:cNvPr id="12" name="Изображение 134"/>
          <p:cNvPicPr/>
          <p:nvPr/>
        </p:nvPicPr>
        <p:blipFill>
          <a:blip r:embed="rId9"/>
          <a:stretch>
            <a:fillRect/>
          </a:stretch>
        </p:blipFill>
        <p:spPr>
          <a:xfrm>
            <a:off x="1187624" y="486410"/>
            <a:ext cx="4109085" cy="2942590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3" name="Изображение 136"/>
          <p:cNvPicPr/>
          <p:nvPr/>
        </p:nvPicPr>
        <p:blipFill>
          <a:blip r:embed="rId10"/>
          <a:stretch>
            <a:fillRect/>
          </a:stretch>
        </p:blipFill>
        <p:spPr>
          <a:xfrm>
            <a:off x="918924" y="3612745"/>
            <a:ext cx="4311015" cy="2739390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4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828601" y="3459660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5978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pic>
        <p:nvPicPr>
          <p:cNvPr id="9" name="Изображение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43" y="-10025"/>
            <a:ext cx="8782307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3035794"/>
            <a:ext cx="3744415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uk-UA" altLang="ru-RU" b="1" dirty="0" smtClean="0">
              <a:latin typeface="UA Propisi" pitchFamily="2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uk-UA" altLang="ru-RU" b="1" dirty="0" smtClean="0">
                <a:latin typeface="UA Propisi" pitchFamily="2" charset="0"/>
              </a:rPr>
              <a:t>Восени 1829 року Шевченко супроводжує молодого пана до Вільно. Там здійснюється мрія Тараса, його віддають вчитися малюванню.  </a:t>
            </a:r>
          </a:p>
          <a:p>
            <a:pPr marL="342900" indent="-342900" algn="ctr">
              <a:spcBef>
                <a:spcPct val="20000"/>
              </a:spcBef>
            </a:pPr>
            <a:r>
              <a:rPr lang="uk-UA" altLang="ru-RU" b="1" dirty="0" smtClean="0">
                <a:latin typeface="UA Propisi" pitchFamily="2" charset="0"/>
              </a:rPr>
              <a:t>А у 1831 році, коли Тарасові було вже 17 років, він разом із паном відправляється у Петербург</a:t>
            </a:r>
            <a:endParaRPr lang="uk-UA" b="1" dirty="0">
              <a:latin typeface="UA Propisi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0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pic>
        <p:nvPicPr>
          <p:cNvPr id="9" name="Изображение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8" y="-58529"/>
            <a:ext cx="8085918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5" y="3374348"/>
            <a:ext cx="3600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indent="-92075" algn="ctr">
              <a:spcBef>
                <a:spcPct val="20000"/>
              </a:spcBef>
              <a:buClr>
                <a:srgbClr val="FFCC00"/>
              </a:buClr>
            </a:pPr>
            <a:r>
              <a:rPr lang="uk-UA" altLang="uk-UA" sz="2000" b="1" dirty="0" smtClean="0">
                <a:latin typeface="UA Propisi" pitchFamily="2" charset="0"/>
              </a:rPr>
              <a:t>В 1832 році Тараса віддають на навчання до художника </a:t>
            </a:r>
            <a:r>
              <a:rPr lang="uk-UA" altLang="uk-UA" sz="2000" b="1" dirty="0" err="1" smtClean="0">
                <a:latin typeface="UA Propisi" pitchFamily="2" charset="0"/>
              </a:rPr>
              <a:t>Ширяєва</a:t>
            </a:r>
            <a:r>
              <a:rPr lang="uk-UA" altLang="uk-UA" sz="2000" b="1" dirty="0" smtClean="0">
                <a:latin typeface="UA Propisi" pitchFamily="2" charset="0"/>
              </a:rPr>
              <a:t>. Знаходячись у Петербурзі, він багато малює з натури. </a:t>
            </a:r>
          </a:p>
          <a:p>
            <a:pPr marL="92075" indent="-92075" algn="ctr">
              <a:spcBef>
                <a:spcPct val="20000"/>
              </a:spcBef>
              <a:buClr>
                <a:srgbClr val="FFCC00"/>
              </a:buClr>
            </a:pPr>
            <a:r>
              <a:rPr lang="uk-UA" altLang="uk-UA" sz="2000" b="1" u="sng" dirty="0" smtClean="0">
                <a:latin typeface="UA Propisi" pitchFamily="2" charset="0"/>
              </a:rPr>
              <a:t>Тоді ж уперше почав писати вірші. </a:t>
            </a:r>
          </a:p>
          <a:p>
            <a:pPr marL="342900" indent="-342900" algn="ctr">
              <a:spcBef>
                <a:spcPct val="20000"/>
              </a:spcBef>
            </a:pPr>
            <a:endParaRPr lang="uk-UA" altLang="ru-RU" sz="2000" b="1" dirty="0" smtClean="0">
              <a:latin typeface="UA Propisi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3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49831" y="4180312"/>
            <a:ext cx="3209927" cy="3659526"/>
          </a:xfrm>
          <a:prstGeom prst="rect">
            <a:avLst/>
          </a:prstGeom>
          <a:noFill/>
        </p:spPr>
      </p:pic>
      <p:pic>
        <p:nvPicPr>
          <p:cNvPr id="14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756592" y="3933056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232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pic>
        <p:nvPicPr>
          <p:cNvPr id="9" name="Изображение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0"/>
            <a:ext cx="7920881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5" y="3374348"/>
            <a:ext cx="36004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1600" b="1" dirty="0" err="1" smtClean="0">
                <a:latin typeface="UA Propisi" pitchFamily="2" charset="0"/>
              </a:rPr>
              <a:t>Зустріч</a:t>
            </a:r>
            <a:r>
              <a:rPr lang="ru-RU" altLang="en-US" sz="1600" b="1" dirty="0" smtClean="0">
                <a:latin typeface="UA Propisi" pitchFamily="2" charset="0"/>
              </a:rPr>
              <a:t> у </a:t>
            </a:r>
            <a:r>
              <a:rPr lang="ru-RU" altLang="en-US" sz="1600" b="1" dirty="0" err="1" smtClean="0">
                <a:latin typeface="UA Propisi" pitchFamily="2" charset="0"/>
              </a:rPr>
              <a:t>Петербурзі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із</a:t>
            </a:r>
            <a:r>
              <a:rPr lang="ru-RU" altLang="en-US" sz="1600" b="1" dirty="0" smtClean="0">
                <a:latin typeface="UA Propisi" pitchFamily="2" charset="0"/>
              </a:rPr>
              <a:t> земляк</a:t>
            </a:r>
            <a:r>
              <a:rPr lang="uk-UA" altLang="ru-RU" sz="1600" b="1" dirty="0" err="1" smtClean="0">
                <a:latin typeface="UA Propisi" pitchFamily="2" charset="0"/>
              </a:rPr>
              <a:t>ами</a:t>
            </a:r>
            <a:r>
              <a:rPr lang="ru-RU" altLang="en-US" sz="1600" b="1" dirty="0" smtClean="0">
                <a:latin typeface="UA Propisi" pitchFamily="2" charset="0"/>
              </a:rPr>
              <a:t> – художником </a:t>
            </a:r>
            <a:r>
              <a:rPr lang="ru-RU" altLang="en-US" sz="1600" b="1" dirty="0" err="1" smtClean="0">
                <a:latin typeface="UA Propisi" pitchFamily="2" charset="0"/>
              </a:rPr>
              <a:t>Сошенком</a:t>
            </a:r>
            <a:r>
              <a:rPr lang="ru-RU" altLang="en-US" sz="1600" b="1" dirty="0" smtClean="0">
                <a:latin typeface="UA Propisi" pitchFamily="2" charset="0"/>
              </a:rPr>
              <a:t>, </a:t>
            </a:r>
            <a:r>
              <a:rPr lang="uk-UA" altLang="ru-RU" sz="1600" b="1" dirty="0" err="1" smtClean="0">
                <a:latin typeface="UA Propisi" pitchFamily="2" charset="0"/>
              </a:rPr>
              <a:t>Брюловим</a:t>
            </a:r>
            <a:r>
              <a:rPr lang="uk-UA" altLang="ru-RU" sz="1600" b="1" dirty="0" smtClean="0">
                <a:latin typeface="UA Propisi" pitchFamily="2" charset="0"/>
              </a:rPr>
              <a:t>, </a:t>
            </a:r>
            <a:r>
              <a:rPr lang="ru-RU" altLang="en-US" sz="1600" b="1" dirty="0" err="1" smtClean="0">
                <a:latin typeface="UA Propisi" pitchFamily="2" charset="0"/>
              </a:rPr>
              <a:t>байкарем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Гребінкою</a:t>
            </a:r>
            <a:r>
              <a:rPr lang="ru-RU" altLang="en-US" sz="1600" b="1" dirty="0" smtClean="0">
                <a:latin typeface="UA Propisi" pitchFamily="2" charset="0"/>
              </a:rPr>
              <a:t>, </a:t>
            </a:r>
            <a:r>
              <a:rPr lang="ru-RU" altLang="en-US" sz="1600" b="1" dirty="0" err="1" smtClean="0">
                <a:latin typeface="UA Propisi" pitchFamily="2" charset="0"/>
              </a:rPr>
              <a:t>Венеціановим</a:t>
            </a:r>
            <a:r>
              <a:rPr lang="ru-RU" altLang="en-US" sz="1600" b="1" dirty="0" smtClean="0">
                <a:latin typeface="UA Propisi" pitchFamily="2" charset="0"/>
              </a:rPr>
              <a:t>, </a:t>
            </a:r>
            <a:r>
              <a:rPr lang="ru-RU" altLang="en-US" sz="1600" b="1" dirty="0" err="1" smtClean="0">
                <a:latin typeface="UA Propisi" pitchFamily="2" charset="0"/>
              </a:rPr>
              <a:t>із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поетом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Жуковським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змінила</a:t>
            </a:r>
            <a:r>
              <a:rPr lang="ru-RU" altLang="en-US" sz="1600" b="1" dirty="0" smtClean="0">
                <a:latin typeface="UA Propisi" pitchFamily="2" charset="0"/>
              </a:rPr>
              <a:t> долю Тараса </a:t>
            </a:r>
            <a:r>
              <a:rPr lang="ru-RU" altLang="en-US" sz="1600" b="1" dirty="0" err="1" smtClean="0">
                <a:latin typeface="UA Propisi" pitchFamily="2" charset="0"/>
              </a:rPr>
              <a:t>Шевченка</a:t>
            </a:r>
            <a:r>
              <a:rPr lang="ru-RU" altLang="en-US" sz="1600" b="1" dirty="0" smtClean="0">
                <a:latin typeface="UA Propisi" pitchFamily="2" charset="0"/>
              </a:rPr>
              <a:t>. </a:t>
            </a:r>
          </a:p>
          <a:p>
            <a:pPr algn="ctr"/>
            <a:r>
              <a:rPr lang="ru-RU" altLang="en-US" sz="1600" b="1" dirty="0" smtClean="0">
                <a:latin typeface="UA Propisi" pitchFamily="2" charset="0"/>
              </a:rPr>
              <a:t>Вони </a:t>
            </a:r>
            <a:r>
              <a:rPr lang="ru-RU" altLang="en-US" sz="1600" b="1" dirty="0" err="1" smtClean="0">
                <a:latin typeface="UA Propisi" pitchFamily="2" charset="0"/>
              </a:rPr>
              <a:t>побачили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здібності</a:t>
            </a:r>
            <a:r>
              <a:rPr lang="ru-RU" altLang="en-US" sz="1600" b="1" dirty="0" smtClean="0">
                <a:latin typeface="UA Propisi" pitchFamily="2" charset="0"/>
              </a:rPr>
              <a:t> молодого художника і </a:t>
            </a:r>
            <a:r>
              <a:rPr lang="ru-RU" altLang="en-US" sz="1600" b="1" u="sng" dirty="0" smtClean="0">
                <a:solidFill>
                  <a:srgbClr val="002060"/>
                </a:solidFill>
                <a:latin typeface="UA Propisi" pitchFamily="2" charset="0"/>
              </a:rPr>
              <a:t>22 </a:t>
            </a:r>
            <a:r>
              <a:rPr lang="ru-RU" altLang="en-US" sz="1600" b="1" u="sng" dirty="0" err="1" smtClean="0">
                <a:solidFill>
                  <a:srgbClr val="002060"/>
                </a:solidFill>
                <a:latin typeface="UA Propisi" pitchFamily="2" charset="0"/>
              </a:rPr>
              <a:t>квітня</a:t>
            </a:r>
            <a:r>
              <a:rPr lang="ru-RU" altLang="en-US" sz="1600" b="1" u="sng" dirty="0" smtClean="0">
                <a:solidFill>
                  <a:srgbClr val="002060"/>
                </a:solidFill>
                <a:latin typeface="UA Propisi" pitchFamily="2" charset="0"/>
              </a:rPr>
              <a:t> 1838 року</a:t>
            </a:r>
            <a:r>
              <a:rPr lang="ru-RU" altLang="en-US" sz="1600" b="1" dirty="0" smtClean="0">
                <a:solidFill>
                  <a:srgbClr val="002060"/>
                </a:solidFill>
                <a:latin typeface="UA Propisi" pitchFamily="2" charset="0"/>
              </a:rPr>
              <a:t> </a:t>
            </a:r>
            <a:r>
              <a:rPr lang="ru-RU" altLang="en-US" sz="1600" b="1" u="sng" dirty="0" err="1" smtClean="0">
                <a:solidFill>
                  <a:srgbClr val="002060"/>
                </a:solidFill>
                <a:latin typeface="UA Propisi" pitchFamily="2" charset="0"/>
              </a:rPr>
              <a:t>викупили</a:t>
            </a:r>
            <a:r>
              <a:rPr lang="ru-RU" altLang="en-US" sz="1600" b="1" u="sng" dirty="0" smtClean="0">
                <a:solidFill>
                  <a:srgbClr val="002060"/>
                </a:solidFill>
                <a:latin typeface="UA Propisi" pitchFamily="2" charset="0"/>
              </a:rPr>
              <a:t> </a:t>
            </a:r>
            <a:r>
              <a:rPr lang="ru-RU" altLang="en-US" sz="1600" b="1" u="sng" dirty="0" err="1" smtClean="0">
                <a:solidFill>
                  <a:srgbClr val="002060"/>
                </a:solidFill>
                <a:latin typeface="UA Propisi" pitchFamily="2" charset="0"/>
              </a:rPr>
              <a:t>його</a:t>
            </a:r>
            <a:r>
              <a:rPr lang="ru-RU" altLang="en-US" sz="1600" b="1" u="sng" dirty="0" smtClean="0">
                <a:solidFill>
                  <a:srgbClr val="002060"/>
                </a:solidFill>
                <a:latin typeface="UA Propisi" pitchFamily="2" charset="0"/>
              </a:rPr>
              <a:t> з </a:t>
            </a:r>
            <a:r>
              <a:rPr lang="ru-RU" altLang="en-US" sz="1600" b="1" u="sng" dirty="0" err="1" smtClean="0">
                <a:solidFill>
                  <a:srgbClr val="002060"/>
                </a:solidFill>
                <a:latin typeface="UA Propisi" pitchFamily="2" charset="0"/>
              </a:rPr>
              <a:t>неволі</a:t>
            </a:r>
            <a:r>
              <a:rPr lang="ru-RU" altLang="en-US" sz="1600" b="1" u="sng" dirty="0" smtClean="0">
                <a:solidFill>
                  <a:srgbClr val="002060"/>
                </a:solidFill>
                <a:latin typeface="UA Propisi" pitchFamily="2" charset="0"/>
              </a:rPr>
              <a:t>.</a:t>
            </a:r>
            <a:endParaRPr lang="ru-RU" altLang="en-US" sz="1600" b="1" dirty="0" smtClean="0">
              <a:latin typeface="UA Propisi" pitchFamily="2" charset="0"/>
            </a:endParaRPr>
          </a:p>
          <a:p>
            <a:pPr algn="ctr"/>
            <a:r>
              <a:rPr lang="ru-RU" altLang="en-US" sz="1600" b="1" dirty="0" smtClean="0">
                <a:latin typeface="UA Propisi" pitchFamily="2" charset="0"/>
              </a:rPr>
              <a:t>Тарас Шевченко </a:t>
            </a:r>
            <a:r>
              <a:rPr lang="ru-RU" altLang="en-US" sz="1600" b="1" dirty="0" err="1" smtClean="0">
                <a:latin typeface="UA Propisi" pitchFamily="2" charset="0"/>
              </a:rPr>
              <a:t>малював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портрети</a:t>
            </a:r>
            <a:r>
              <a:rPr lang="ru-RU" altLang="en-US" sz="1600" b="1" dirty="0" smtClean="0">
                <a:latin typeface="UA Propisi" pitchFamily="2" charset="0"/>
              </a:rPr>
              <a:t>, </a:t>
            </a:r>
            <a:r>
              <a:rPr lang="ru-RU" altLang="en-US" sz="1600" b="1" dirty="0" err="1" smtClean="0">
                <a:latin typeface="UA Propisi" pitchFamily="2" charset="0"/>
              </a:rPr>
              <a:t>картини</a:t>
            </a:r>
            <a:r>
              <a:rPr lang="ru-RU" altLang="en-US" sz="1600" b="1" dirty="0" smtClean="0">
                <a:latin typeface="UA Propisi" pitchFamily="2" charset="0"/>
              </a:rPr>
              <a:t>, </a:t>
            </a:r>
            <a:r>
              <a:rPr lang="ru-RU" altLang="en-US" sz="1600" b="1" dirty="0" err="1" smtClean="0">
                <a:latin typeface="UA Propisi" pitchFamily="2" charset="0"/>
              </a:rPr>
              <a:t>ілюстрував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свої</a:t>
            </a:r>
            <a:r>
              <a:rPr lang="ru-RU" altLang="en-US" sz="1600" b="1" dirty="0" smtClean="0">
                <a:latin typeface="UA Propisi" pitchFamily="2" charset="0"/>
              </a:rPr>
              <a:t> </a:t>
            </a:r>
            <a:r>
              <a:rPr lang="ru-RU" altLang="en-US" sz="1600" b="1" dirty="0" err="1" smtClean="0">
                <a:latin typeface="UA Propisi" pitchFamily="2" charset="0"/>
              </a:rPr>
              <a:t>вірші</a:t>
            </a:r>
            <a:r>
              <a:rPr lang="uk-UA" altLang="ru-RU" sz="1600" b="1" dirty="0" smtClean="0">
                <a:latin typeface="UA Propisi" pitchFamily="2" charset="0"/>
              </a:rPr>
              <a:t>.</a:t>
            </a:r>
          </a:p>
          <a:p>
            <a:pPr marL="342900" indent="-342900" algn="ctr">
              <a:spcBef>
                <a:spcPct val="20000"/>
              </a:spcBef>
            </a:pPr>
            <a:endParaRPr lang="uk-UA" altLang="ru-RU" sz="1600" b="1" dirty="0" smtClean="0">
              <a:latin typeface="UA Propisi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48452" y="2194114"/>
            <a:ext cx="1421649" cy="128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820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  <p:pic>
        <p:nvPicPr>
          <p:cNvPr id="7" name="Picture 6" descr="Фотошпалери Арт-Шпалери Соняшники Нитка 420х280 см – низькі ціни, кредит,  оплата частинами в інтернет-магазині ROZETKA | Купити в Україні: Києві,  Харкові, Дніпрі, Одесі, Запоріжжі, Львові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0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1840" y="260648"/>
            <a:ext cx="2952328" cy="26642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681779"/>
            <a:ext cx="7272808" cy="4896544"/>
          </a:xfrm>
          <a:prstGeom prst="rect">
            <a:avLst/>
          </a:prstGeom>
        </p:spPr>
      </p:pic>
      <p:pic>
        <p:nvPicPr>
          <p:cNvPr id="12" name="Изображение 12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4512986" cy="28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r="22831"/>
          <a:stretch/>
        </p:blipFill>
        <p:spPr>
          <a:xfrm>
            <a:off x="369649" y="74834"/>
            <a:ext cx="8476710" cy="66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331640" y="2982158"/>
            <a:ext cx="4464496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uk-UA" altLang="ru-RU" sz="2400" b="1" dirty="0" smtClean="0">
              <a:latin typeface="UA Propisi" pitchFamily="2" charset="0"/>
            </a:endParaRPr>
          </a:p>
        </p:txBody>
      </p:sp>
      <p:pic>
        <p:nvPicPr>
          <p:cNvPr id="8" name="Изображение 118"/>
          <p:cNvPicPr/>
          <p:nvPr/>
        </p:nvPicPr>
        <p:blipFill>
          <a:blip r:embed="rId5">
            <a:lum contras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5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2120" y="-228599"/>
            <a:ext cx="3703350" cy="3064158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pic>
        <p:nvPicPr>
          <p:cNvPr id="9" name="Изображение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5" y="44710"/>
            <a:ext cx="8460433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640" y="2982158"/>
            <a:ext cx="460851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  <a:p>
            <a:pPr marL="342900" indent="-342900" algn="ctr">
              <a:spcBef>
                <a:spcPct val="20000"/>
              </a:spcBef>
            </a:pPr>
            <a:r>
              <a:rPr lang="ru-RU" altLang="en-US" b="1" u="sng" dirty="0" smtClean="0">
                <a:latin typeface="UA Propisi" pitchFamily="2" charset="0"/>
              </a:rPr>
              <a:t>21 </a:t>
            </a:r>
            <a:r>
              <a:rPr lang="ru-RU" altLang="en-US" b="1" u="sng" dirty="0" err="1" smtClean="0">
                <a:latin typeface="UA Propisi" pitchFamily="2" charset="0"/>
              </a:rPr>
              <a:t>травня</a:t>
            </a:r>
            <a:r>
              <a:rPr lang="ru-RU" altLang="en-US" b="1" u="sng" dirty="0" smtClean="0">
                <a:latin typeface="UA Propisi" pitchFamily="2" charset="0"/>
              </a:rPr>
              <a:t> 1838</a:t>
            </a:r>
            <a:r>
              <a:rPr lang="uk-UA" altLang="ru-RU" b="1" u="sng" dirty="0" smtClean="0">
                <a:latin typeface="UA Propisi" pitchFamily="2" charset="0"/>
              </a:rPr>
              <a:t> </a:t>
            </a:r>
            <a:r>
              <a:rPr lang="ru-RU" altLang="en-US" b="1" u="sng" dirty="0" smtClean="0">
                <a:latin typeface="UA Propisi" pitchFamily="2" charset="0"/>
              </a:rPr>
              <a:t>р.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Шевченка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зараховують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стороннім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учнем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Академії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мистецтв</a:t>
            </a:r>
            <a:r>
              <a:rPr lang="ru-RU" altLang="en-US" b="1" dirty="0" smtClean="0">
                <a:latin typeface="UA Propisi" pitchFamily="2" charset="0"/>
              </a:rPr>
              <a:t>. </a:t>
            </a:r>
            <a:r>
              <a:rPr lang="ru-RU" altLang="en-US" b="1" dirty="0" err="1" smtClean="0">
                <a:latin typeface="UA Propisi" pitchFamily="2" charset="0"/>
              </a:rPr>
              <a:t>Він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навчається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під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керівництвом</a:t>
            </a:r>
            <a:r>
              <a:rPr lang="ru-RU" altLang="en-US" b="1" dirty="0" smtClean="0">
                <a:latin typeface="UA Propisi" pitchFamily="2" charset="0"/>
              </a:rPr>
              <a:t> К. Брюллова, </a:t>
            </a:r>
            <a:r>
              <a:rPr lang="ru-RU" altLang="en-US" b="1" dirty="0" err="1" smtClean="0">
                <a:latin typeface="UA Propisi" pitchFamily="2" charset="0"/>
              </a:rPr>
              <a:t>стає</a:t>
            </a:r>
            <a:r>
              <a:rPr lang="ru-RU" altLang="en-US" b="1" dirty="0" smtClean="0">
                <a:latin typeface="UA Propisi" pitchFamily="2" charset="0"/>
              </a:rPr>
              <a:t> одним з </a:t>
            </a:r>
            <a:r>
              <a:rPr lang="ru-RU" altLang="en-US" b="1" dirty="0" err="1" smtClean="0">
                <a:latin typeface="UA Propisi" pitchFamily="2" charset="0"/>
              </a:rPr>
              <a:t>його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улюблених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учнів</a:t>
            </a:r>
            <a:r>
              <a:rPr lang="ru-RU" altLang="en-US" b="1" dirty="0" smtClean="0">
                <a:latin typeface="UA Propisi" pitchFamily="2" charset="0"/>
              </a:rPr>
              <a:t>, </a:t>
            </a:r>
            <a:r>
              <a:rPr lang="ru-RU" altLang="en-US" b="1" dirty="0" err="1" smtClean="0">
                <a:latin typeface="UA Propisi" pitchFamily="2" charset="0"/>
              </a:rPr>
              <a:t>одержує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срібні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медалі</a:t>
            </a:r>
            <a:r>
              <a:rPr lang="ru-RU" altLang="en-US" b="1" dirty="0" smtClean="0">
                <a:latin typeface="UA Propisi" pitchFamily="2" charset="0"/>
              </a:rPr>
              <a:t> (за </a:t>
            </a:r>
            <a:r>
              <a:rPr lang="ru-RU" altLang="en-US" b="1" dirty="0" err="1" smtClean="0">
                <a:latin typeface="UA Propisi" pitchFamily="2" charset="0"/>
              </a:rPr>
              <a:t>картини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“Хлопчик-</a:t>
            </a:r>
            <a:r>
              <a:rPr lang="ru-RU" altLang="en-US" b="1" dirty="0" err="1" smtClean="0">
                <a:solidFill>
                  <a:srgbClr val="C00000"/>
                </a:solidFill>
                <a:latin typeface="UA Propisi" pitchFamily="2" charset="0"/>
              </a:rPr>
              <a:t>жебрак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, </a:t>
            </a:r>
            <a:r>
              <a:rPr lang="ru-RU" altLang="en-US" b="1" dirty="0" err="1" smtClean="0">
                <a:solidFill>
                  <a:srgbClr val="C00000"/>
                </a:solidFill>
                <a:latin typeface="UA Propisi" pitchFamily="2" charset="0"/>
              </a:rPr>
              <a:t>що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 </a:t>
            </a:r>
            <a:r>
              <a:rPr lang="ru-RU" altLang="en-US" b="1" dirty="0" err="1" smtClean="0">
                <a:solidFill>
                  <a:srgbClr val="C00000"/>
                </a:solidFill>
                <a:latin typeface="UA Propisi" pitchFamily="2" charset="0"/>
              </a:rPr>
              <a:t>дає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 </a:t>
            </a:r>
            <a:r>
              <a:rPr lang="ru-RU" altLang="en-US" b="1" dirty="0" err="1" smtClean="0">
                <a:solidFill>
                  <a:srgbClr val="C00000"/>
                </a:solidFill>
                <a:latin typeface="UA Propisi" pitchFamily="2" charset="0"/>
              </a:rPr>
              <a:t>хліб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 </a:t>
            </a:r>
            <a:r>
              <a:rPr lang="ru-RU" altLang="en-US" b="1" dirty="0" err="1" smtClean="0">
                <a:solidFill>
                  <a:srgbClr val="C00000"/>
                </a:solidFill>
                <a:latin typeface="UA Propisi" pitchFamily="2" charset="0"/>
              </a:rPr>
              <a:t>собаці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” (1840), “</a:t>
            </a:r>
            <a:r>
              <a:rPr lang="ru-RU" altLang="en-US" b="1" dirty="0" err="1" smtClean="0">
                <a:solidFill>
                  <a:srgbClr val="C00000"/>
                </a:solidFill>
                <a:latin typeface="UA Propisi" pitchFamily="2" charset="0"/>
              </a:rPr>
              <a:t>Циганка-ворожка</a:t>
            </a:r>
            <a:r>
              <a:rPr lang="ru-RU" altLang="en-US" b="1" dirty="0" smtClean="0">
                <a:solidFill>
                  <a:srgbClr val="C00000"/>
                </a:solidFill>
                <a:latin typeface="UA Propisi" pitchFamily="2" charset="0"/>
              </a:rPr>
              <a:t>” (1841), “Катерина” (1842)</a:t>
            </a:r>
            <a:r>
              <a:rPr lang="ru-RU" altLang="en-US" b="1" dirty="0" smtClean="0">
                <a:latin typeface="UA Propisi" pitchFamily="2" charset="0"/>
              </a:rPr>
              <a:t>). </a:t>
            </a:r>
            <a:r>
              <a:rPr lang="ru-RU" altLang="en-US" b="1" dirty="0" err="1" smtClean="0">
                <a:latin typeface="UA Propisi" pitchFamily="2" charset="0"/>
              </a:rPr>
              <a:t>Остання</a:t>
            </a:r>
            <a:r>
              <a:rPr lang="ru-RU" altLang="en-US" b="1" dirty="0" smtClean="0">
                <a:latin typeface="UA Propisi" pitchFamily="2" charset="0"/>
              </a:rPr>
              <a:t> написана за мотивами </a:t>
            </a:r>
            <a:r>
              <a:rPr lang="ru-RU" altLang="en-US" b="1" dirty="0" err="1" smtClean="0">
                <a:latin typeface="UA Propisi" pitchFamily="2" charset="0"/>
              </a:rPr>
              <a:t>однойменної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поеми</a:t>
            </a:r>
            <a:r>
              <a:rPr lang="ru-RU" altLang="en-US" b="1" dirty="0" smtClean="0">
                <a:latin typeface="UA Propisi" pitchFamily="2" charset="0"/>
              </a:rPr>
              <a:t> </a:t>
            </a:r>
            <a:r>
              <a:rPr lang="ru-RU" altLang="en-US" b="1" dirty="0" err="1" smtClean="0">
                <a:latin typeface="UA Propisi" pitchFamily="2" charset="0"/>
              </a:rPr>
              <a:t>Шевченка</a:t>
            </a:r>
            <a:endParaRPr lang="uk-UA" altLang="ru-RU" b="1" dirty="0" smtClean="0">
              <a:latin typeface="UA Propisi" pitchFamily="2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140" y="722684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-900609" y="3933056"/>
            <a:ext cx="3209927" cy="3659526"/>
          </a:xfrm>
          <a:prstGeom prst="rect">
            <a:avLst/>
          </a:prstGeom>
          <a:noFill/>
        </p:spPr>
      </p:pic>
      <p:pic>
        <p:nvPicPr>
          <p:cNvPr id="14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739811" y="5168908"/>
            <a:ext cx="3209927" cy="2350507"/>
          </a:xfrm>
          <a:prstGeom prst="rect">
            <a:avLst/>
          </a:prstGeom>
          <a:noFill/>
        </p:spPr>
      </p:pic>
      <p:pic>
        <p:nvPicPr>
          <p:cNvPr id="1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48264" y="5092709"/>
            <a:ext cx="2439593" cy="2439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224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750" y="-473264"/>
            <a:ext cx="993927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pic>
        <p:nvPicPr>
          <p:cNvPr id="11" name="Изображение 127"/>
          <p:cNvPicPr/>
          <p:nvPr/>
        </p:nvPicPr>
        <p:blipFill>
          <a:blip r:embed="rId5"/>
          <a:stretch>
            <a:fillRect/>
          </a:stretch>
        </p:blipFill>
        <p:spPr>
          <a:xfrm>
            <a:off x="6514465" y="0"/>
            <a:ext cx="2629535" cy="1779424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4571999" y="764704"/>
            <a:ext cx="19424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ru-RU" b="1" dirty="0" smtClean="0">
                <a:solidFill>
                  <a:srgbClr val="002060"/>
                </a:solidFill>
                <a:latin typeface="Segoe Print" pitchFamily="2" charset="0"/>
                <a:ea typeface="黑体" charset="0"/>
                <a:cs typeface="黑体" charset="0"/>
              </a:rPr>
              <a:t>Картина </a:t>
            </a:r>
            <a:r>
              <a:rPr lang="ru-RU" altLang="uk-UA" b="1" dirty="0" smtClean="0">
                <a:solidFill>
                  <a:srgbClr val="002060"/>
                </a:solidFill>
                <a:latin typeface="Segoe Print" pitchFamily="2" charset="0"/>
                <a:ea typeface="黑体" charset="0"/>
                <a:cs typeface="黑体" charset="0"/>
              </a:rPr>
              <a:t>«</a:t>
            </a:r>
            <a:r>
              <a:rPr lang="uk-UA" altLang="ru-RU" b="1" dirty="0" smtClean="0">
                <a:solidFill>
                  <a:srgbClr val="002060"/>
                </a:solidFill>
                <a:latin typeface="Segoe Print" pitchFamily="2" charset="0"/>
                <a:ea typeface="黑体" charset="0"/>
                <a:cs typeface="黑体" charset="0"/>
              </a:rPr>
              <a:t>Катерина</a:t>
            </a:r>
            <a:r>
              <a:rPr lang="ru-RU" altLang="ru-RU" b="1" dirty="0" smtClean="0">
                <a:solidFill>
                  <a:srgbClr val="002060"/>
                </a:solidFill>
                <a:latin typeface="Segoe Print" pitchFamily="2" charset="0"/>
                <a:ea typeface="黑体" charset="0"/>
                <a:cs typeface="黑体" charset="0"/>
              </a:rPr>
              <a:t>» 1842р.</a:t>
            </a:r>
            <a:endParaRPr lang="ru-RU" altLang="ru-RU" b="1" dirty="0">
              <a:solidFill>
                <a:srgbClr val="002060"/>
              </a:solidFill>
              <a:latin typeface="Segoe Print" pitchFamily="2" charset="0"/>
              <a:ea typeface="黑体" charset="0"/>
              <a:cs typeface="黑体" charset="0"/>
            </a:endParaRPr>
          </a:p>
        </p:txBody>
      </p:sp>
      <p:pic>
        <p:nvPicPr>
          <p:cNvPr id="13" name="Изображение 128"/>
          <p:cNvPicPr/>
          <p:nvPr/>
        </p:nvPicPr>
        <p:blipFill>
          <a:blip r:embed="rId6">
            <a:lum contrast="12000"/>
          </a:blip>
          <a:srcRect l="3383" t="3380" r="5327" b="7108"/>
          <a:stretch>
            <a:fillRect/>
          </a:stretch>
        </p:blipFill>
        <p:spPr>
          <a:xfrm>
            <a:off x="1824563" y="3536487"/>
            <a:ext cx="2728595" cy="2312211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-1060208" y="5840447"/>
            <a:ext cx="6082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         Картина </a:t>
            </a:r>
            <a:r>
              <a:rPr lang="ru-RU" altLang="uk-UA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«</a:t>
            </a:r>
            <a:r>
              <a:rPr lang="ru-RU" altLang="uk-UA" b="1" dirty="0" err="1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Циганка-ворожка</a:t>
            </a:r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» 1842р.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7882" y="1807546"/>
            <a:ext cx="1787514" cy="16697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1422068"/>
            <a:ext cx="1421649" cy="128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2060" y="2895042"/>
            <a:ext cx="1421649" cy="128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31153" y="2958551"/>
            <a:ext cx="3209927" cy="3659526"/>
          </a:xfrm>
          <a:prstGeom prst="rect">
            <a:avLst/>
          </a:prstGeom>
          <a:noFill/>
        </p:spPr>
      </p:pic>
      <p:pic>
        <p:nvPicPr>
          <p:cNvPr id="17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01073" y="3780170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84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6750" y="-473264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52" y="3023962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pic>
        <p:nvPicPr>
          <p:cNvPr id="12" name="Изображение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8820472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i.pinimg.com/564x/d4/ce/96/d4ce96a83c3f4c86495726046d76818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90" y="3133767"/>
            <a:ext cx="5976663" cy="432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3374348"/>
            <a:ext cx="3877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dirty="0" smtClean="0">
                <a:latin typeface="Segoe Script" pitchFamily="66" charset="0"/>
              </a:rPr>
              <a:t>Першу </a:t>
            </a:r>
            <a:r>
              <a:rPr lang="ru-RU" altLang="en-US" b="1" dirty="0" err="1" smtClean="0">
                <a:latin typeface="Segoe Script" pitchFamily="66" charset="0"/>
              </a:rPr>
              <a:t>збірку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своїх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поетичних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творів</a:t>
            </a:r>
            <a:r>
              <a:rPr lang="ru-RU" altLang="en-US" b="1" dirty="0" smtClean="0">
                <a:latin typeface="Segoe Script" pitchFamily="66" charset="0"/>
              </a:rPr>
              <a:t> Шевченко </a:t>
            </a:r>
            <a:r>
              <a:rPr lang="ru-RU" altLang="en-US" b="1" dirty="0" err="1" smtClean="0">
                <a:latin typeface="Segoe Script" pitchFamily="66" charset="0"/>
              </a:rPr>
              <a:t>видав</a:t>
            </a:r>
            <a:r>
              <a:rPr lang="ru-RU" altLang="en-US" b="1" dirty="0" smtClean="0">
                <a:latin typeface="Segoe Script" pitchFamily="66" charset="0"/>
              </a:rPr>
              <a:t> 1840</a:t>
            </a:r>
            <a:r>
              <a:rPr lang="uk-UA" altLang="ru-RU" b="1" dirty="0" smtClean="0">
                <a:latin typeface="Segoe Script" pitchFamily="66" charset="0"/>
              </a:rPr>
              <a:t> р.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під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назвою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smtClean="0">
                <a:solidFill>
                  <a:srgbClr val="FF0000"/>
                </a:solidFill>
                <a:latin typeface="Segoe Script" pitchFamily="66" charset="0"/>
              </a:rPr>
              <a:t>«</a:t>
            </a:r>
            <a:r>
              <a:rPr lang="ru-RU" altLang="en-US" b="1" dirty="0" err="1" smtClean="0">
                <a:solidFill>
                  <a:srgbClr val="FF0000"/>
                </a:solidFill>
                <a:latin typeface="Segoe Script" pitchFamily="66" charset="0"/>
              </a:rPr>
              <a:t>Кобзар</a:t>
            </a:r>
            <a:r>
              <a:rPr lang="ru-RU" altLang="en-US" b="1" dirty="0" smtClean="0">
                <a:solidFill>
                  <a:srgbClr val="FF0000"/>
                </a:solidFill>
                <a:latin typeface="Segoe Script" pitchFamily="66" charset="0"/>
              </a:rPr>
              <a:t>»</a:t>
            </a:r>
            <a:r>
              <a:rPr lang="ru-RU" altLang="en-US" b="1" dirty="0" smtClean="0">
                <a:latin typeface="Segoe Script" pitchFamily="66" charset="0"/>
              </a:rPr>
              <a:t>. </a:t>
            </a:r>
          </a:p>
          <a:p>
            <a:pPr algn="ctr"/>
            <a:r>
              <a:rPr lang="ru-RU" altLang="en-US" b="1" u="sng" dirty="0" smtClean="0">
                <a:solidFill>
                  <a:srgbClr val="FF0000"/>
                </a:solidFill>
                <a:latin typeface="Segoe Script" pitchFamily="66" charset="0"/>
              </a:rPr>
              <a:t>До </a:t>
            </a:r>
            <a:r>
              <a:rPr lang="ru-RU" altLang="en-US" b="1" u="sng" dirty="0" err="1" smtClean="0">
                <a:solidFill>
                  <a:srgbClr val="FF0000"/>
                </a:solidFill>
                <a:latin typeface="Segoe Script" pitchFamily="66" charset="0"/>
              </a:rPr>
              <a:t>неї</a:t>
            </a:r>
            <a:r>
              <a:rPr lang="ru-RU" altLang="en-US" b="1" u="sng" dirty="0" smtClean="0">
                <a:solidFill>
                  <a:srgbClr val="FF0000"/>
                </a:solidFill>
                <a:latin typeface="Segoe Script" pitchFamily="66" charset="0"/>
              </a:rPr>
              <a:t> </a:t>
            </a:r>
            <a:r>
              <a:rPr lang="ru-RU" altLang="en-US" b="1" u="sng" dirty="0" err="1" smtClean="0">
                <a:solidFill>
                  <a:srgbClr val="FF0000"/>
                </a:solidFill>
                <a:latin typeface="Segoe Script" pitchFamily="66" charset="0"/>
              </a:rPr>
              <a:t>ввійшло</a:t>
            </a:r>
            <a:r>
              <a:rPr lang="ru-RU" altLang="en-US" b="1" u="sng" dirty="0" smtClean="0">
                <a:solidFill>
                  <a:srgbClr val="FF0000"/>
                </a:solidFill>
                <a:latin typeface="Segoe Script" pitchFamily="66" charset="0"/>
              </a:rPr>
              <a:t> 8 </a:t>
            </a:r>
            <a:r>
              <a:rPr lang="ru-RU" altLang="en-US" b="1" u="sng" dirty="0" err="1" smtClean="0">
                <a:solidFill>
                  <a:srgbClr val="FF0000"/>
                </a:solidFill>
                <a:latin typeface="Segoe Script" pitchFamily="66" charset="0"/>
              </a:rPr>
              <a:t>поезій</a:t>
            </a:r>
            <a:r>
              <a:rPr lang="ru-RU" altLang="en-US" b="1" dirty="0" smtClean="0">
                <a:solidFill>
                  <a:srgbClr val="FF0000"/>
                </a:solidFill>
                <a:latin typeface="Segoe Script" pitchFamily="66" charset="0"/>
              </a:rPr>
              <a:t>: </a:t>
            </a:r>
          </a:p>
          <a:p>
            <a:pPr algn="ctr"/>
            <a:r>
              <a:rPr lang="ru-RU" altLang="en-US" b="1" dirty="0" smtClean="0">
                <a:latin typeface="Segoe Script" pitchFamily="66" charset="0"/>
              </a:rPr>
              <a:t>«</a:t>
            </a:r>
            <a:r>
              <a:rPr lang="ru-RU" altLang="en-US" b="1" dirty="0" err="1" smtClean="0">
                <a:latin typeface="Segoe Script" pitchFamily="66" charset="0"/>
              </a:rPr>
              <a:t>Думи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мої</a:t>
            </a:r>
            <a:r>
              <a:rPr lang="ru-RU" altLang="en-US" b="1" dirty="0" smtClean="0">
                <a:latin typeface="Segoe Script" pitchFamily="66" charset="0"/>
              </a:rPr>
              <a:t>», «</a:t>
            </a:r>
            <a:r>
              <a:rPr lang="ru-RU" altLang="en-US" b="1" dirty="0" err="1" smtClean="0">
                <a:latin typeface="Segoe Script" pitchFamily="66" charset="0"/>
              </a:rPr>
              <a:t>Перебендя</a:t>
            </a:r>
            <a:r>
              <a:rPr lang="ru-RU" altLang="en-US" b="1" dirty="0" smtClean="0">
                <a:latin typeface="Segoe Script" pitchFamily="66" charset="0"/>
              </a:rPr>
              <a:t>», «Катерина», «Тополя», «Думка», «До </a:t>
            </a:r>
            <a:r>
              <a:rPr lang="ru-RU" altLang="en-US" b="1" dirty="0" err="1" smtClean="0">
                <a:latin typeface="Segoe Script" pitchFamily="66" charset="0"/>
              </a:rPr>
              <a:t>Основ'яненка</a:t>
            </a:r>
            <a:r>
              <a:rPr lang="ru-RU" altLang="en-US" b="1" dirty="0" smtClean="0">
                <a:latin typeface="Segoe Script" pitchFamily="66" charset="0"/>
              </a:rPr>
              <a:t>», «</a:t>
            </a:r>
            <a:r>
              <a:rPr lang="ru-RU" altLang="en-US" b="1" dirty="0" err="1" smtClean="0">
                <a:latin typeface="Segoe Script" pitchFamily="66" charset="0"/>
              </a:rPr>
              <a:t>Іван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Підкова</a:t>
            </a:r>
            <a:r>
              <a:rPr lang="ru-RU" altLang="en-US" b="1" dirty="0" smtClean="0">
                <a:latin typeface="Segoe Script" pitchFamily="66" charset="0"/>
              </a:rPr>
              <a:t>», «Тарасова </a:t>
            </a:r>
            <a:r>
              <a:rPr lang="ru-RU" altLang="en-US" b="1" dirty="0" err="1" smtClean="0">
                <a:latin typeface="Segoe Script" pitchFamily="66" charset="0"/>
              </a:rPr>
              <a:t>ніч</a:t>
            </a:r>
            <a:r>
              <a:rPr lang="ru-RU" altLang="en-US" b="1" dirty="0" smtClean="0">
                <a:latin typeface="Segoe Script" pitchFamily="66" charset="0"/>
              </a:rPr>
              <a:t>».</a:t>
            </a:r>
            <a:endParaRPr lang="uk-UA" b="1" dirty="0">
              <a:latin typeface="Segoe Script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6" y="116632"/>
            <a:ext cx="7668883" cy="38740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661017"/>
            <a:ext cx="1421649" cy="128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686750" y="3800107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459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00" y="-448992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52" y="3023962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pic>
        <p:nvPicPr>
          <p:cNvPr id="16" name="Picture 2" descr="https://i.pinimg.com/564x/d4/ce/96/d4ce96a83c3f4c86495726046d76818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90" y="3133767"/>
            <a:ext cx="5976663" cy="43258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3374348"/>
            <a:ext cx="3877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b="1" smtClean="0">
                <a:latin typeface="Segoe Script" pitchFamily="66" charset="0"/>
              </a:rPr>
              <a:t>Першу </a:t>
            </a:r>
            <a:r>
              <a:rPr lang="ru-RU" altLang="en-US" b="1" dirty="0" err="1" smtClean="0">
                <a:latin typeface="Segoe Script" pitchFamily="66" charset="0"/>
              </a:rPr>
              <a:t>збірку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своїх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поетичних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творів</a:t>
            </a:r>
            <a:r>
              <a:rPr lang="ru-RU" altLang="en-US" b="1" dirty="0" smtClean="0">
                <a:latin typeface="Segoe Script" pitchFamily="66" charset="0"/>
              </a:rPr>
              <a:t> Шевченко </a:t>
            </a:r>
            <a:r>
              <a:rPr lang="ru-RU" altLang="en-US" b="1" dirty="0" err="1" smtClean="0">
                <a:latin typeface="Segoe Script" pitchFamily="66" charset="0"/>
              </a:rPr>
              <a:t>видав</a:t>
            </a:r>
            <a:r>
              <a:rPr lang="ru-RU" altLang="en-US" b="1" dirty="0" smtClean="0">
                <a:latin typeface="Segoe Script" pitchFamily="66" charset="0"/>
              </a:rPr>
              <a:t> 1840</a:t>
            </a:r>
            <a:r>
              <a:rPr lang="uk-UA" altLang="ru-RU" b="1" dirty="0" smtClean="0">
                <a:latin typeface="Segoe Script" pitchFamily="66" charset="0"/>
              </a:rPr>
              <a:t> р.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під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назвою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smtClean="0">
                <a:solidFill>
                  <a:srgbClr val="FF0000"/>
                </a:solidFill>
                <a:latin typeface="Segoe Script" pitchFamily="66" charset="0"/>
              </a:rPr>
              <a:t>«</a:t>
            </a:r>
            <a:r>
              <a:rPr lang="ru-RU" altLang="en-US" b="1" dirty="0" err="1" smtClean="0">
                <a:solidFill>
                  <a:srgbClr val="FF0000"/>
                </a:solidFill>
                <a:latin typeface="Segoe Script" pitchFamily="66" charset="0"/>
              </a:rPr>
              <a:t>Кобзар</a:t>
            </a:r>
            <a:r>
              <a:rPr lang="ru-RU" altLang="en-US" b="1" dirty="0" smtClean="0">
                <a:solidFill>
                  <a:srgbClr val="FF0000"/>
                </a:solidFill>
                <a:latin typeface="Segoe Script" pitchFamily="66" charset="0"/>
              </a:rPr>
              <a:t>»</a:t>
            </a:r>
            <a:r>
              <a:rPr lang="ru-RU" altLang="en-US" b="1" dirty="0" smtClean="0">
                <a:latin typeface="Segoe Script" pitchFamily="66" charset="0"/>
              </a:rPr>
              <a:t>. </a:t>
            </a:r>
          </a:p>
          <a:p>
            <a:pPr algn="ctr"/>
            <a:r>
              <a:rPr lang="ru-RU" altLang="en-US" b="1" u="sng" dirty="0" smtClean="0">
                <a:solidFill>
                  <a:srgbClr val="FF0000"/>
                </a:solidFill>
                <a:latin typeface="Segoe Script" pitchFamily="66" charset="0"/>
              </a:rPr>
              <a:t>До </a:t>
            </a:r>
            <a:r>
              <a:rPr lang="ru-RU" altLang="en-US" b="1" u="sng" dirty="0" err="1" smtClean="0">
                <a:solidFill>
                  <a:srgbClr val="FF0000"/>
                </a:solidFill>
                <a:latin typeface="Segoe Script" pitchFamily="66" charset="0"/>
              </a:rPr>
              <a:t>неї</a:t>
            </a:r>
            <a:r>
              <a:rPr lang="ru-RU" altLang="en-US" b="1" u="sng" dirty="0" smtClean="0">
                <a:solidFill>
                  <a:srgbClr val="FF0000"/>
                </a:solidFill>
                <a:latin typeface="Segoe Script" pitchFamily="66" charset="0"/>
              </a:rPr>
              <a:t> </a:t>
            </a:r>
            <a:r>
              <a:rPr lang="ru-RU" altLang="en-US" b="1" u="sng" dirty="0" err="1" smtClean="0">
                <a:solidFill>
                  <a:srgbClr val="FF0000"/>
                </a:solidFill>
                <a:latin typeface="Segoe Script" pitchFamily="66" charset="0"/>
              </a:rPr>
              <a:t>ввійшло</a:t>
            </a:r>
            <a:r>
              <a:rPr lang="ru-RU" altLang="en-US" b="1" u="sng" dirty="0" smtClean="0">
                <a:solidFill>
                  <a:srgbClr val="FF0000"/>
                </a:solidFill>
                <a:latin typeface="Segoe Script" pitchFamily="66" charset="0"/>
              </a:rPr>
              <a:t> 8 </a:t>
            </a:r>
            <a:r>
              <a:rPr lang="ru-RU" altLang="en-US" b="1" u="sng" dirty="0" err="1" smtClean="0">
                <a:solidFill>
                  <a:srgbClr val="FF0000"/>
                </a:solidFill>
                <a:latin typeface="Segoe Script" pitchFamily="66" charset="0"/>
              </a:rPr>
              <a:t>поезій</a:t>
            </a:r>
            <a:r>
              <a:rPr lang="ru-RU" altLang="en-US" b="1" dirty="0" smtClean="0">
                <a:solidFill>
                  <a:srgbClr val="FF0000"/>
                </a:solidFill>
                <a:latin typeface="Segoe Script" pitchFamily="66" charset="0"/>
              </a:rPr>
              <a:t>: </a:t>
            </a:r>
          </a:p>
          <a:p>
            <a:pPr algn="ctr"/>
            <a:r>
              <a:rPr lang="ru-RU" altLang="en-US" b="1" dirty="0" smtClean="0">
                <a:latin typeface="Segoe Script" pitchFamily="66" charset="0"/>
              </a:rPr>
              <a:t>«</a:t>
            </a:r>
            <a:r>
              <a:rPr lang="ru-RU" altLang="en-US" b="1" dirty="0" err="1" smtClean="0">
                <a:latin typeface="Segoe Script" pitchFamily="66" charset="0"/>
              </a:rPr>
              <a:t>Думи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мої</a:t>
            </a:r>
            <a:r>
              <a:rPr lang="ru-RU" altLang="en-US" b="1" dirty="0" smtClean="0">
                <a:latin typeface="Segoe Script" pitchFamily="66" charset="0"/>
              </a:rPr>
              <a:t>», «</a:t>
            </a:r>
            <a:r>
              <a:rPr lang="ru-RU" altLang="en-US" b="1" dirty="0" err="1" smtClean="0">
                <a:latin typeface="Segoe Script" pitchFamily="66" charset="0"/>
              </a:rPr>
              <a:t>Перебендя</a:t>
            </a:r>
            <a:r>
              <a:rPr lang="ru-RU" altLang="en-US" b="1" dirty="0" smtClean="0">
                <a:latin typeface="Segoe Script" pitchFamily="66" charset="0"/>
              </a:rPr>
              <a:t>», «Катерина», «Тополя», «Думка», «До </a:t>
            </a:r>
            <a:r>
              <a:rPr lang="ru-RU" altLang="en-US" b="1" dirty="0" err="1" smtClean="0">
                <a:latin typeface="Segoe Script" pitchFamily="66" charset="0"/>
              </a:rPr>
              <a:t>Основ'яненка</a:t>
            </a:r>
            <a:r>
              <a:rPr lang="ru-RU" altLang="en-US" b="1" dirty="0" smtClean="0">
                <a:latin typeface="Segoe Script" pitchFamily="66" charset="0"/>
              </a:rPr>
              <a:t>», «</a:t>
            </a:r>
            <a:r>
              <a:rPr lang="ru-RU" altLang="en-US" b="1" dirty="0" err="1" smtClean="0">
                <a:latin typeface="Segoe Script" pitchFamily="66" charset="0"/>
              </a:rPr>
              <a:t>Іван</a:t>
            </a:r>
            <a:r>
              <a:rPr lang="ru-RU" altLang="en-US" b="1" dirty="0" smtClean="0">
                <a:latin typeface="Segoe Script" pitchFamily="66" charset="0"/>
              </a:rPr>
              <a:t> </a:t>
            </a:r>
            <a:r>
              <a:rPr lang="ru-RU" altLang="en-US" b="1" dirty="0" err="1" smtClean="0">
                <a:latin typeface="Segoe Script" pitchFamily="66" charset="0"/>
              </a:rPr>
              <a:t>Підкова</a:t>
            </a:r>
            <a:r>
              <a:rPr lang="ru-RU" altLang="en-US" b="1" dirty="0" smtClean="0">
                <a:latin typeface="Segoe Script" pitchFamily="66" charset="0"/>
              </a:rPr>
              <a:t>», «Тарасова </a:t>
            </a:r>
            <a:r>
              <a:rPr lang="ru-RU" altLang="en-US" b="1" dirty="0" err="1" smtClean="0">
                <a:latin typeface="Segoe Script" pitchFamily="66" charset="0"/>
              </a:rPr>
              <a:t>ніч</a:t>
            </a:r>
            <a:r>
              <a:rPr lang="ru-RU" altLang="en-US" b="1" dirty="0" smtClean="0">
                <a:latin typeface="Segoe Script" pitchFamily="66" charset="0"/>
              </a:rPr>
              <a:t>».</a:t>
            </a:r>
            <a:endParaRPr lang="uk-UA" b="1" dirty="0">
              <a:latin typeface="Segoe Script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66" y="-430166"/>
            <a:ext cx="7668883" cy="3874085"/>
          </a:xfrm>
          <a:prstGeom prst="rect">
            <a:avLst/>
          </a:prstGeom>
        </p:spPr>
      </p:pic>
      <p:pic>
        <p:nvPicPr>
          <p:cNvPr id="14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016997" y="3800107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73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00" y="-448992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252536" y="188640"/>
            <a:ext cx="9537415" cy="5821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Сучасне </a:t>
            </a:r>
            <a:r>
              <a:rPr lang="uk-UA" altLang="ru-RU" sz="2800" b="1" dirty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виконання творів Тараса Шевченка</a:t>
            </a:r>
          </a:p>
        </p:txBody>
      </p:sp>
      <p:pic>
        <p:nvPicPr>
          <p:cNvPr id="12" name="Артем Пивоваров х DOROFEEVA- Думи">
            <a:hlinkClick r:id="" action="ppaction://media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849" y="1395621"/>
            <a:ext cx="6768752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Изображение 13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939" y="3834879"/>
            <a:ext cx="2617788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 smtClean="0">
                <a:hlinkClick r:id="rId5"/>
              </a:rPr>
              <a:t>https://www.youtube.com/watch?v=dZzfjLPC-Rk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63271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00" y="-448992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252536" y="188640"/>
            <a:ext cx="9537415" cy="5821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Сучасне </a:t>
            </a:r>
            <a:r>
              <a:rPr lang="uk-UA" altLang="ru-RU" sz="2800" b="1" dirty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виконання творів Тараса Шевченка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4" name="Хочу ЩЕ! - Тополя (за уч. Х. Валович, слова Т. Шевченка -- Official video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666714"/>
            <a:ext cx="7928610" cy="37846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56862" y="5493387"/>
            <a:ext cx="61796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 smtClean="0">
                <a:hlinkClick r:id="rId6"/>
              </a:rPr>
              <a:t>https://www.youtube.com/watch?v=6rq5_xnZ7kM</a:t>
            </a:r>
            <a:endParaRPr lang="ru-RU" altLang="en-US" dirty="0"/>
          </a:p>
        </p:txBody>
      </p:sp>
      <p:pic>
        <p:nvPicPr>
          <p:cNvPr id="16" name="Изображение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85063" y="5514900"/>
            <a:ext cx="2916555" cy="172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7681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00" y="-448992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252536" y="188640"/>
            <a:ext cx="9537415" cy="5821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Сучасне </a:t>
            </a:r>
            <a:r>
              <a:rPr lang="uk-UA" altLang="ru-RU" sz="2800" b="1" dirty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виконання творів Тараса Шевченка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5" name="Артем Пивоваров х Ярмак - Минають дні, минають ночі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3324" y="1237402"/>
            <a:ext cx="7207885" cy="4041775"/>
          </a:xfrm>
          <a:prstGeom prst="rect">
            <a:avLst/>
          </a:prstGeom>
        </p:spPr>
      </p:pic>
      <p:pic>
        <p:nvPicPr>
          <p:cNvPr id="17" name="Изображение 5" descr="chrome-capture-2023-1-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1345" y="3773261"/>
            <a:ext cx="2312099" cy="178752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50754" y="5560786"/>
            <a:ext cx="716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 smtClean="0">
                <a:hlinkClick r:id="rId7"/>
              </a:rPr>
              <a:t>https://www.youtube.com/watch?v=Y7XpwYJGwVc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357181639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300" y="-448992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-252536" y="188640"/>
            <a:ext cx="9537415" cy="58211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800" b="1" dirty="0" smtClean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Сучасне </a:t>
            </a:r>
            <a:r>
              <a:rPr lang="uk-UA" altLang="ru-RU" sz="2800" b="1" dirty="0">
                <a:solidFill>
                  <a:srgbClr val="FF0000"/>
                </a:solidFill>
                <a:latin typeface="Segoe Script" pitchFamily="66" charset="0"/>
                <a:ea typeface="黑体" charset="0"/>
                <a:cs typeface="黑体" charset="0"/>
              </a:rPr>
              <a:t>виконання творів Тараса Шевченка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4" name="🎶САДОК ВИШНЕВИЙ КОЛО ХАТИ a cappella _ Пам'яті Т.Г. Шевченка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95467" y="945374"/>
            <a:ext cx="7126605" cy="4180840"/>
          </a:xfrm>
          <a:prstGeom prst="rect">
            <a:avLst/>
          </a:prstGeom>
        </p:spPr>
      </p:pic>
      <p:pic>
        <p:nvPicPr>
          <p:cNvPr id="16" name="Изображение 5" descr="chrome-capture-2023-1-26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27122" y="5345982"/>
            <a:ext cx="3310890" cy="173482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37479" y="5389839"/>
            <a:ext cx="5466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 smtClean="0">
                <a:hlinkClick r:id="rId7"/>
              </a:rPr>
              <a:t>https://www.youtube.com/watch?v=WjOnn62CTP0</a:t>
            </a:r>
            <a:endParaRPr lang="ru-RU" altLang="en-US" dirty="0"/>
          </a:p>
        </p:txBody>
      </p:sp>
    </p:spTree>
    <p:extLst>
      <p:ext uri="{BB962C8B-B14F-4D97-AF65-F5344CB8AC3E}">
        <p14:creationId xmlns:p14="http://schemas.microsoft.com/office/powerpoint/2010/main" val="240388297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1996" y="1236047"/>
            <a:ext cx="8856984" cy="130683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altLang="ru-RU" sz="2800" b="1" dirty="0">
                <a:solidFill>
                  <a:srgbClr val="FF0000"/>
                </a:solidFill>
                <a:latin typeface="Segoe Print" pitchFamily="2" charset="0"/>
                <a:cs typeface="Times New Roman" panose="02020603050405020304" charset="0"/>
              </a:rPr>
              <a:t>Сучасне виконання творів Тараса Шевченка</a:t>
            </a:r>
          </a:p>
          <a:p>
            <a:pPr algn="ctr"/>
            <a:r>
              <a:rPr lang="uk-UA" altLang="ru-RU" sz="2800" b="1" dirty="0">
                <a:solidFill>
                  <a:srgbClr val="002060"/>
                </a:solidFill>
                <a:latin typeface="Segoe Print" pitchFamily="2" charset="0"/>
                <a:cs typeface="Times New Roman" panose="02020603050405020304" charset="0"/>
              </a:rPr>
              <a:t>у виконанні Богдана Ступки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29" y="1803316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5856" y="3035794"/>
            <a:ext cx="1981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6" name="Picture 6" descr="https://i.pinimg.com/564x/f7/30/fc/f730fc7d4addfe2381a08ec5db9533af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947" r="985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2364982"/>
            <a:ext cx="4529679" cy="48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139952" y="2728018"/>
            <a:ext cx="24833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>
                <a:latin typeface="Comic Sans MS" pitchFamily="66" charset="0"/>
                <a:cs typeface="Times New Roman" panose="02020603050405020304" charset="0"/>
              </a:rPr>
              <a:t>«</a:t>
            </a:r>
            <a:r>
              <a:rPr lang="uk-UA" altLang="ru-RU" sz="2000" b="1" dirty="0">
                <a:latin typeface="Comic Sans MS" pitchFamily="66" charset="0"/>
                <a:cs typeface="Times New Roman" panose="02020603050405020304" charset="0"/>
              </a:rPr>
              <a:t>Думи мої думи</a:t>
            </a:r>
            <a:r>
              <a:rPr lang="ru-RU" altLang="uk-UA" sz="2000" b="1" dirty="0">
                <a:latin typeface="Comic Sans MS" pitchFamily="66" charset="0"/>
                <a:cs typeface="Times New Roman" panose="02020603050405020304" charset="0"/>
              </a:rPr>
              <a:t>»</a:t>
            </a:r>
            <a:endParaRPr lang="uk-UA" altLang="ru-RU" sz="2000" b="1" dirty="0">
              <a:latin typeface="Comic Sans MS" pitchFamily="66" charset="0"/>
              <a:cs typeface="Times New Roman" panose="02020603050405020304" charset="0"/>
            </a:endParaRPr>
          </a:p>
          <a:p>
            <a:endParaRPr lang="uk-UA" dirty="0"/>
          </a:p>
        </p:txBody>
      </p:sp>
      <p:pic>
        <p:nvPicPr>
          <p:cNvPr id="17" name="bogdan_stupka_-_dumi_mo_dumi_(z2.fm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713961" y="2627861"/>
            <a:ext cx="495300" cy="495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4" name="TextBox 13"/>
          <p:cNvSpPr txBox="1"/>
          <p:nvPr/>
        </p:nvSpPr>
        <p:spPr>
          <a:xfrm>
            <a:off x="3713961" y="3861048"/>
            <a:ext cx="38688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uk-UA" dirty="0" smtClean="0">
                <a:latin typeface="Times New Roman" panose="02020603050405020304" charset="0"/>
                <a:cs typeface="Times New Roman" panose="02020603050405020304" charset="0"/>
              </a:rPr>
              <a:t>   «</a:t>
            </a:r>
            <a:r>
              <a:rPr lang="uk-UA" altLang="ru-RU" sz="2000" b="1" dirty="0">
                <a:latin typeface="Comic Sans MS" pitchFamily="66" charset="0"/>
                <a:cs typeface="Times New Roman" panose="02020603050405020304" charset="0"/>
              </a:rPr>
              <a:t>І </a:t>
            </a:r>
            <a:r>
              <a:rPr lang="uk-UA" altLang="ru-RU" sz="2000" b="1" dirty="0" smtClean="0">
                <a:latin typeface="Comic Sans MS" pitchFamily="66" charset="0"/>
                <a:cs typeface="Times New Roman" panose="02020603050405020304" charset="0"/>
              </a:rPr>
              <a:t>мертвим,і </a:t>
            </a:r>
            <a:r>
              <a:rPr lang="uk-UA" altLang="ru-RU" sz="2000" b="1" dirty="0">
                <a:latin typeface="Comic Sans MS" pitchFamily="66" charset="0"/>
                <a:cs typeface="Times New Roman" panose="02020603050405020304" charset="0"/>
              </a:rPr>
              <a:t>живим</a:t>
            </a:r>
            <a:r>
              <a:rPr lang="ru-RU" altLang="uk-UA" sz="2000" b="1" dirty="0">
                <a:latin typeface="Comic Sans MS" pitchFamily="66" charset="0"/>
                <a:cs typeface="Times New Roman" panose="02020603050405020304" charset="0"/>
              </a:rPr>
              <a:t>»</a:t>
            </a:r>
          </a:p>
          <a:p>
            <a:endParaRPr lang="uk-UA" dirty="0"/>
          </a:p>
        </p:txBody>
      </p:sp>
      <p:pic>
        <p:nvPicPr>
          <p:cNvPr id="19" name="bogdan_stupka_-_i_mervim_i_zhivim_(z2.fm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7829" y="3861048"/>
            <a:ext cx="495300" cy="495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20" name="TextBox 19"/>
          <p:cNvSpPr txBox="1"/>
          <p:nvPr/>
        </p:nvSpPr>
        <p:spPr>
          <a:xfrm>
            <a:off x="4422410" y="4789438"/>
            <a:ext cx="24538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altLang="ru-RU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uk-UA" altLang="ru-RU" sz="2000" b="1" dirty="0" smtClean="0">
                <a:latin typeface="Comic Sans MS" pitchFamily="66" charset="0"/>
                <a:cs typeface="Times New Roman" panose="02020603050405020304" charset="0"/>
              </a:rPr>
              <a:t>Мені </a:t>
            </a:r>
            <a:r>
              <a:rPr lang="uk-UA" altLang="ru-RU" sz="2000" b="1" dirty="0">
                <a:latin typeface="Comic Sans MS" pitchFamily="66" charset="0"/>
                <a:cs typeface="Times New Roman" panose="02020603050405020304" charset="0"/>
              </a:rPr>
              <a:t>однаково</a:t>
            </a:r>
            <a:r>
              <a:rPr lang="ru-RU" altLang="uk-UA" sz="2000" b="1" dirty="0">
                <a:latin typeface="Comic Sans MS" pitchFamily="66" charset="0"/>
                <a:cs typeface="Times New Roman" panose="02020603050405020304" charset="0"/>
              </a:rPr>
              <a:t>»</a:t>
            </a:r>
          </a:p>
          <a:p>
            <a:endParaRPr lang="uk-UA" dirty="0"/>
          </a:p>
        </p:txBody>
      </p:sp>
      <p:pic>
        <p:nvPicPr>
          <p:cNvPr id="22" name="bogdan_stupka_-_meni_odnakovo_taras_shevchenko_(z2.fm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10781" y="5018841"/>
            <a:ext cx="495300" cy="495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3" name="Изображение 145"/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3978" y="2415654"/>
            <a:ext cx="3731260" cy="4798240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24" name="Picture 3" descr="http://smallbizclub.com/wp-content/uploads/2015/12/6-Tips-for-Interview-Success-1068x60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817" b="99002" l="9831" r="99345">
                        <a14:foregroundMark x1="12453" y1="34942" x2="12453" y2="34942"/>
                      </a14:backgroundRemoval>
                    </a14:imgEffect>
                  </a14:imgLayer>
                </a14:imgProps>
              </a:ext>
            </a:extLst>
          </a:blip>
          <a:srcRect l="10064"/>
          <a:stretch>
            <a:fillRect/>
          </a:stretch>
        </p:blipFill>
        <p:spPr bwMode="auto">
          <a:xfrm>
            <a:off x="7425421" y="5542675"/>
            <a:ext cx="2520280" cy="1699753"/>
          </a:xfrm>
          <a:prstGeom prst="rect">
            <a:avLst/>
          </a:prstGeom>
          <a:noFill/>
        </p:spPr>
      </p:pic>
      <p:pic>
        <p:nvPicPr>
          <p:cNvPr id="2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-1229782" y="4037811"/>
            <a:ext cx="3209927" cy="3659526"/>
          </a:xfrm>
          <a:prstGeom prst="rect">
            <a:avLst/>
          </a:prstGeom>
          <a:noFill/>
        </p:spPr>
      </p:pic>
      <p:pic>
        <p:nvPicPr>
          <p:cNvPr id="26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33083" y="4547464"/>
            <a:ext cx="2459099" cy="2955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41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id="1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200" b="1" dirty="0">
                <a:solidFill>
                  <a:srgbClr val="FFFF00"/>
                </a:solidFill>
                <a:latin typeface="Gabriola" panose="04040605051002020D02" charset="0"/>
                <a:cs typeface="Gabriola" panose="04040605051002020D02" charset="0"/>
              </a:rPr>
              <a:t>Шевченко</a:t>
            </a:r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для </a:t>
            </a:r>
            <a:r>
              <a:rPr lang="uk-UA" altLang="ru-RU" sz="3600" b="1" dirty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дітей</a:t>
            </a:r>
          </a:p>
          <a:p>
            <a:endParaRPr lang="uk-UA" dirty="0"/>
          </a:p>
        </p:txBody>
      </p:sp>
      <p:pic>
        <p:nvPicPr>
          <p:cNvPr id="22" name="Picture 7" descr="C:\Users\Инна\Desktop\57527962_cde1e7c3a64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97" y="1752509"/>
            <a:ext cx="4643438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824823" y="1875476"/>
            <a:ext cx="3962962" cy="296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pPr algn="ctr">
              <a:lnSpc>
                <a:spcPct val="110000"/>
              </a:lnSpc>
            </a:pPr>
            <a:r>
              <a:rPr lang="uk-UA" altLang="ru-RU" sz="2400" dirty="0" smtClean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Писав </a:t>
            </a:r>
            <a:r>
              <a:rPr lang="uk-UA" altLang="ru-RU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Шевченко й для </a:t>
            </a:r>
          </a:p>
          <a:p>
            <a:pPr algn="ctr">
              <a:lnSpc>
                <a:spcPct val="110000"/>
              </a:lnSpc>
            </a:pPr>
            <a:r>
              <a:rPr lang="uk-UA" altLang="ru-RU" sz="2400" b="1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маленьких читачів.</a:t>
            </a:r>
          </a:p>
          <a:p>
            <a:pPr algn="ctr">
              <a:lnSpc>
                <a:spcPct val="110000"/>
              </a:lnSpc>
            </a:pPr>
            <a:r>
              <a:rPr lang="uk-UA" altLang="ru-RU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 </a:t>
            </a:r>
            <a:r>
              <a:rPr lang="ru-RU" altLang="en-US" sz="2400" dirty="0" err="1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Серед</a:t>
            </a:r>
            <a:r>
              <a:rPr lang="ru-RU" altLang="en-US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 </a:t>
            </a:r>
            <a:r>
              <a:rPr lang="uk-UA" altLang="ru-RU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цих</a:t>
            </a:r>
            <a:r>
              <a:rPr lang="ru-RU" altLang="en-US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 </a:t>
            </a:r>
            <a:r>
              <a:rPr lang="ru-RU" altLang="en-US" sz="2400" dirty="0" err="1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творів</a:t>
            </a:r>
            <a:r>
              <a:rPr lang="ru-RU" altLang="en-US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 </a:t>
            </a:r>
            <a:r>
              <a:rPr lang="ru-RU" altLang="en-US" sz="2400" dirty="0" err="1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можна</a:t>
            </a:r>
            <a:r>
              <a:rPr lang="ru-RU" altLang="en-US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 </a:t>
            </a:r>
            <a:r>
              <a:rPr lang="ru-RU" altLang="en-US" sz="2400" dirty="0" err="1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назвати</a:t>
            </a:r>
            <a:r>
              <a:rPr lang="ru-RU" altLang="en-US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 </a:t>
            </a:r>
            <a:r>
              <a:rPr lang="uk-UA" altLang="ru-RU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такі </a:t>
            </a:r>
            <a:r>
              <a:rPr lang="ru-RU" altLang="en-US" sz="2400" dirty="0" err="1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вірші</a:t>
            </a:r>
            <a:r>
              <a:rPr lang="uk-UA" altLang="ru-RU" sz="2400" dirty="0">
                <a:solidFill>
                  <a:srgbClr val="FFFF00"/>
                </a:solidFill>
                <a:latin typeface="Segoe Print" pitchFamily="2" charset="0"/>
                <a:cs typeface="Times New Roman" panose="02020603050405020304" charset="0"/>
              </a:rPr>
              <a:t>:</a:t>
            </a: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4" name="Picture 2" descr="D:\11111111111111111111 картинки\Рис 25-06 Дети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33" y="3204619"/>
            <a:ext cx="3365036" cy="3943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328379" y="4010684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076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7" name="Picture 6" descr="Фотошпалери Арт-Шпалери Соняшники Нитка 420х280 см – низькі ціни, кредит,  оплата частинами в інтернет-магазині ROZETKA | Купити в Україні: Києві,  Харкові, Дніпрі, Одесі, Запоріжжі, Львов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0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1840" y="260648"/>
            <a:ext cx="2952328" cy="26642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96" y="-531440"/>
            <a:ext cx="7272808" cy="4896544"/>
          </a:xfrm>
          <a:prstGeom prst="rect">
            <a:avLst/>
          </a:prstGeom>
        </p:spPr>
      </p:pic>
      <p:pic>
        <p:nvPicPr>
          <p:cNvPr id="12" name="Изображение 12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4512986" cy="28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81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5" name="Изображение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3" y="-242881"/>
            <a:ext cx="78025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Изображение 2" descr="Крутезні сценарії уроків про Тараса Шевченка, які учні проситимуть повторити ще — журнал _ «Освіторія» - Google Chrome 26.02.2023 12_24_37 (2)"/>
          <p:cNvPicPr>
            <a:picLocks noChangeAspect="1" noChangeArrowheads="1"/>
          </p:cNvPicPr>
          <p:nvPr/>
        </p:nvPicPr>
        <p:blipFill>
          <a:blip r:embed="rId1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9" y="1918540"/>
            <a:ext cx="6816725" cy="475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9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962" y="484277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5" name="Изображение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-53905"/>
            <a:ext cx="7802562" cy="7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Изображение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" r="4305"/>
          <a:stretch>
            <a:fillRect/>
          </a:stretch>
        </p:blipFill>
        <p:spPr bwMode="auto">
          <a:xfrm>
            <a:off x="196185" y="2127237"/>
            <a:ext cx="6588125" cy="48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8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Picture 2" descr="C:\Users\COMP1\Desktop\фонн\0_10b595_d65b52d5_orig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293" y="-432866"/>
            <a:ext cx="10306047" cy="748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COMP1\Desktop\givotnie_1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0500" y="215619"/>
            <a:ext cx="8661980" cy="6477130"/>
          </a:xfrm>
          <a:prstGeom prst="rect">
            <a:avLst/>
          </a:prstGeom>
          <a:noFill/>
        </p:spPr>
      </p:pic>
      <p:pic>
        <p:nvPicPr>
          <p:cNvPr id="32" name="Picture 3" descr="C:\Users\Дом\Downloads\Huculi_1902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527774"/>
            <a:ext cx="2884487" cy="379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C:\Users\Дом\Downloads\Ustyjanovych_Hutsul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9" y="1493758"/>
            <a:ext cx="2086732" cy="261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Файл:Tsl.gif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06" y="1469005"/>
            <a:ext cx="3359262" cy="11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Инна\Desktop\ukr_dina1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" y="2423720"/>
            <a:ext cx="8373948" cy="483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0" y="687420"/>
            <a:ext cx="6497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u="sng" dirty="0">
                <a:solidFill>
                  <a:srgbClr val="FFFF00"/>
                </a:solidFill>
                <a:latin typeface="Comic Sans MS" pitchFamily="66" charset="0"/>
              </a:rPr>
              <a:t>Що  ми знаємо </a:t>
            </a:r>
            <a:r>
              <a:rPr lang="uk-UA" sz="2800" u="sng" dirty="0" smtClean="0">
                <a:solidFill>
                  <a:srgbClr val="FFFF00"/>
                </a:solidFill>
                <a:latin typeface="Comic Sans MS" pitchFamily="66" charset="0"/>
              </a:rPr>
              <a:t>про</a:t>
            </a:r>
          </a:p>
          <a:p>
            <a:pPr algn="ctr"/>
            <a:r>
              <a:rPr lang="uk-UA" sz="2800" u="sng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uk-UA" sz="2800" u="sng" dirty="0">
                <a:solidFill>
                  <a:srgbClr val="FFFF00"/>
                </a:solidFill>
                <a:latin typeface="Comic Sans MS" pitchFamily="66" charset="0"/>
              </a:rPr>
              <a:t>Тараса Шевченка</a:t>
            </a:r>
            <a:r>
              <a:rPr lang="en-US" sz="2800" u="sng" dirty="0">
                <a:solidFill>
                  <a:srgbClr val="FFFF00"/>
                </a:solidFill>
                <a:latin typeface="Comic Sans MS" pitchFamily="66" charset="0"/>
              </a:rPr>
              <a:t>?</a:t>
            </a:r>
            <a:endParaRPr lang="ru-RU" sz="2800" u="sng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418389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Picture 2" descr="C:\Users\COMP1\Desktop\фонн\0_10b595_d65b52d5_orig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293" y="-432866"/>
            <a:ext cx="10306047" cy="748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COMP1\Desktop\givotnie_1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6149" y="215619"/>
            <a:ext cx="8661980" cy="6477130"/>
          </a:xfrm>
          <a:prstGeom prst="rect">
            <a:avLst/>
          </a:prstGeom>
          <a:noFill/>
        </p:spPr>
      </p:pic>
      <p:pic>
        <p:nvPicPr>
          <p:cNvPr id="33" name="Picture 2" descr="C:\Users\Дом\Downloads\Ustyjanovych_Hutsu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9" y="1493758"/>
            <a:ext cx="2086732" cy="261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Файл:Tsl.gif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06" y="1469005"/>
            <a:ext cx="3359262" cy="11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Инна\Desktop\ukr_dina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" y="2423720"/>
            <a:ext cx="8373948" cy="483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1539" y="687420"/>
            <a:ext cx="61559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</a:rPr>
              <a:t>Коли     </a:t>
            </a:r>
            <a:r>
              <a:rPr lang="ru-RU" sz="2800" dirty="0" err="1" smtClean="0">
                <a:solidFill>
                  <a:srgbClr val="FFFF00"/>
                </a:solidFill>
                <a:latin typeface="Comic Sans MS" pitchFamily="66" charset="0"/>
              </a:rPr>
              <a:t>народився</a:t>
            </a:r>
            <a:endParaRPr lang="ru-RU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ru-RU" sz="2800" dirty="0" smtClean="0">
                <a:solidFill>
                  <a:srgbClr val="FFFF00"/>
                </a:solidFill>
                <a:latin typeface="Comic Sans MS" pitchFamily="66" charset="0"/>
              </a:rPr>
              <a:t>Тарас Шевченко?</a:t>
            </a:r>
          </a:p>
          <a:p>
            <a:pPr algn="ctr"/>
            <a:endParaRPr lang="uk-UA" sz="2800" dirty="0"/>
          </a:p>
        </p:txBody>
      </p:sp>
      <p:sp>
        <p:nvSpPr>
          <p:cNvPr id="31" name="Стрелка вправо 30"/>
          <p:cNvSpPr/>
          <p:nvPr/>
        </p:nvSpPr>
        <p:spPr>
          <a:xfrm rot="20160000">
            <a:off x="3885500" y="1237835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477139" y="508006"/>
            <a:ext cx="1801328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9 </a:t>
            </a:r>
            <a:r>
              <a:rPr lang="ru-RU" dirty="0" err="1">
                <a:solidFill>
                  <a:schemeClr val="tx1"/>
                </a:solidFill>
              </a:rPr>
              <a:t>березня</a:t>
            </a:r>
            <a:r>
              <a:rPr lang="ru-RU" dirty="0">
                <a:solidFill>
                  <a:schemeClr val="tx1"/>
                </a:solidFill>
              </a:rPr>
              <a:t> 1814 року</a:t>
            </a:r>
          </a:p>
          <a:p>
            <a:pPr algn="ctr"/>
            <a:endParaRPr lang="uk-UA" altLang="ru-RU" dirty="0">
              <a:solidFill>
                <a:schemeClr val="tx1"/>
              </a:solidFill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1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Picture 2" descr="C:\Users\COMP1\Desktop\фонн\0_10b595_d65b52d5_orig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293" y="-432866"/>
            <a:ext cx="10306047" cy="748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COMP1\Desktop\givotnie_1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6149" y="215619"/>
            <a:ext cx="8661980" cy="6477130"/>
          </a:xfrm>
          <a:prstGeom prst="rect">
            <a:avLst/>
          </a:prstGeom>
          <a:noFill/>
        </p:spPr>
      </p:pic>
      <p:pic>
        <p:nvPicPr>
          <p:cNvPr id="33" name="Picture 2" descr="C:\Users\Дом\Downloads\Ustyjanovych_Hutsu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9" y="1493758"/>
            <a:ext cx="2086732" cy="261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Файл:Tsl.gif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06" y="1469005"/>
            <a:ext cx="3359262" cy="11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Инна\Desktop\ukr_dina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" y="2423720"/>
            <a:ext cx="8373948" cy="483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1539" y="687420"/>
            <a:ext cx="61559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Comic Sans MS" pitchFamily="66" charset="0"/>
              </a:rPr>
              <a:t>Де  </a:t>
            </a:r>
            <a:r>
              <a:rPr lang="ru-RU" sz="2800" dirty="0" err="1">
                <a:solidFill>
                  <a:srgbClr val="FFFF00"/>
                </a:solidFill>
                <a:latin typeface="Comic Sans MS" pitchFamily="66" charset="0"/>
              </a:rPr>
              <a:t>народився</a:t>
            </a:r>
            <a:endParaRPr lang="ru-RU" sz="2800" dirty="0">
              <a:solidFill>
                <a:srgbClr val="FFFF00"/>
              </a:solidFill>
              <a:latin typeface="Comic Sans MS" pitchFamily="66" charset="0"/>
            </a:endParaRPr>
          </a:p>
          <a:p>
            <a:r>
              <a:rPr lang="ru-RU" sz="2800" dirty="0">
                <a:solidFill>
                  <a:srgbClr val="FFFF00"/>
                </a:solidFill>
                <a:latin typeface="Comic Sans MS" pitchFamily="66" charset="0"/>
              </a:rPr>
              <a:t>Тарас Шевченко?</a:t>
            </a:r>
          </a:p>
          <a:p>
            <a:endParaRPr lang="ru-RU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uk-UA" sz="2800" dirty="0"/>
          </a:p>
        </p:txBody>
      </p:sp>
      <p:sp>
        <p:nvSpPr>
          <p:cNvPr id="31" name="Стрелка вправо 30"/>
          <p:cNvSpPr/>
          <p:nvPr/>
        </p:nvSpPr>
        <p:spPr>
          <a:xfrm rot="20160000">
            <a:off x="3885500" y="1237835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528544" y="508006"/>
            <a:ext cx="2347711" cy="87191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с</a:t>
            </a:r>
            <a:r>
              <a:rPr lang="ru-RU" sz="1600" dirty="0">
                <a:solidFill>
                  <a:schemeClr val="tx1"/>
                </a:solidFill>
              </a:rPr>
              <a:t>. </a:t>
            </a:r>
            <a:r>
              <a:rPr lang="ru-RU" sz="1600" dirty="0" err="1">
                <a:solidFill>
                  <a:schemeClr val="tx1"/>
                </a:solidFill>
              </a:rPr>
              <a:t>Моринці</a:t>
            </a:r>
            <a:r>
              <a:rPr lang="ru-RU" sz="1600" dirty="0">
                <a:solidFill>
                  <a:schemeClr val="tx1"/>
                </a:solidFill>
              </a:rPr>
              <a:t> на </a:t>
            </a:r>
            <a:r>
              <a:rPr lang="ru-RU" sz="1600" dirty="0" err="1" smtClean="0">
                <a:solidFill>
                  <a:schemeClr val="tx1"/>
                </a:solidFill>
              </a:rPr>
              <a:t>Київщині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uk-UA" altLang="ru-RU" sz="1600" dirty="0">
              <a:solidFill>
                <a:schemeClr val="tx1"/>
              </a:solidFill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1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38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29" name="Picture 2" descr="C:\Users\COMP1\Desktop\фонн\0_10b595_d65b52d5_orig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293" y="-432866"/>
            <a:ext cx="10306047" cy="748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 descr="C:\Users\COMP1\Desktop\givotnie_10.GIF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6149" y="215619"/>
            <a:ext cx="8661980" cy="6477130"/>
          </a:xfrm>
          <a:prstGeom prst="rect">
            <a:avLst/>
          </a:prstGeom>
          <a:noFill/>
        </p:spPr>
      </p:pic>
      <p:pic>
        <p:nvPicPr>
          <p:cNvPr id="33" name="Picture 2" descr="C:\Users\Дом\Downloads\Ustyjanovych_Hutsu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9" y="1493758"/>
            <a:ext cx="2086732" cy="261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Файл:Tsl.gif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06" y="1469005"/>
            <a:ext cx="3359262" cy="118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 descr="C:\Users\Инна\Desktop\ukr_dina1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16" y="2423720"/>
            <a:ext cx="8373948" cy="483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1539" y="687420"/>
            <a:ext cx="61559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Comic Sans MS" pitchFamily="66" charset="0"/>
              </a:rPr>
              <a:t>В </a:t>
            </a:r>
            <a:r>
              <a:rPr lang="ru-RU" sz="2800" dirty="0" err="1">
                <a:latin typeface="Comic Sans MS" pitchFamily="66" charset="0"/>
              </a:rPr>
              <a:t>якому</a:t>
            </a:r>
            <a:r>
              <a:rPr lang="ru-RU" sz="2800" dirty="0">
                <a:latin typeface="Comic Sans MS" pitchFamily="66" charset="0"/>
              </a:rPr>
              <a:t> </a:t>
            </a:r>
            <a:r>
              <a:rPr lang="ru-RU" sz="2800" dirty="0" err="1">
                <a:latin typeface="Comic Sans MS" pitchFamily="66" charset="0"/>
              </a:rPr>
              <a:t>селі</a:t>
            </a:r>
            <a:r>
              <a:rPr lang="ru-RU" sz="2800" dirty="0">
                <a:latin typeface="Comic Sans MS" pitchFamily="66" charset="0"/>
              </a:rPr>
              <a:t> проходило</a:t>
            </a:r>
          </a:p>
          <a:p>
            <a:r>
              <a:rPr lang="ru-RU" sz="2800" dirty="0" err="1">
                <a:latin typeface="Comic Sans MS" pitchFamily="66" charset="0"/>
              </a:rPr>
              <a:t>дитинство</a:t>
            </a:r>
            <a:r>
              <a:rPr lang="ru-RU" sz="2800" dirty="0">
                <a:latin typeface="Comic Sans MS" pitchFamily="66" charset="0"/>
              </a:rPr>
              <a:t> Тараса?</a:t>
            </a:r>
          </a:p>
          <a:p>
            <a:endParaRPr lang="ru-RU" sz="2800" dirty="0">
              <a:solidFill>
                <a:srgbClr val="FFFF00"/>
              </a:solidFill>
              <a:latin typeface="Comic Sans MS" pitchFamily="66" charset="0"/>
            </a:endParaRPr>
          </a:p>
          <a:p>
            <a:endParaRPr lang="ru-RU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ctr"/>
            <a:endParaRPr lang="uk-UA" sz="2800" dirty="0"/>
          </a:p>
        </p:txBody>
      </p:sp>
      <p:sp>
        <p:nvSpPr>
          <p:cNvPr id="31" name="Стрелка вправо 30"/>
          <p:cNvSpPr/>
          <p:nvPr/>
        </p:nvSpPr>
        <p:spPr>
          <a:xfrm rot="20160000">
            <a:off x="3885500" y="1237835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4528544" y="508006"/>
            <a:ext cx="2347711" cy="871910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u="sng" dirty="0">
                <a:solidFill>
                  <a:schemeClr val="tx1"/>
                </a:solidFill>
                <a:latin typeface="Comic Sans MS" pitchFamily="66" charset="0"/>
              </a:rPr>
              <a:t>с. </a:t>
            </a:r>
            <a:r>
              <a:rPr lang="ru-RU" u="sng" dirty="0" err="1">
                <a:solidFill>
                  <a:schemeClr val="tx1"/>
                </a:solidFill>
                <a:latin typeface="Comic Sans MS" pitchFamily="66" charset="0"/>
              </a:rPr>
              <a:t>Кирилівка</a:t>
            </a:r>
            <a:endParaRPr lang="ru-RU" u="sng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endParaRPr lang="ru-RU" sz="1600" dirty="0">
              <a:solidFill>
                <a:schemeClr val="tx1"/>
              </a:solidFill>
            </a:endParaRPr>
          </a:p>
          <a:p>
            <a:pPr algn="ctr"/>
            <a:endParaRPr lang="uk-UA" altLang="ru-RU" sz="1600" dirty="0">
              <a:solidFill>
                <a:schemeClr val="tx1"/>
              </a:solidFill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63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9750" y="-456510"/>
            <a:ext cx="10231794" cy="76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824824" y="2302538"/>
            <a:ext cx="3962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uk-UA" altLang="uk-UA" b="1" u="sng" dirty="0">
              <a:latin typeface="Times New Roman" pitchFamily="18" charset="0"/>
            </a:endParaRPr>
          </a:p>
        </p:txBody>
      </p:sp>
      <p:sp>
        <p:nvSpPr>
          <p:cNvPr id="30" name="Овальная выноска 29"/>
          <p:cNvSpPr/>
          <p:nvPr/>
        </p:nvSpPr>
        <p:spPr>
          <a:xfrm>
            <a:off x="2635029" y="2440424"/>
            <a:ext cx="3017090" cy="1645295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uk-UA" sz="2000" dirty="0">
                <a:latin typeface="Comic Sans MS" pitchFamily="66" charset="0"/>
              </a:rPr>
              <a:t>Які риси притаманні поету</a:t>
            </a:r>
            <a:r>
              <a:rPr lang="en-US" sz="2000" dirty="0">
                <a:latin typeface="Comic Sans MS" pitchFamily="66" charset="0"/>
              </a:rPr>
              <a:t>?</a:t>
            </a:r>
            <a:endParaRPr lang="ru-RU" sz="2000" dirty="0">
              <a:latin typeface="Comic Sans MS" pitchFamily="66" charset="0"/>
            </a:endParaRPr>
          </a:p>
          <a:p>
            <a:pPr algn="ctr">
              <a:lnSpc>
                <a:spcPct val="110000"/>
              </a:lnSpc>
            </a:pPr>
            <a:endParaRPr lang="ru-RU" altLang="zh-CN" sz="2000" b="1" dirty="0" smtClean="0">
              <a:latin typeface="UA Propisi" pitchFamily="2" charset="0"/>
            </a:endParaRPr>
          </a:p>
        </p:txBody>
      </p:sp>
      <p:sp>
        <p:nvSpPr>
          <p:cNvPr id="31" name="Стрелка вправо 30"/>
          <p:cNvSpPr/>
          <p:nvPr/>
        </p:nvSpPr>
        <p:spPr>
          <a:xfrm rot="12120000">
            <a:off x="2123125" y="2596653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-101145" y="4188788"/>
            <a:ext cx="2649945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 smtClean="0">
                <a:solidFill>
                  <a:schemeClr val="tx1"/>
                </a:solidFill>
                <a:latin typeface="Times New Roman" pitchFamily="18" charset="0"/>
                <a:ea typeface="黑体" charset="0"/>
                <a:cs typeface="黑体" charset="0"/>
              </a:rPr>
              <a:t>ШЛЯХЕТНИЙ</a:t>
            </a:r>
            <a:endParaRPr lang="uk-UA" altLang="ru-RU" dirty="0">
              <a:solidFill>
                <a:schemeClr val="tx1"/>
              </a:solidFill>
              <a:latin typeface="Times New Roman" pitchFamily="18" charset="0"/>
              <a:ea typeface="黑体" charset="0"/>
              <a:cs typeface="黑体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-374349" y="1830107"/>
            <a:ext cx="2649945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 smtClean="0">
                <a:solidFill>
                  <a:schemeClr val="tx1"/>
                </a:solidFill>
                <a:latin typeface="Times New Roman" pitchFamily="18" charset="0"/>
                <a:ea typeface="黑体" charset="0"/>
                <a:cs typeface="黑体" charset="0"/>
              </a:rPr>
              <a:t>ЧЕСНИЙ</a:t>
            </a:r>
            <a:endParaRPr lang="uk-UA" altLang="ru-RU" dirty="0">
              <a:solidFill>
                <a:schemeClr val="tx1"/>
              </a:solidFill>
              <a:latin typeface="Times New Roman" pitchFamily="18" charset="0"/>
              <a:ea typeface="黑体" charset="0"/>
              <a:cs typeface="黑体" charset="0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-500150" y="2986418"/>
            <a:ext cx="3048950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 smtClean="0">
                <a:solidFill>
                  <a:schemeClr val="tx1"/>
                </a:solidFill>
                <a:latin typeface="Times New Roman" pitchFamily="18" charset="0"/>
                <a:ea typeface="黑体" charset="0"/>
                <a:cs typeface="黑体" charset="0"/>
              </a:rPr>
              <a:t>ОБДАРОВАНИЙ</a:t>
            </a:r>
            <a:endParaRPr lang="uk-UA" altLang="ru-RU" dirty="0">
              <a:solidFill>
                <a:schemeClr val="tx1"/>
              </a:solidFill>
              <a:latin typeface="Times New Roman" pitchFamily="18" charset="0"/>
              <a:ea typeface="黑体" charset="0"/>
              <a:cs typeface="黑体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 rot="9244770">
            <a:off x="2601911" y="3025811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36" name="Стрелка вправо 35"/>
          <p:cNvSpPr/>
          <p:nvPr/>
        </p:nvSpPr>
        <p:spPr>
          <a:xfrm rot="9131565" flipV="1">
            <a:off x="2681060" y="4152102"/>
            <a:ext cx="882650" cy="20976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5666967" y="1704566"/>
            <a:ext cx="2338387" cy="7826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 smtClean="0">
                <a:solidFill>
                  <a:schemeClr val="tx1"/>
                </a:solidFill>
                <a:ea typeface="黑体" charset="0"/>
                <a:cs typeface="黑体" charset="0"/>
              </a:rPr>
              <a:t>ЗЛИЙ</a:t>
            </a:r>
            <a:endParaRPr lang="uk-UA" altLang="ru-RU" dirty="0">
              <a:solidFill>
                <a:schemeClr val="tx1"/>
              </a:solidFill>
              <a:ea typeface="黑体" charset="0"/>
              <a:cs typeface="黑体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6203978" y="4122112"/>
            <a:ext cx="2338387" cy="7826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 smtClean="0">
                <a:solidFill>
                  <a:schemeClr val="tx1"/>
                </a:solidFill>
                <a:ea typeface="黑体" charset="0"/>
                <a:cs typeface="黑体" charset="0"/>
              </a:rPr>
              <a:t>ЖОРСТОКИЙ</a:t>
            </a:r>
            <a:endParaRPr lang="uk-UA" altLang="ru-RU" dirty="0">
              <a:solidFill>
                <a:schemeClr val="tx1"/>
              </a:solidFill>
              <a:ea typeface="黑体" charset="0"/>
              <a:cs typeface="黑体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560874" y="2886770"/>
            <a:ext cx="2583126" cy="782638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000" dirty="0" smtClean="0">
                <a:solidFill>
                  <a:srgbClr val="002060"/>
                </a:solidFill>
                <a:latin typeface="Times New Roman" pitchFamily="18" charset="0"/>
                <a:ea typeface="黑体" charset="0"/>
                <a:cs typeface="黑体" charset="0"/>
              </a:rPr>
              <a:t>НЕ ПРИВІТНИЙ</a:t>
            </a:r>
            <a:endParaRPr lang="uk-UA" altLang="ru-RU" dirty="0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40" name="Стрелка вправо 39"/>
          <p:cNvSpPr/>
          <p:nvPr/>
        </p:nvSpPr>
        <p:spPr>
          <a:xfrm rot="20160000">
            <a:off x="5094563" y="2596653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41" name="Стрелка вправо 40"/>
          <p:cNvSpPr/>
          <p:nvPr/>
        </p:nvSpPr>
        <p:spPr>
          <a:xfrm rot="20160000" flipV="1">
            <a:off x="5635665" y="3395643"/>
            <a:ext cx="882650" cy="28319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sp>
        <p:nvSpPr>
          <p:cNvPr id="42" name="Стрелка вправо 41"/>
          <p:cNvSpPr/>
          <p:nvPr/>
        </p:nvSpPr>
        <p:spPr>
          <a:xfrm rot="1689282" flipV="1">
            <a:off x="4804964" y="4009615"/>
            <a:ext cx="1271521" cy="50814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462" y="-514621"/>
            <a:ext cx="10231794" cy="76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87" y="215619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2147124" y="4372683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824824" y="2302538"/>
            <a:ext cx="3962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uk-UA" altLang="uk-UA" b="1" u="sng" dirty="0">
              <a:latin typeface="Times New Roman" pitchFamily="18" charset="0"/>
            </a:endParaRPr>
          </a:p>
        </p:txBody>
      </p:sp>
      <p:pic>
        <p:nvPicPr>
          <p:cNvPr id="26" name="Рисунок 25" descr="https://i.pinimg.com/564x/7c/36/57/7c36572e124638fee75cbf4dfccdbe89.jpg"/>
          <p:cNvPicPr/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4" b="89943" l="71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462" y="-1752859"/>
            <a:ext cx="11291126" cy="848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044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226" y="-441057"/>
            <a:ext cx="9939270" cy="764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63688" y="3035794"/>
            <a:ext cx="38884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ru-RU" b="1" dirty="0" smtClean="0">
              <a:latin typeface="UA Propisi" pitchFamily="2" charset="0"/>
            </a:endParaRPr>
          </a:p>
          <a:p>
            <a:endParaRPr lang="uk-UA" sz="2000" b="1" dirty="0">
              <a:latin typeface="UA Propisi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95467" y="1052736"/>
            <a:ext cx="460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endParaRPr lang="ru-RU" altLang="en-US" b="1" u="sng" dirty="0" smtClean="0">
              <a:latin typeface="UA Propisi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859662" y="58404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2060"/>
                </a:solidFill>
                <a:latin typeface="Segoe Script" pitchFamily="66" charset="0"/>
                <a:ea typeface="黑体" charset="0"/>
                <a:cs typeface="黑体" charset="0"/>
              </a:rPr>
              <a:t>.</a:t>
            </a:r>
            <a:endParaRPr lang="ru-RU" altLang="ru-RU" b="1" dirty="0">
              <a:solidFill>
                <a:srgbClr val="002060"/>
              </a:solidFill>
              <a:latin typeface="Segoe Script" pitchFamily="66" charset="0"/>
              <a:ea typeface="黑体" charset="0"/>
              <a:cs typeface="黑体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3374348"/>
            <a:ext cx="38772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b="1" dirty="0">
              <a:latin typeface="Segoe Script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8800" y="5840447"/>
            <a:ext cx="60556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altLang="en-US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6" y="-514621"/>
            <a:ext cx="8138144" cy="2404083"/>
          </a:xfrm>
          <a:prstGeom prst="rect">
            <a:avLst/>
          </a:prstGeom>
        </p:spPr>
      </p:pic>
      <p:pic>
        <p:nvPicPr>
          <p:cNvPr id="12" name="Picture 2" descr="Картинки по запросу фон для презентации гиф скарб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72" y="687420"/>
            <a:ext cx="1736139" cy="81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2" descr="https://dytsadok.org.ua/upload/users_files/ff43e720acbeddd2a1f05bb0bd03d80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88" y="-432866"/>
            <a:ext cx="10231794" cy="766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59" y="321539"/>
            <a:ext cx="7056783" cy="9144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836" y="-401647"/>
            <a:ext cx="8136904" cy="2404083"/>
          </a:xfrm>
          <a:prstGeom prst="rect">
            <a:avLst/>
          </a:prstGeom>
        </p:spPr>
      </p:pic>
      <p:pic>
        <p:nvPicPr>
          <p:cNvPr id="17" name="Рисунок 16" descr="Портрет Т.Г. Шевченка на пластику - stend-ukraine.com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7" b="100000" l="840" r="97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9971"/>
            <a:ext cx="2591160" cy="14575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615537" y="1506877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altLang="ru-RU" sz="3600" b="1" dirty="0">
              <a:solidFill>
                <a:srgbClr val="FF0000"/>
              </a:solidFill>
              <a:latin typeface="Gabriola" panose="04040605051002020D02" charset="0"/>
              <a:cs typeface="Gabriola" panose="04040605051002020D0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25103" y="215619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sz="3200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7785" y="498738"/>
            <a:ext cx="420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ru-RU" sz="3600" b="1" dirty="0" smtClean="0">
                <a:solidFill>
                  <a:srgbClr val="0070C0"/>
                </a:solidFill>
                <a:latin typeface="Gabriola" panose="04040605051002020D02" charset="0"/>
                <a:cs typeface="Gabriola" panose="04040605051002020D02" charset="0"/>
              </a:rPr>
              <a:t>   </a:t>
            </a:r>
            <a:endParaRPr lang="uk-UA" dirty="0"/>
          </a:p>
        </p:txBody>
      </p:sp>
      <p:sp>
        <p:nvSpPr>
          <p:cNvPr id="21" name="TextBox 20"/>
          <p:cNvSpPr txBox="1"/>
          <p:nvPr/>
        </p:nvSpPr>
        <p:spPr>
          <a:xfrm>
            <a:off x="824823" y="1875476"/>
            <a:ext cx="3962962" cy="92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endParaRPr lang="uk-UA" altLang="ru-RU" sz="2400" dirty="0" smtClean="0">
              <a:latin typeface="Segoe Print" pitchFamily="2" charset="0"/>
              <a:cs typeface="Times New Roman" panose="02020603050405020304" charset="0"/>
            </a:endParaRPr>
          </a:p>
          <a:p>
            <a:endParaRPr lang="uk-UA" sz="2800" dirty="0">
              <a:latin typeface="Segoe Print" pitchFamily="2" charset="0"/>
            </a:endParaRPr>
          </a:p>
        </p:txBody>
      </p:sp>
      <p:pic>
        <p:nvPicPr>
          <p:cNvPr id="23" name="Изображение 138"/>
          <p:cNvPicPr/>
          <p:nvPr/>
        </p:nvPicPr>
        <p:blipFill>
          <a:blip r:embed="rId9"/>
          <a:stretch>
            <a:fillRect/>
          </a:stretch>
        </p:blipFill>
        <p:spPr>
          <a:xfrm>
            <a:off x="719572" y="4513432"/>
            <a:ext cx="3528391" cy="27154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595467" y="19659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uk-UA" dirty="0"/>
          </a:p>
        </p:txBody>
      </p:sp>
      <p:pic>
        <p:nvPicPr>
          <p:cNvPr id="28" name="Изображение 102"/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7409" y="229052"/>
            <a:ext cx="2677519" cy="1915962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824824" y="2302538"/>
            <a:ext cx="3962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uk-UA" altLang="uk-UA" b="1" u="sng" dirty="0">
              <a:latin typeface="Times New Roman" pitchFamily="18" charset="0"/>
            </a:endParaRPr>
          </a:p>
        </p:txBody>
      </p:sp>
      <p:pic>
        <p:nvPicPr>
          <p:cNvPr id="29" name="Picture 8" descr="http://recueil-de-png.r.e.pic.centerblog.net/o/78c700eb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0800000" flipV="1">
            <a:off x="286858" y="1875476"/>
            <a:ext cx="4285142" cy="4865891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611560" y="2302538"/>
            <a:ext cx="31887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ru-RU" altLang="uk-UA" b="1" dirty="0" smtClean="0">
              <a:latin typeface="Segoe Script" pitchFamily="66" charset="0"/>
            </a:endParaRPr>
          </a:p>
          <a:p>
            <a:pPr algn="ctr">
              <a:spcBef>
                <a:spcPct val="20000"/>
              </a:spcBef>
            </a:pPr>
            <a:r>
              <a:rPr lang="ru-RU" altLang="uk-UA" b="1" dirty="0" smtClean="0">
                <a:latin typeface="Segoe Script" pitchFamily="66" charset="0"/>
              </a:rPr>
              <a:t>На </a:t>
            </a:r>
            <a:r>
              <a:rPr lang="ru-RU" altLang="uk-UA" b="1" dirty="0">
                <a:latin typeface="Segoe Script" pitchFamily="66" charset="0"/>
              </a:rPr>
              <a:t>початку 1861</a:t>
            </a:r>
            <a:r>
              <a:rPr lang="uk-UA" altLang="ru-RU" b="1" dirty="0">
                <a:latin typeface="Segoe Script" pitchFamily="66" charset="0"/>
              </a:rPr>
              <a:t> </a:t>
            </a:r>
            <a:r>
              <a:rPr lang="ru-RU" altLang="uk-UA" b="1" dirty="0">
                <a:latin typeface="Segoe Script" pitchFamily="66" charset="0"/>
              </a:rPr>
              <a:t>р</a:t>
            </a:r>
            <a:r>
              <a:rPr lang="uk-UA" altLang="ru-RU" b="1" dirty="0">
                <a:latin typeface="Segoe Script" pitchFamily="66" charset="0"/>
              </a:rPr>
              <a:t>оку Тарас </a:t>
            </a:r>
            <a:r>
              <a:rPr lang="ru-RU" altLang="uk-UA" b="1" dirty="0">
                <a:latin typeface="Segoe Script" pitchFamily="66" charset="0"/>
              </a:rPr>
              <a:t>Шевченко тяжко </a:t>
            </a:r>
            <a:r>
              <a:rPr lang="ru-RU" altLang="uk-UA" b="1" dirty="0" err="1">
                <a:latin typeface="Segoe Script" pitchFamily="66" charset="0"/>
              </a:rPr>
              <a:t>захворів</a:t>
            </a:r>
            <a:r>
              <a:rPr lang="ru-RU" altLang="uk-UA" b="1" dirty="0">
                <a:latin typeface="Segoe Script" pitchFamily="66" charset="0"/>
              </a:rPr>
              <a:t>  і</a:t>
            </a:r>
            <a:r>
              <a:rPr lang="uk-UA" altLang="ru-RU" b="1" dirty="0">
                <a:latin typeface="Segoe Script" pitchFamily="66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ru-RU" altLang="uk-UA" b="1" u="sng" dirty="0">
                <a:latin typeface="Segoe Script" pitchFamily="66" charset="0"/>
              </a:rPr>
              <a:t>10 </a:t>
            </a:r>
            <a:r>
              <a:rPr lang="ru-RU" altLang="uk-UA" b="1" u="sng" dirty="0" err="1">
                <a:latin typeface="Segoe Script" pitchFamily="66" charset="0"/>
              </a:rPr>
              <a:t>березня</a:t>
            </a:r>
            <a:r>
              <a:rPr lang="ru-RU" altLang="uk-UA" b="1" u="sng" dirty="0">
                <a:latin typeface="Segoe Script" pitchFamily="66" charset="0"/>
              </a:rPr>
              <a:t> 1861 року помер.</a:t>
            </a:r>
          </a:p>
          <a:p>
            <a:pPr algn="ctr">
              <a:spcBef>
                <a:spcPct val="20000"/>
              </a:spcBef>
            </a:pPr>
            <a:r>
              <a:rPr lang="uk-UA" altLang="uk-UA" b="1" dirty="0">
                <a:latin typeface="Segoe Script" pitchFamily="66" charset="0"/>
              </a:rPr>
              <a:t>     Поховали його друзі  у Петербурзі, а через 2 місяці перевезли прах </a:t>
            </a:r>
          </a:p>
          <a:p>
            <a:pPr algn="ctr">
              <a:spcBef>
                <a:spcPct val="20000"/>
              </a:spcBef>
            </a:pPr>
            <a:r>
              <a:rPr lang="uk-UA" altLang="uk-UA" b="1" dirty="0">
                <a:latin typeface="Segoe Script" pitchFamily="66" charset="0"/>
              </a:rPr>
              <a:t> </a:t>
            </a:r>
            <a:r>
              <a:rPr lang="uk-UA" altLang="uk-UA" b="1" u="sng" dirty="0">
                <a:latin typeface="Segoe Script" pitchFamily="66" charset="0"/>
              </a:rPr>
              <a:t>до України </a:t>
            </a:r>
          </a:p>
          <a:p>
            <a:pPr algn="ctr">
              <a:spcBef>
                <a:spcPct val="20000"/>
              </a:spcBef>
            </a:pPr>
            <a:r>
              <a:rPr lang="uk-UA" altLang="uk-UA" b="1" u="sng" dirty="0">
                <a:latin typeface="Segoe Script" pitchFamily="66" charset="0"/>
              </a:rPr>
              <a:t>(за заповітом поета).</a:t>
            </a:r>
          </a:p>
        </p:txBody>
      </p:sp>
    </p:spTree>
    <p:extLst>
      <p:ext uri="{BB962C8B-B14F-4D97-AF65-F5344CB8AC3E}">
        <p14:creationId xmlns:p14="http://schemas.microsoft.com/office/powerpoint/2010/main" val="19321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pic>
        <p:nvPicPr>
          <p:cNvPr id="7" name="Picture 6" descr="Фотошпалери Арт-Шпалери Соняшники Нитка 420х280 см – низькі ціни, кредит,  оплата частинами в інтернет-магазині ROZETKA | Купити в Україні: Києві,  Харкові, Дніпрі, Одесі, Запоріжжі, Львов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03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131840" y="260648"/>
            <a:ext cx="2952328" cy="266429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8" y="-702732"/>
            <a:ext cx="7272808" cy="4896544"/>
          </a:xfrm>
          <a:prstGeom prst="rect">
            <a:avLst/>
          </a:prstGeom>
        </p:spPr>
      </p:pic>
      <p:pic>
        <p:nvPicPr>
          <p:cNvPr id="12" name="Изображение 121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4512986" cy="280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8727" y="1127259"/>
            <a:ext cx="2238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b="1" u="sng" dirty="0" smtClean="0">
                <a:solidFill>
                  <a:srgbClr val="FFFF00"/>
                </a:solidFill>
                <a:latin typeface="Comic Sans MS" pitchFamily="66" charset="0"/>
              </a:rPr>
              <a:t>     Асоціативний</a:t>
            </a:r>
            <a:endParaRPr lang="uk-UA" altLang="ru-RU" b="1" u="sng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2140" y="19354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0070C0"/>
                </a:solidFill>
                <a:latin typeface="Comic Sans MS" pitchFamily="66" charset="0"/>
              </a:rPr>
              <a:t>КУЩ</a:t>
            </a:r>
            <a:endParaRPr lang="uk-UA" b="1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51520" y="2420888"/>
            <a:ext cx="2880320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>
                <a:solidFill>
                  <a:schemeClr val="tx1"/>
                </a:solidFill>
                <a:latin typeface="Comic Sans MS" pitchFamily="66" charset="0"/>
                <a:ea typeface="黑体" charset="0"/>
                <a:cs typeface="黑体" charset="0"/>
              </a:rPr>
              <a:t>ПИСЬМЕННИК</a:t>
            </a:r>
          </a:p>
        </p:txBody>
      </p:sp>
      <p:sp>
        <p:nvSpPr>
          <p:cNvPr id="14" name="Овал 13"/>
          <p:cNvSpPr/>
          <p:nvPr/>
        </p:nvSpPr>
        <p:spPr>
          <a:xfrm>
            <a:off x="755576" y="3715974"/>
            <a:ext cx="2623614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000" dirty="0">
                <a:solidFill>
                  <a:srgbClr val="002060"/>
                </a:solidFill>
                <a:latin typeface="Comic Sans MS" pitchFamily="66" charset="0"/>
                <a:ea typeface="黑体" charset="0"/>
                <a:cs typeface="黑体" charset="0"/>
              </a:rPr>
              <a:t>УКРАЇНЕЦЬ</a:t>
            </a:r>
            <a:endParaRPr lang="uk-UA" altLang="ru-RU" dirty="0">
              <a:solidFill>
                <a:srgbClr val="FFFFFF"/>
              </a:solidFill>
              <a:latin typeface="Comic Sans MS" pitchFamily="66" charset="0"/>
              <a:ea typeface="黑体" charset="0"/>
              <a:cs typeface="黑体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55576" y="5069631"/>
            <a:ext cx="3045139" cy="8048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 smtClean="0">
                <a:solidFill>
                  <a:srgbClr val="002060"/>
                </a:solidFill>
                <a:latin typeface="Comic Sans MS" pitchFamily="66" charset="0"/>
                <a:ea typeface="黑体" charset="0"/>
                <a:cs typeface="黑体" charset="0"/>
              </a:rPr>
              <a:t>ГРОМАДСЬКИЙ </a:t>
            </a:r>
            <a:r>
              <a:rPr lang="uk-UA" altLang="ru-RU" dirty="0">
                <a:solidFill>
                  <a:srgbClr val="002060"/>
                </a:solidFill>
                <a:latin typeface="Comic Sans MS" pitchFamily="66" charset="0"/>
                <a:ea typeface="黑体" charset="0"/>
                <a:cs typeface="黑体" charset="0"/>
              </a:rPr>
              <a:t>ДІЯЧ</a:t>
            </a:r>
          </a:p>
        </p:txBody>
      </p:sp>
      <p:sp>
        <p:nvSpPr>
          <p:cNvPr id="16" name="Овал 15"/>
          <p:cNvSpPr/>
          <p:nvPr/>
        </p:nvSpPr>
        <p:spPr>
          <a:xfrm>
            <a:off x="4283988" y="3630326"/>
            <a:ext cx="2736304" cy="804863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sz="2000" dirty="0" err="1">
                <a:solidFill>
                  <a:srgbClr val="002060"/>
                </a:solidFill>
                <a:latin typeface="Comic Sans MS" pitchFamily="66" charset="0"/>
                <a:ea typeface="黑体" charset="0"/>
                <a:cs typeface="黑体" charset="0"/>
              </a:rPr>
              <a:t>КРІПАК</a:t>
            </a:r>
            <a:r>
              <a:rPr lang="uk-UA" altLang="ru-RU" dirty="0" err="1">
                <a:solidFill>
                  <a:srgbClr val="FFFFFF"/>
                </a:solidFill>
                <a:latin typeface="Comic Sans MS" pitchFamily="66" charset="0"/>
                <a:ea typeface="黑体" charset="0"/>
                <a:cs typeface="黑体" charset="0"/>
              </a:rPr>
              <a:t>а</a:t>
            </a:r>
            <a:endParaRPr lang="uk-UA" altLang="ru-RU" dirty="0">
              <a:solidFill>
                <a:srgbClr val="FFFFFF"/>
              </a:solidFill>
              <a:latin typeface="Comic Sans MS" pitchFamily="66" charset="0"/>
              <a:ea typeface="黑体" charset="0"/>
              <a:cs typeface="黑体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859415" y="2427981"/>
            <a:ext cx="2141538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>
                <a:solidFill>
                  <a:srgbClr val="002060"/>
                </a:solidFill>
                <a:latin typeface="Comic Sans MS" pitchFamily="66" charset="0"/>
                <a:ea typeface="黑体" charset="0"/>
                <a:cs typeface="黑体" charset="0"/>
              </a:rPr>
              <a:t>ПОЕТ</a:t>
            </a:r>
            <a:endParaRPr lang="uk-UA" altLang="ru-RU" dirty="0">
              <a:solidFill>
                <a:srgbClr val="FFFFFF"/>
              </a:solidFill>
              <a:latin typeface="Comic Sans MS" pitchFamily="66" charset="0"/>
              <a:ea typeface="黑体" charset="0"/>
              <a:cs typeface="黑体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571999" y="4827411"/>
            <a:ext cx="2365224" cy="649287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altLang="ru-RU" dirty="0">
                <a:solidFill>
                  <a:srgbClr val="002060"/>
                </a:solidFill>
                <a:latin typeface="Comic Sans MS" pitchFamily="66" charset="0"/>
                <a:ea typeface="黑体" charset="0"/>
                <a:cs typeface="黑体" charset="0"/>
              </a:rPr>
              <a:t>ПОЕТ</a:t>
            </a:r>
            <a:endParaRPr lang="uk-UA" altLang="ru-RU" dirty="0">
              <a:solidFill>
                <a:srgbClr val="FFFFFF"/>
              </a:solidFill>
              <a:latin typeface="Comic Sans MS" pitchFamily="66" charset="0"/>
              <a:ea typeface="黑体" charset="0"/>
              <a:cs typeface="黑体" charset="0"/>
            </a:endParaRPr>
          </a:p>
        </p:txBody>
      </p:sp>
      <p:sp>
        <p:nvSpPr>
          <p:cNvPr id="23" name="Стрелка вправо 22"/>
          <p:cNvSpPr/>
          <p:nvPr/>
        </p:nvSpPr>
        <p:spPr>
          <a:xfrm rot="20160000">
            <a:off x="7524750" y="2270125"/>
            <a:ext cx="882650" cy="2841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ru-RU" altLang="en-US">
              <a:solidFill>
                <a:srgbClr val="FFFFFF"/>
              </a:solidFill>
              <a:ea typeface="黑体" charset="0"/>
              <a:cs typeface="黑体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190" y="414628"/>
            <a:ext cx="2970577" cy="207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96952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11111111111111111111 картинки\Рис 25-11 Хат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15" y="192427"/>
            <a:ext cx="2627785" cy="240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4" descr="NOTEPAD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70" y="3419098"/>
            <a:ext cx="3595655" cy="3762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1502" y="3985292"/>
            <a:ext cx="32159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UA Propisi" pitchFamily="2" charset="0"/>
              </a:rPr>
              <a:t>Ну що б, здавалося,слова</a:t>
            </a:r>
          </a:p>
          <a:p>
            <a:pPr algn="ctr"/>
            <a:r>
              <a:rPr lang="uk-UA" sz="2400" b="1" dirty="0" smtClean="0">
                <a:latin typeface="UA Propisi" pitchFamily="2" charset="0"/>
              </a:rPr>
              <a:t>  Слова та </a:t>
            </a:r>
            <a:r>
              <a:rPr lang="uk-UA" sz="2400" b="1" dirty="0" err="1" smtClean="0">
                <a:latin typeface="UA Propisi" pitchFamily="2" charset="0"/>
              </a:rPr>
              <a:t>голос-</a:t>
            </a:r>
            <a:r>
              <a:rPr lang="uk-UA" sz="2400" b="1" dirty="0" smtClean="0">
                <a:latin typeface="UA Propisi" pitchFamily="2" charset="0"/>
              </a:rPr>
              <a:t> більш нічого.</a:t>
            </a:r>
          </a:p>
          <a:p>
            <a:pPr algn="ctr"/>
            <a:r>
              <a:rPr lang="uk-UA" sz="2400" b="1" dirty="0" smtClean="0">
                <a:latin typeface="UA Propisi" pitchFamily="2" charset="0"/>
              </a:rPr>
              <a:t>А серце </a:t>
            </a:r>
            <a:r>
              <a:rPr lang="uk-UA" sz="2400" b="1" dirty="0" err="1" smtClean="0">
                <a:latin typeface="UA Propisi" pitchFamily="2" charset="0"/>
              </a:rPr>
              <a:t>б’ється-</a:t>
            </a:r>
            <a:r>
              <a:rPr lang="uk-UA" sz="2400" b="1" dirty="0" smtClean="0">
                <a:latin typeface="UA Propisi" pitchFamily="2" charset="0"/>
              </a:rPr>
              <a:t> </a:t>
            </a:r>
            <a:r>
              <a:rPr lang="uk-UA" sz="2400" b="1" dirty="0" err="1" smtClean="0">
                <a:latin typeface="UA Propisi" pitchFamily="2" charset="0"/>
              </a:rPr>
              <a:t>ожива</a:t>
            </a:r>
            <a:r>
              <a:rPr lang="uk-UA" sz="2400" b="1" dirty="0" smtClean="0">
                <a:latin typeface="UA Propisi" pitchFamily="2" charset="0"/>
              </a:rPr>
              <a:t>,</a:t>
            </a:r>
          </a:p>
          <a:p>
            <a:pPr algn="ctr"/>
            <a:r>
              <a:rPr lang="uk-UA" sz="2400" b="1" dirty="0" smtClean="0">
                <a:latin typeface="UA Propisi" pitchFamily="2" charset="0"/>
              </a:rPr>
              <a:t>Як їх почує!!</a:t>
            </a:r>
          </a:p>
          <a:p>
            <a:pPr algn="ctr"/>
            <a:r>
              <a:rPr lang="uk-UA" sz="2400" b="1" dirty="0">
                <a:latin typeface="UA Propisi" pitchFamily="2" charset="0"/>
              </a:rPr>
              <a:t> </a:t>
            </a:r>
            <a:r>
              <a:rPr lang="uk-UA" sz="2400" b="1" dirty="0" smtClean="0">
                <a:latin typeface="UA Propisi" pitchFamily="2" charset="0"/>
              </a:rPr>
              <a:t>             Т.Г. Шевченко</a:t>
            </a:r>
            <a:endParaRPr lang="uk-UA" sz="2400" b="1" dirty="0">
              <a:latin typeface="UA Propisi" pitchFamily="2" charset="0"/>
            </a:endParaRPr>
          </a:p>
        </p:txBody>
      </p:sp>
      <p:pic>
        <p:nvPicPr>
          <p:cNvPr id="16" name="Picture 2" descr="C:\Documents and Settings\Хозяин\Local Settings\Temporary Internet Files\Content.IE5\CCVV33L8\MC900434776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9028" y1="54167" x2="47222" y2="36111"/>
                        <a14:backgroundMark x1="46528" y1="34722" x2="59722" y2="27778"/>
                        <a14:backgroundMark x1="73611" y1="35417" x2="61111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64773">
            <a:off x="3178687" y="3042386"/>
            <a:ext cx="991904" cy="99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750" y="2626219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87" y="2602363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724" y="2674105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250" y="2678204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2816888"/>
            <a:ext cx="816291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911327"/>
            <a:ext cx="807348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2656"/>
            <a:ext cx="2104999" cy="2345548"/>
          </a:xfrm>
          <a:prstGeom prst="rect">
            <a:avLst/>
          </a:prstGeom>
        </p:spPr>
      </p:pic>
      <p:pic>
        <p:nvPicPr>
          <p:cNvPr id="19" name="Picture 16" descr="7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23551"/>
            <a:ext cx="1979122" cy="196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Дом\Downloads\swan-in-flight-5342206_960_720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28307" y1="54093" x2="28307" y2="54093"/>
                        <a14:backgroundMark x1="42328" y1="33096" x2="42328" y2="33096"/>
                        <a14:backgroundMark x1="60582" y1="42349" x2="60582" y2="42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23373" r="24257" b="27820"/>
          <a:stretch/>
        </p:blipFill>
        <p:spPr bwMode="auto">
          <a:xfrm flipH="1">
            <a:off x="1358476" y="257705"/>
            <a:ext cx="2032364" cy="9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Дом\Downloads\swan-in-flight-5342206_960_72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backgroundMark x1="28307" y1="54093" x2="28307" y2="54093"/>
                        <a14:backgroundMark x1="42328" y1="33096" x2="42328" y2="33096"/>
                        <a14:backgroundMark x1="60582" y1="42349" x2="60582" y2="42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23373" r="24257" b="27820"/>
          <a:stretch/>
        </p:blipFill>
        <p:spPr bwMode="auto">
          <a:xfrm flipH="1">
            <a:off x="6955771" y="28748"/>
            <a:ext cx="1064860" cy="7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Стихотворение «Родина» Цветаева – читать полностью онлайн или скачать текст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04" b="85784" l="35455" r="95455">
                        <a14:foregroundMark x1="72576" y1="77941" x2="74394" y2="78922"/>
                        <a14:foregroundMark x1="78485" y1="76225" x2="79848" y2="76471"/>
                        <a14:foregroundMark x1="81818" y1="75490" x2="81818" y2="75490"/>
                        <a14:foregroundMark x1="86364" y1="74265" x2="85606" y2="75000"/>
                        <a14:foregroundMark x1="90758" y1="71569" x2="90758" y2="71569"/>
                        <a14:foregroundMark x1="91212" y1="69118" x2="91212" y2="70833"/>
                        <a14:foregroundMark x1="91212" y1="70833" x2="91212" y2="70833"/>
                        <a14:foregroundMark x1="40152" y1="71569" x2="40152" y2="71569"/>
                        <a14:foregroundMark x1="40000" y1="77696" x2="40000" y2="77696"/>
                        <a14:foregroundMark x1="39848" y1="76961" x2="40152" y2="78922"/>
                        <a14:foregroundMark x1="40455" y1="78922" x2="40455" y2="78922"/>
                        <a14:foregroundMark x1="71970" y1="81127" x2="71970" y2="81127"/>
                        <a14:foregroundMark x1="68030" y1="80392" x2="68030" y2="80392"/>
                        <a14:foregroundMark x1="65000" y1="81618" x2="65000" y2="82108"/>
                        <a14:foregroundMark x1="77273" y1="79657" x2="77273" y2="79657"/>
                        <a14:foregroundMark x1="82879" y1="78186" x2="82879" y2="78186"/>
                        <a14:foregroundMark x1="82424" y1="78676" x2="82424" y2="78676"/>
                        <a14:foregroundMark x1="80758" y1="79167" x2="79394" y2="79412"/>
                        <a14:foregroundMark x1="58939" y1="84069" x2="58939" y2="84069"/>
                        <a14:backgroundMark x1="47121" y1="56618" x2="47121" y2="56618"/>
                        <a14:backgroundMark x1="39091" y1="61029" x2="39091" y2="61029"/>
                        <a14:backgroundMark x1="83030" y1="38725" x2="83030" y2="38725"/>
                        <a14:backgroundMark x1="49848" y1="41667" x2="49848" y2="4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2"/>
          <a:stretch/>
        </p:blipFill>
        <p:spPr bwMode="auto">
          <a:xfrm>
            <a:off x="6191261" y="1619435"/>
            <a:ext cx="3287972" cy="359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Картинки по запросу лебеді анімація"/>
          <p:cNvPicPr>
            <a:picLocks noChangeAspect="1" noChangeArrowheads="1"/>
          </p:cNvPicPr>
          <p:nvPr/>
        </p:nvPicPr>
        <p:blipFill>
          <a:blip r:embed="rId2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7488201" y="3985292"/>
            <a:ext cx="1078381" cy="559605"/>
          </a:xfrm>
          <a:prstGeom prst="rect">
            <a:avLst/>
          </a:prstGeom>
          <a:noFill/>
        </p:spPr>
      </p:pic>
      <p:pic>
        <p:nvPicPr>
          <p:cNvPr id="22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415667" y="3985292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6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101" y="2591770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2562347" y="3035795"/>
            <a:ext cx="3301026" cy="2016224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20000"/>
              </a:spcBef>
            </a:pPr>
            <a:r>
              <a:rPr lang="uk-UA" altLang="uk-UA" sz="2000" b="1" u="sng" dirty="0" smtClean="0">
                <a:solidFill>
                  <a:srgbClr val="FF0000"/>
                </a:solidFill>
                <a:latin typeface="UA Propisi" pitchFamily="2" charset="0"/>
              </a:rPr>
              <a:t>Тарас Григорович Шевченко </a:t>
            </a:r>
          </a:p>
          <a:p>
            <a:pPr algn="ctr">
              <a:spcBef>
                <a:spcPct val="20000"/>
              </a:spcBef>
            </a:pPr>
            <a:r>
              <a:rPr lang="uk-UA" altLang="uk-UA" sz="2000" b="1" dirty="0">
                <a:latin typeface="UA Propisi" pitchFamily="2" charset="0"/>
              </a:rPr>
              <a:t>Н</a:t>
            </a:r>
            <a:r>
              <a:rPr lang="uk-UA" altLang="uk-UA" sz="2000" b="1" dirty="0" smtClean="0">
                <a:latin typeface="UA Propisi" pitchFamily="2" charset="0"/>
              </a:rPr>
              <a:t>ародився 9 березня 1814 року </a:t>
            </a:r>
          </a:p>
          <a:p>
            <a:pPr algn="ctr">
              <a:spcBef>
                <a:spcPct val="20000"/>
              </a:spcBef>
            </a:pPr>
            <a:r>
              <a:rPr lang="uk-UA" altLang="uk-UA" sz="2000" b="1" dirty="0" smtClean="0">
                <a:latin typeface="UA Propisi" pitchFamily="2" charset="0"/>
              </a:rPr>
              <a:t>в селі Моринці на Черкащині</a:t>
            </a:r>
            <a:endParaRPr lang="uk-UA" altLang="uk-UA" sz="2000" b="1" dirty="0">
              <a:latin typeface="UA Propisi" pitchFamily="2" charset="0"/>
            </a:endParaRPr>
          </a:p>
        </p:txBody>
      </p:sp>
      <p:pic>
        <p:nvPicPr>
          <p:cNvPr id="12" name="Изображение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380661"/>
            <a:ext cx="9989368" cy="1146175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pic>
        <p:nvPicPr>
          <p:cNvPr id="13" name="Изображение 122"/>
          <p:cNvPicPr/>
          <p:nvPr/>
        </p:nvPicPr>
        <p:blipFill>
          <a:blip r:embed="rId6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6" y="332656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5" name="Изображение 109"/>
          <p:cNvPicPr/>
          <p:nvPr/>
        </p:nvPicPr>
        <p:blipFill>
          <a:blip r:embed="rId8"/>
          <a:stretch>
            <a:fillRect/>
          </a:stretch>
        </p:blipFill>
        <p:spPr>
          <a:xfrm>
            <a:off x="1403648" y="2884337"/>
            <a:ext cx="4787265" cy="368109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12" y="4205538"/>
            <a:ext cx="119064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04" y="3517949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87" y="4381834"/>
            <a:ext cx="119064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63" y="4205538"/>
            <a:ext cx="1190649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77162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621" y="4941168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85" y="2136691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363" y="2277619"/>
            <a:ext cx="1108542" cy="101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58" y="2459531"/>
            <a:ext cx="930986" cy="851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05" y="2240694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475" y="2208060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455" y="2675263"/>
            <a:ext cx="983474" cy="89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12" y="2050204"/>
            <a:ext cx="1446818" cy="1669772"/>
          </a:xfrm>
          <a:prstGeom prst="rect">
            <a:avLst/>
          </a:prstGeom>
        </p:spPr>
      </p:pic>
      <p:pic>
        <p:nvPicPr>
          <p:cNvPr id="27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-900608" y="3736394"/>
            <a:ext cx="3209927" cy="3659526"/>
          </a:xfrm>
          <a:prstGeom prst="rect">
            <a:avLst/>
          </a:prstGeom>
          <a:noFill/>
        </p:spPr>
      </p:pic>
      <p:pic>
        <p:nvPicPr>
          <p:cNvPr id="28" name="Picture 7" descr="https://i.pinimg.com/564x/c2/61/c6/c261c622157c164e9e5f687017c36b2a.jpg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775699" y="4685650"/>
            <a:ext cx="1885512" cy="264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350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101" y="2591770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2483768" y="3035794"/>
            <a:ext cx="3379605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zh-CN" b="1" dirty="0" smtClean="0">
              <a:latin typeface="UA Propisi" pitchFamily="2" charset="0"/>
            </a:endParaRPr>
          </a:p>
          <a:p>
            <a:pPr algn="ctr"/>
            <a:r>
              <a:rPr lang="ru-RU" altLang="zh-CN" b="1" dirty="0" smtClean="0">
                <a:latin typeface="UA Propisi" pitchFamily="2" charset="0"/>
              </a:rPr>
              <a:t>  Батьки </a:t>
            </a:r>
            <a:r>
              <a:rPr lang="ru-RU" altLang="zh-CN" b="1" dirty="0" err="1" smtClean="0">
                <a:latin typeface="UA Propisi" pitchFamily="2" charset="0"/>
              </a:rPr>
              <a:t>були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  <a:r>
              <a:rPr lang="ru-RU" altLang="zh-CN" b="1" dirty="0" err="1" smtClean="0">
                <a:latin typeface="UA Propisi" pitchFamily="2" charset="0"/>
              </a:rPr>
              <a:t>кріпаками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  <a:r>
              <a:rPr lang="ru-RU" altLang="zh-CN" b="1" dirty="0" err="1" smtClean="0">
                <a:latin typeface="UA Propisi" pitchFamily="2" charset="0"/>
              </a:rPr>
              <a:t>поміщика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</a:p>
          <a:p>
            <a:pPr algn="ctr"/>
            <a:r>
              <a:rPr lang="ru-RU" altLang="zh-CN" b="1" dirty="0" smtClean="0">
                <a:latin typeface="UA Propisi" pitchFamily="2" charset="0"/>
              </a:rPr>
              <a:t>В.В. </a:t>
            </a:r>
            <a:r>
              <a:rPr lang="ru-RU" altLang="zh-CN" b="1" dirty="0" err="1" smtClean="0">
                <a:latin typeface="UA Propisi" pitchFamily="2" charset="0"/>
              </a:rPr>
              <a:t>Енгельгарда</a:t>
            </a:r>
            <a:r>
              <a:rPr lang="ru-RU" altLang="zh-CN" b="1" dirty="0" smtClean="0">
                <a:latin typeface="UA Propisi" pitchFamily="2" charset="0"/>
              </a:rPr>
              <a:t>. </a:t>
            </a:r>
          </a:p>
          <a:p>
            <a:pPr algn="ctr"/>
            <a:r>
              <a:rPr lang="ru-RU" altLang="zh-CN" b="1" dirty="0" err="1" smtClean="0">
                <a:latin typeface="UA Propisi" pitchFamily="2" charset="0"/>
              </a:rPr>
              <a:t>Його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  <a:r>
              <a:rPr lang="ru-RU" altLang="zh-CN" b="1" dirty="0" err="1" smtClean="0">
                <a:latin typeface="UA Propisi" pitchFamily="2" charset="0"/>
              </a:rPr>
              <a:t>діди</a:t>
            </a:r>
            <a:r>
              <a:rPr lang="ru-RU" altLang="zh-CN" b="1" dirty="0" smtClean="0">
                <a:latin typeface="UA Propisi" pitchFamily="2" charset="0"/>
              </a:rPr>
              <a:t> і </a:t>
            </a:r>
            <a:r>
              <a:rPr lang="ru-RU" altLang="zh-CN" b="1" dirty="0" err="1" smtClean="0">
                <a:latin typeface="UA Propisi" pitchFamily="2" charset="0"/>
              </a:rPr>
              <a:t>прадіди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  <a:r>
              <a:rPr lang="ru-RU" altLang="zh-CN" b="1" dirty="0" err="1" smtClean="0">
                <a:latin typeface="UA Propisi" pitchFamily="2" charset="0"/>
              </a:rPr>
              <a:t>козакували</a:t>
            </a:r>
            <a:r>
              <a:rPr lang="ru-RU" altLang="zh-CN" b="1" dirty="0" smtClean="0">
                <a:latin typeface="UA Propisi" pitchFamily="2" charset="0"/>
              </a:rPr>
              <a:t>, служили у </a:t>
            </a:r>
            <a:r>
              <a:rPr lang="ru-RU" altLang="zh-CN" b="1" dirty="0" err="1" smtClean="0">
                <a:latin typeface="UA Propisi" pitchFamily="2" charset="0"/>
              </a:rPr>
              <a:t>Війську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  <a:r>
              <a:rPr lang="ru-RU" altLang="zh-CN" b="1" dirty="0" err="1" smtClean="0">
                <a:latin typeface="UA Propisi" pitchFamily="2" charset="0"/>
              </a:rPr>
              <a:t>Запорізькому</a:t>
            </a:r>
            <a:r>
              <a:rPr lang="ru-RU" altLang="zh-CN" b="1" dirty="0" smtClean="0">
                <a:latin typeface="UA Propisi" pitchFamily="2" charset="0"/>
              </a:rPr>
              <a:t>, брали участь у </a:t>
            </a:r>
            <a:r>
              <a:rPr lang="ru-RU" altLang="zh-CN" b="1" dirty="0" err="1" smtClean="0">
                <a:latin typeface="UA Propisi" pitchFamily="2" charset="0"/>
              </a:rPr>
              <a:t>визвольних</a:t>
            </a:r>
            <a:r>
              <a:rPr lang="ru-RU" altLang="zh-CN" b="1" dirty="0" smtClean="0">
                <a:latin typeface="UA Propisi" pitchFamily="2" charset="0"/>
              </a:rPr>
              <a:t> </a:t>
            </a:r>
            <a:r>
              <a:rPr lang="ru-RU" altLang="zh-CN" b="1" dirty="0" err="1" smtClean="0">
                <a:latin typeface="UA Propisi" pitchFamily="2" charset="0"/>
              </a:rPr>
              <a:t>війнах</a:t>
            </a:r>
            <a:r>
              <a:rPr lang="ru-RU" altLang="zh-CN" b="1" dirty="0" smtClean="0">
                <a:latin typeface="UA Propisi" pitchFamily="2" charset="0"/>
              </a:rPr>
              <a:t> і </a:t>
            </a:r>
            <a:r>
              <a:rPr lang="ru-RU" altLang="zh-CN" b="1" dirty="0" err="1" smtClean="0">
                <a:latin typeface="UA Propisi" pitchFamily="2" charset="0"/>
              </a:rPr>
              <a:t>повстаннях</a:t>
            </a:r>
            <a:r>
              <a:rPr lang="ru-RU" altLang="zh-CN" b="1" dirty="0" smtClean="0">
                <a:latin typeface="UA Propisi" pitchFamily="2" charset="0"/>
              </a:rPr>
              <a:t>.</a:t>
            </a:r>
            <a:endParaRPr lang="ru-RU" altLang="en-US" b="1" dirty="0" smtClean="0">
              <a:latin typeface="UA Propisi" pitchFamily="2" charset="0"/>
            </a:endParaRPr>
          </a:p>
          <a:p>
            <a:pPr algn="ctr">
              <a:spcBef>
                <a:spcPct val="20000"/>
              </a:spcBef>
            </a:pPr>
            <a:endParaRPr lang="uk-UA" altLang="uk-UA" sz="2000" b="1" dirty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6" y="332656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10" name="Изображение 112"/>
          <p:cNvPicPr/>
          <p:nvPr/>
        </p:nvPicPr>
        <p:blipFill>
          <a:blip r:embed="rId7"/>
          <a:stretch>
            <a:fillRect/>
          </a:stretch>
        </p:blipFill>
        <p:spPr>
          <a:xfrm>
            <a:off x="2131779" y="2316057"/>
            <a:ext cx="4666615" cy="374332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288392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48" y="5059792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789" y="4741826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5" name="Picture 3" descr="C:\Users\Дом\Downloads\swan-in-flight-5342206_960_72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8307" y1="54093" x2="28307" y2="54093"/>
                        <a14:backgroundMark x1="42328" y1="33096" x2="42328" y2="33096"/>
                        <a14:backgroundMark x1="60582" y1="42349" x2="60582" y2="42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23373" r="24257" b="27820"/>
          <a:stretch/>
        </p:blipFill>
        <p:spPr bwMode="auto">
          <a:xfrm flipH="1">
            <a:off x="7266747" y="692696"/>
            <a:ext cx="2032364" cy="9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Дом\Downloads\swan-in-flight-5342206_960_72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28307" y1="54093" x2="28307" y2="54093"/>
                        <a14:backgroundMark x1="42328" y1="33096" x2="42328" y2="33096"/>
                        <a14:backgroundMark x1="60582" y1="42349" x2="60582" y2="42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23373" r="24257" b="27820"/>
          <a:stretch/>
        </p:blipFill>
        <p:spPr bwMode="auto">
          <a:xfrm flipH="1">
            <a:off x="5863373" y="0"/>
            <a:ext cx="2032364" cy="94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651056" y="3811167"/>
            <a:ext cx="3209927" cy="3659526"/>
          </a:xfrm>
          <a:prstGeom prst="rect">
            <a:avLst/>
          </a:prstGeom>
          <a:noFill/>
        </p:spPr>
      </p:pic>
      <p:pic>
        <p:nvPicPr>
          <p:cNvPr id="19" name="Picture 7" descr="https://i.pinimg.com/564x/c2/61/c6/c261c622157c164e9e5f687017c36b2a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728035" y="4446973"/>
            <a:ext cx="1998528" cy="264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79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101" y="2591770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2123728" y="3035794"/>
            <a:ext cx="3739645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uk-UA" altLang="uk-UA" sz="2000" b="1" dirty="0" smtClean="0">
                <a:latin typeface="UA Propisi" pitchFamily="2" charset="0"/>
              </a:rPr>
              <a:t>Батько Тараса - </a:t>
            </a:r>
          </a:p>
          <a:p>
            <a:pPr algn="ctr">
              <a:lnSpc>
                <a:spcPct val="110000"/>
              </a:lnSpc>
            </a:pPr>
            <a:r>
              <a:rPr lang="uk-UA" altLang="uk-UA" sz="2000" b="1" dirty="0" smtClean="0">
                <a:solidFill>
                  <a:srgbClr val="FF0000"/>
                </a:solidFill>
                <a:latin typeface="UA Propisi" pitchFamily="2" charset="0"/>
              </a:rPr>
              <a:t>Григорій Іванович Шевченко</a:t>
            </a:r>
            <a:r>
              <a:rPr lang="uk-UA" altLang="uk-UA" sz="2000" b="1" dirty="0" smtClean="0">
                <a:latin typeface="UA Propisi" pitchFamily="2" charset="0"/>
              </a:rPr>
              <a:t> - людина письменна, кохався у слові Божому, чумакував, двічі брав у мандри з собою Тараса.</a:t>
            </a:r>
            <a:endParaRPr lang="ru-RU" altLang="zh-CN" sz="2000" b="1" dirty="0" smtClean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6" y="332656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367" y="4487147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35" y="5288392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47" y="5040300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2" name="Picture 16" descr="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08" y="3001574"/>
            <a:ext cx="1979122" cy="196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Дом\Downloads\Mute_swans_in_flight.jpg"/>
          <p:cNvPicPr>
            <a:picLocks noChangeAspect="1" noChangeArrowheads="1"/>
          </p:cNvPicPr>
          <p:nvPr/>
        </p:nvPicPr>
        <p:blipFill rotWithShape="1">
          <a:blip r:embed="rId11" cstate="print">
            <a:grayscl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20" t="29246" r="6230" b="15961"/>
          <a:stretch/>
        </p:blipFill>
        <p:spPr bwMode="auto">
          <a:xfrm>
            <a:off x="5652120" y="-228600"/>
            <a:ext cx="3185300" cy="106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877617" y="3861048"/>
            <a:ext cx="3209927" cy="3659526"/>
          </a:xfrm>
          <a:prstGeom prst="rect">
            <a:avLst/>
          </a:prstGeom>
          <a:noFill/>
        </p:spPr>
      </p:pic>
      <p:pic>
        <p:nvPicPr>
          <p:cNvPr id="16" name="Picture 7" descr="https://i.pinimg.com/564x/c2/61/c6/c261c622157c164e9e5f687017c36b2a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596336" y="4619316"/>
            <a:ext cx="1808007" cy="2640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206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C:\Users\user\Pictures\Screenshots\Знімок екрана (9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5758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i.pinimg.com/564x/76/33/1e/76331e6f913e3be17d10d919ae7f3204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75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35794"/>
            <a:ext cx="2923828" cy="426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Овальная выноска 16"/>
          <p:cNvSpPr/>
          <p:nvPr/>
        </p:nvSpPr>
        <p:spPr>
          <a:xfrm>
            <a:off x="1763688" y="3035794"/>
            <a:ext cx="4099685" cy="2481437"/>
          </a:xfrm>
          <a:prstGeom prst="wedgeEllipseCallout">
            <a:avLst>
              <a:gd name="adj1" fmla="val 57575"/>
              <a:gd name="adj2" fmla="val 758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spcBef>
                <a:spcPct val="20000"/>
              </a:spcBef>
            </a:pPr>
            <a:r>
              <a:rPr lang="uk-UA" altLang="uk-UA" sz="2000" b="1" dirty="0" smtClean="0">
                <a:latin typeface="UA Propisi" pitchFamily="2" charset="0"/>
              </a:rPr>
              <a:t>Мати Тараса -                   </a:t>
            </a:r>
            <a:r>
              <a:rPr lang="uk-UA" altLang="uk-UA" sz="2000" b="1" dirty="0" smtClean="0">
                <a:solidFill>
                  <a:srgbClr val="FF0000"/>
                </a:solidFill>
                <a:latin typeface="UA Propisi" pitchFamily="2" charset="0"/>
              </a:rPr>
              <a:t>Катерина Якимівна Бойко</a:t>
            </a:r>
            <a:r>
              <a:rPr lang="uk-UA" altLang="uk-UA" sz="2000" b="1" dirty="0" smtClean="0">
                <a:latin typeface="UA Propisi" pitchFamily="2" charset="0"/>
              </a:rPr>
              <a:t>, була чутливою і безмежно люблячою жінкою.</a:t>
            </a:r>
          </a:p>
          <a:p>
            <a:pPr marL="342900" indent="-342900" algn="ctr">
              <a:spcBef>
                <a:spcPct val="20000"/>
              </a:spcBef>
            </a:pPr>
            <a:r>
              <a:rPr lang="uk-UA" altLang="uk-UA" sz="2000" b="1" dirty="0" smtClean="0">
                <a:latin typeface="UA Propisi" pitchFamily="2" charset="0"/>
              </a:rPr>
              <a:t>Померла  в 1823 році, залишивши сиротами шестеро дітей.</a:t>
            </a:r>
            <a:endParaRPr lang="ru-RU" altLang="zh-CN" sz="2000" b="1" dirty="0" smtClean="0">
              <a:latin typeface="UA Propisi" pitchFamily="2" charset="0"/>
            </a:endParaRPr>
          </a:p>
        </p:txBody>
      </p:sp>
      <p:pic>
        <p:nvPicPr>
          <p:cNvPr id="13" name="Изображение 122"/>
          <p:cNvPicPr/>
          <p:nvPr/>
        </p:nvPicPr>
        <p:blipFill>
          <a:blip r:embed="rId5">
            <a:lum bright="6000" contras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00" b="90000" l="960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 flipH="1" flipV="1">
            <a:off x="4231346" y="332656"/>
            <a:ext cx="2589669" cy="3855063"/>
          </a:xfrm>
          <a:prstGeom prst="roundRect">
            <a:avLst/>
          </a:prstGeom>
          <a:noFill/>
          <a:ln w="9525">
            <a:noFill/>
          </a:ln>
          <a:effectLst>
            <a:softEdge rad="127000"/>
          </a:effectLst>
        </p:spPr>
      </p:pic>
      <p:pic>
        <p:nvPicPr>
          <p:cNvPr id="8" name="Изображение 111"/>
          <p:cNvPicPr/>
          <p:nvPr/>
        </p:nvPicPr>
        <p:blipFill>
          <a:blip r:embed="rId7">
            <a:lum contras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6375" r="95125"/>
                    </a14:imgEffect>
                  </a14:imgLayer>
                </a14:imgProps>
              </a:ext>
            </a:extLst>
          </a:blip>
          <a:srcRect l="51590" b="4695"/>
          <a:stretch>
            <a:fillRect/>
          </a:stretch>
        </p:blipFill>
        <p:spPr>
          <a:xfrm>
            <a:off x="5599723" y="-531440"/>
            <a:ext cx="4080242" cy="3116959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9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81" y="3861048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941168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i.pinimg.com/564x/3d/30/bd/3d30bdef3639d898d3d399ea863f0e5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167" b="100000" l="9422" r="89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35" y="5146386"/>
            <a:ext cx="1369020" cy="179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10" y="1965933"/>
            <a:ext cx="1446818" cy="1669772"/>
          </a:xfrm>
          <a:prstGeom prst="rect">
            <a:avLst/>
          </a:prstGeom>
        </p:spPr>
      </p:pic>
      <p:pic>
        <p:nvPicPr>
          <p:cNvPr id="14" name="Picture 16" descr="7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841" y="2879523"/>
            <a:ext cx="1979122" cy="196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003476" y="3740324"/>
            <a:ext cx="3209927" cy="3659526"/>
          </a:xfrm>
          <a:prstGeom prst="rect">
            <a:avLst/>
          </a:prstGeom>
          <a:noFill/>
        </p:spPr>
      </p:pic>
      <p:pic>
        <p:nvPicPr>
          <p:cNvPr id="16" name="Picture 8" descr="D:\Мои документы\рисунки\национальні\посолнухи\102851331_large_75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747883" y="3722050"/>
            <a:ext cx="3209927" cy="3659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362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834</Words>
  <Application>Microsoft Office PowerPoint</Application>
  <PresentationFormat>Экран (4:3)</PresentationFormat>
  <Paragraphs>134</Paragraphs>
  <Slides>38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50" baseType="lpstr">
      <vt:lpstr>宋体</vt:lpstr>
      <vt:lpstr>Aeromatics NC</vt:lpstr>
      <vt:lpstr>Arial</vt:lpstr>
      <vt:lpstr>Calibri</vt:lpstr>
      <vt:lpstr>Comic Sans MS</vt:lpstr>
      <vt:lpstr>Gabriola</vt:lpstr>
      <vt:lpstr>Segoe Print</vt:lpstr>
      <vt:lpstr>Segoe Script</vt:lpstr>
      <vt:lpstr>黑体</vt:lpstr>
      <vt:lpstr>Times New Roman</vt:lpstr>
      <vt:lpstr>UA Propisi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77</cp:revision>
  <dcterms:created xsi:type="dcterms:W3CDTF">2024-01-15T13:10:21Z</dcterms:created>
  <dcterms:modified xsi:type="dcterms:W3CDTF">2024-03-19T12:37:26Z</dcterms:modified>
</cp:coreProperties>
</file>