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6" r:id="rId3"/>
    <p:sldId id="267" r:id="rId4"/>
    <p:sldId id="265" r:id="rId5"/>
    <p:sldId id="258" r:id="rId6"/>
    <p:sldId id="260" r:id="rId7"/>
    <p:sldId id="261" r:id="rId8"/>
    <p:sldId id="262" r:id="rId9"/>
    <p:sldId id="264" r:id="rId10"/>
    <p:sldId id="263" r:id="rId11"/>
    <p:sldId id="269" r:id="rId12"/>
    <p:sldId id="259" r:id="rId13"/>
  </p:sldIdLst>
  <p:sldSz cx="10383838" cy="7254875"/>
  <p:notesSz cx="6858000" cy="9144000"/>
  <p:defaultTextStyle>
    <a:defPPr>
      <a:defRPr lang="uk-UA"/>
    </a:defPPr>
    <a:lvl1pPr marL="0" algn="l" defTabSz="10077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3884" algn="l" defTabSz="10077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7767" algn="l" defTabSz="10077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11651" algn="l" defTabSz="10077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15534" algn="l" defTabSz="10077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19416" algn="l" defTabSz="10077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23300" algn="l" defTabSz="10077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27184" algn="l" defTabSz="10077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31067" algn="l" defTabSz="10077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5">
          <p15:clr>
            <a:srgbClr val="A4A3A4"/>
          </p15:clr>
        </p15:guide>
        <p15:guide id="2" pos="32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48" y="60"/>
      </p:cViewPr>
      <p:guideLst>
        <p:guide orient="horz" pos="2285"/>
        <p:guide pos="32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8788" y="2253714"/>
            <a:ext cx="8826262" cy="155509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7576" y="4111096"/>
            <a:ext cx="7268687" cy="18540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8F329-4BE2-48F5-866C-02BF7453CCA3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9750-518E-4BFA-B338-1DD86C6BF0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5860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8F329-4BE2-48F5-866C-02BF7453CCA3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9750-518E-4BFA-B338-1DD86C6BF0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62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28282" y="290532"/>
            <a:ext cx="2336364" cy="619015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9192" y="290532"/>
            <a:ext cx="6836027" cy="619015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8F329-4BE2-48F5-866C-02BF7453CCA3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9750-518E-4BFA-B338-1DD86C6BF0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9337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8F329-4BE2-48F5-866C-02BF7453CCA3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9750-518E-4BFA-B338-1DD86C6BF0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418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252" y="4661929"/>
            <a:ext cx="8826262" cy="1440899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0252" y="3074926"/>
            <a:ext cx="8826262" cy="1587003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7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6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4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8F329-4BE2-48F5-866C-02BF7453CCA3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9750-518E-4BFA-B338-1DD86C6BF0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408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9192" y="1692805"/>
            <a:ext cx="4586195" cy="478788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8451" y="1692805"/>
            <a:ext cx="4586195" cy="478788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8F329-4BE2-48F5-866C-02BF7453CCA3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9750-518E-4BFA-B338-1DD86C6BF0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3668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9192" y="1623951"/>
            <a:ext cx="4587998" cy="67678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9192" y="2300736"/>
            <a:ext cx="4587998" cy="417995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74846" y="1623951"/>
            <a:ext cx="4589801" cy="67678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74846" y="2300736"/>
            <a:ext cx="4589801" cy="417995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8F329-4BE2-48F5-866C-02BF7453CCA3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9750-518E-4BFA-B338-1DD86C6BF0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417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8F329-4BE2-48F5-866C-02BF7453CCA3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9750-518E-4BFA-B338-1DD86C6BF0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8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8F329-4BE2-48F5-866C-02BF7453CCA3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9750-518E-4BFA-B338-1DD86C6BF0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9257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193" y="288852"/>
            <a:ext cx="3416211" cy="122929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9792" y="288852"/>
            <a:ext cx="5804854" cy="6191835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9193" y="1518150"/>
            <a:ext cx="3416211" cy="4962537"/>
          </a:xfrm>
        </p:spPr>
        <p:txBody>
          <a:bodyPr/>
          <a:lstStyle>
            <a:lvl1pPr marL="0" indent="0">
              <a:buNone/>
              <a:defRPr sz="15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8F329-4BE2-48F5-866C-02BF7453CCA3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9750-518E-4BFA-B338-1DD86C6BF0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778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5305" y="5078413"/>
            <a:ext cx="6230303" cy="59953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35305" y="648237"/>
            <a:ext cx="6230303" cy="4352925"/>
          </a:xfrm>
        </p:spPr>
        <p:txBody>
          <a:bodyPr/>
          <a:lstStyle>
            <a:lvl1pPr marL="0" indent="0">
              <a:buNone/>
              <a:defRPr sz="3500"/>
            </a:lvl1pPr>
            <a:lvl2pPr marL="503926" indent="0">
              <a:buNone/>
              <a:defRPr sz="3100"/>
            </a:lvl2pPr>
            <a:lvl3pPr marL="1007852" indent="0">
              <a:buNone/>
              <a:defRPr sz="2600"/>
            </a:lvl3pPr>
            <a:lvl4pPr marL="1511778" indent="0">
              <a:buNone/>
              <a:defRPr sz="2200"/>
            </a:lvl4pPr>
            <a:lvl5pPr marL="2015703" indent="0">
              <a:buNone/>
              <a:defRPr sz="2200"/>
            </a:lvl5pPr>
            <a:lvl6pPr marL="2519629" indent="0">
              <a:buNone/>
              <a:defRPr sz="2200"/>
            </a:lvl6pPr>
            <a:lvl7pPr marL="3023555" indent="0">
              <a:buNone/>
              <a:defRPr sz="2200"/>
            </a:lvl7pPr>
            <a:lvl8pPr marL="3527481" indent="0">
              <a:buNone/>
              <a:defRPr sz="2200"/>
            </a:lvl8pPr>
            <a:lvl9pPr marL="4031407" indent="0">
              <a:buNone/>
              <a:defRPr sz="22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35305" y="5677948"/>
            <a:ext cx="6230303" cy="851440"/>
          </a:xfrm>
        </p:spPr>
        <p:txBody>
          <a:bodyPr/>
          <a:lstStyle>
            <a:lvl1pPr marL="0" indent="0">
              <a:buNone/>
              <a:defRPr sz="15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8F329-4BE2-48F5-866C-02BF7453CCA3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09750-518E-4BFA-B338-1DD86C6BF0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747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192" y="290531"/>
            <a:ext cx="9345454" cy="1209146"/>
          </a:xfrm>
          <a:prstGeom prst="rect">
            <a:avLst/>
          </a:prstGeom>
        </p:spPr>
        <p:txBody>
          <a:bodyPr vert="horz" lIns="100785" tIns="50393" rIns="100785" bIns="5039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9192" y="1692805"/>
            <a:ext cx="9345454" cy="4787882"/>
          </a:xfrm>
          <a:prstGeom prst="rect">
            <a:avLst/>
          </a:prstGeom>
        </p:spPr>
        <p:txBody>
          <a:bodyPr vert="horz" lIns="100785" tIns="50393" rIns="100785" bIns="5039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9192" y="6724195"/>
            <a:ext cx="2422896" cy="386255"/>
          </a:xfrm>
          <a:prstGeom prst="rect">
            <a:avLst/>
          </a:prstGeom>
        </p:spPr>
        <p:txBody>
          <a:bodyPr vert="horz" lIns="100785" tIns="50393" rIns="100785" bIns="5039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8F329-4BE2-48F5-866C-02BF7453CCA3}" type="datetimeFigureOut">
              <a:rPr lang="uk-UA" smtClean="0"/>
              <a:t>08.03.2024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7812" y="6724195"/>
            <a:ext cx="3288215" cy="386255"/>
          </a:xfrm>
          <a:prstGeom prst="rect">
            <a:avLst/>
          </a:prstGeom>
        </p:spPr>
        <p:txBody>
          <a:bodyPr vert="horz" lIns="100785" tIns="50393" rIns="100785" bIns="5039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41750" y="6724195"/>
            <a:ext cx="2422896" cy="386255"/>
          </a:xfrm>
          <a:prstGeom prst="rect">
            <a:avLst/>
          </a:prstGeom>
        </p:spPr>
        <p:txBody>
          <a:bodyPr vert="horz" lIns="100785" tIns="50393" rIns="100785" bIns="5039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09750-518E-4BFA-B338-1DD86C6BF0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872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07852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44" indent="-377944" algn="l" defTabSz="1007852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879" indent="-314954" algn="l" defTabSz="100785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815" indent="-251963" algn="l" defTabSz="100785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40" indent="-251963" algn="l" defTabSz="100785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666" indent="-251963" algn="l" defTabSz="100785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592" indent="-251963" algn="l" defTabSz="10078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518" indent="-251963" algn="l" defTabSz="10078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444" indent="-251963" algn="l" defTabSz="10078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370" indent="-251963" algn="l" defTabSz="10078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6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52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78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703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629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55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81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407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8" name="Picture 4" descr="Фон для презентації в українському стилі 2023 | Презентація. Різ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83838" cy="7254875"/>
          </a:xfrm>
          <a:prstGeom prst="rect">
            <a:avLst/>
          </a:prstGeom>
          <a:noFill/>
        </p:spPr>
      </p:pic>
      <p:pic>
        <p:nvPicPr>
          <p:cNvPr id="7" name="Рисунок 6" descr="Плакат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469" y="5491"/>
            <a:ext cx="6858826" cy="1253754"/>
          </a:xfrm>
          <a:prstGeom prst="rect">
            <a:avLst/>
          </a:prstGeom>
        </p:spPr>
      </p:pic>
      <p:pic>
        <p:nvPicPr>
          <p:cNvPr id="8" name="Рисунок 7" descr="Плакат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1622" y="1570709"/>
            <a:ext cx="6296412" cy="1294977"/>
          </a:xfrm>
          <a:prstGeom prst="rect">
            <a:avLst/>
          </a:prstGeom>
        </p:spPr>
      </p:pic>
      <p:pic>
        <p:nvPicPr>
          <p:cNvPr id="10" name="Рисунок 9" descr="118-800x800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2874" y="1329014"/>
            <a:ext cx="3925036" cy="3656406"/>
          </a:xfrm>
          <a:prstGeom prst="rect">
            <a:avLst/>
          </a:prstGeom>
        </p:spPr>
      </p:pic>
      <p:pic>
        <p:nvPicPr>
          <p:cNvPr id="11" name="Рисунок 10" descr="peace-dove-made-of-flowers_534681-3912-removebg-previ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72154" y="580432"/>
            <a:ext cx="1395441" cy="1299937"/>
          </a:xfrm>
          <a:prstGeom prst="rect">
            <a:avLst/>
          </a:prstGeom>
        </p:spPr>
      </p:pic>
      <p:pic>
        <p:nvPicPr>
          <p:cNvPr id="12" name="Рисунок 11" descr="Screenshot_2023-02-03_at_17-20-30_Сильная_рука_держит_флаг_украины_Премиум_векторы-removebg-previe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16213" y="2412909"/>
            <a:ext cx="3107320" cy="2894655"/>
          </a:xfrm>
          <a:prstGeom prst="rect">
            <a:avLst/>
          </a:prstGeom>
        </p:spPr>
      </p:pic>
      <p:pic>
        <p:nvPicPr>
          <p:cNvPr id="14" name="Рисунок 13" descr="Screenshot_2023-02-03_at_17-21-29_Украинский_трезубец_из_цветов_Премиум_векторы-removebg-preview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99" y="4539440"/>
            <a:ext cx="2903356" cy="2704650"/>
          </a:xfrm>
          <a:prstGeom prst="rect">
            <a:avLst/>
          </a:prstGeom>
        </p:spPr>
      </p:pic>
      <p:pic>
        <p:nvPicPr>
          <p:cNvPr id="16" name="Рисунок 15" descr="2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43299" y="-58979"/>
            <a:ext cx="2453148" cy="1264880"/>
          </a:xfrm>
          <a:prstGeom prst="rect">
            <a:avLst/>
          </a:prstGeom>
        </p:spPr>
      </p:pic>
      <p:sp>
        <p:nvSpPr>
          <p:cNvPr id="15" name="Текстовое поле 3"/>
          <p:cNvSpPr txBox="1"/>
          <p:nvPr/>
        </p:nvSpPr>
        <p:spPr>
          <a:xfrm>
            <a:off x="3547566" y="3360777"/>
            <a:ext cx="3670816" cy="3210305"/>
          </a:xfrm>
          <a:prstGeom prst="rect">
            <a:avLst/>
          </a:prstGeom>
          <a:noFill/>
        </p:spPr>
        <p:txBody>
          <a:bodyPr wrap="none" lIns="100776" tIns="50389" rIns="100776" bIns="50389" rtlCol="0">
            <a:spAutoFit/>
          </a:bodyPr>
          <a:lstStyle/>
          <a:p>
            <a:pPr algn="ctr"/>
            <a:r>
              <a:rPr lang="uk-UA" altLang="ru-RU" sz="5300" b="1" dirty="0">
                <a:solidFill>
                  <a:schemeClr val="accent1">
                    <a:lumMod val="7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Єдиний урок</a:t>
            </a:r>
          </a:p>
          <a:p>
            <a:pPr algn="ctr"/>
            <a:r>
              <a:rPr lang="uk-UA" altLang="ru-RU" sz="5300" b="1" dirty="0">
                <a:solidFill>
                  <a:srgbClr val="FF0000"/>
                </a:solidFill>
                <a:latin typeface="Gabriola" panose="04040605051002020D02" charset="0"/>
                <a:cs typeface="Gabriola" panose="04040605051002020D02" charset="0"/>
              </a:rPr>
              <a:t>Т.Г.Шевченко</a:t>
            </a:r>
            <a:r>
              <a:rPr lang="uk-UA" altLang="ru-RU" sz="5300" dirty="0">
                <a:solidFill>
                  <a:srgbClr val="002060"/>
                </a:solidFill>
                <a:latin typeface="Gabriola" panose="04040605051002020D02" charset="0"/>
                <a:cs typeface="Gabriola" panose="04040605051002020D02" charset="0"/>
              </a:rPr>
              <a:t> </a:t>
            </a:r>
            <a:r>
              <a:rPr lang="uk-UA" altLang="ru-RU" sz="5300" dirty="0">
                <a:solidFill>
                  <a:srgbClr val="FF0000"/>
                </a:solidFill>
                <a:latin typeface="Gabriola" panose="04040605051002020D02" charset="0"/>
                <a:cs typeface="Gabriola" panose="04040605051002020D02" charset="0"/>
              </a:rPr>
              <a:t>– </a:t>
            </a:r>
          </a:p>
          <a:p>
            <a:pPr algn="ctr"/>
            <a:r>
              <a:rPr lang="uk-UA" altLang="ru-RU" sz="4800" dirty="0">
                <a:solidFill>
                  <a:srgbClr val="002060"/>
                </a:solidFill>
                <a:latin typeface="Gabriola" panose="04040605051002020D02" charset="0"/>
                <a:cs typeface="Gabriola" panose="04040605051002020D02" charset="0"/>
              </a:rPr>
              <a:t>великий син </a:t>
            </a:r>
          </a:p>
          <a:p>
            <a:pPr algn="ctr"/>
            <a:r>
              <a:rPr lang="uk-UA" altLang="ru-RU" sz="4800" dirty="0">
                <a:solidFill>
                  <a:srgbClr val="002060"/>
                </a:solidFill>
                <a:latin typeface="Gabriola" panose="04040605051002020D02" charset="0"/>
                <a:cs typeface="Gabriola" panose="04040605051002020D02" charset="0"/>
              </a:rPr>
              <a:t>великого народу.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1994" y="5985083"/>
            <a:ext cx="2381844" cy="1302099"/>
          </a:xfrm>
          <a:prstGeom prst="rect">
            <a:avLst/>
          </a:prstGeom>
          <a:solidFill>
            <a:schemeClr val="bg1"/>
          </a:solidFill>
        </p:spPr>
        <p:txBody>
          <a:bodyPr wrap="square" lIns="100776" tIns="50389" rIns="100776" bIns="50389" rtlCol="0">
            <a:spAutoFit/>
          </a:bodyPr>
          <a:lstStyle/>
          <a:p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Виконала:</a:t>
            </a:r>
          </a:p>
          <a:p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Різченко Я.В. </a:t>
            </a:r>
          </a:p>
          <a:p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5-А клас</a:t>
            </a:r>
          </a:p>
        </p:txBody>
      </p:sp>
    </p:spTree>
    <p:extLst>
      <p:ext uri="{BB962C8B-B14F-4D97-AF65-F5344CB8AC3E}">
        <p14:creationId xmlns:p14="http://schemas.microsoft.com/office/powerpoint/2010/main" val="166782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Содержимое 5" descr="5495cc31b55a9-removebg-preview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4381" y="2295525"/>
            <a:ext cx="6315075" cy="3581400"/>
          </a:xfrm>
        </p:spPr>
      </p:pic>
      <p:pic>
        <p:nvPicPr>
          <p:cNvPr id="4100" name="Picture 4" descr="Шаблон презентації в українському стилі | Презентація. Українська мо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383838" cy="7254875"/>
          </a:xfrm>
          <a:prstGeom prst="rect">
            <a:avLst/>
          </a:prstGeom>
          <a:noFill/>
        </p:spPr>
      </p:pic>
      <p:pic>
        <p:nvPicPr>
          <p:cNvPr id="7" name="Рисунок 6" descr="5495cc31b55a9-removebg-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582036" cy="34773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6660" y="3398912"/>
            <a:ext cx="9026448" cy="1717589"/>
          </a:xfrm>
          <a:prstGeom prst="rect">
            <a:avLst/>
          </a:prstGeom>
          <a:noFill/>
        </p:spPr>
        <p:txBody>
          <a:bodyPr wrap="none" lIns="100776" tIns="50389" rIns="100776" bIns="50389" rtlCol="0">
            <a:spAutoFit/>
          </a:bodyPr>
          <a:lstStyle/>
          <a:p>
            <a:pPr algn="ctr"/>
            <a:r>
              <a:rPr lang="uk-UA" sz="3500" b="1" i="1" dirty="0">
                <a:solidFill>
                  <a:srgbClr val="0000FF"/>
                </a:solidFill>
                <a:latin typeface="Georgia" pitchFamily="18" charset="0"/>
              </a:rPr>
              <a:t>У 1975 році один із кратерів </a:t>
            </a:r>
          </a:p>
          <a:p>
            <a:pPr algn="ctr"/>
            <a:r>
              <a:rPr lang="uk-UA" sz="3500" b="1" i="1" dirty="0">
                <a:solidFill>
                  <a:srgbClr val="0000FF"/>
                </a:solidFill>
                <a:latin typeface="Georgia" pitchFamily="18" charset="0"/>
              </a:rPr>
              <a:t>на Меркурії був названий на честь </a:t>
            </a:r>
          </a:p>
          <a:p>
            <a:pPr algn="ctr"/>
            <a:r>
              <a:rPr lang="uk-UA" sz="3500" b="1" i="1" dirty="0">
                <a:solidFill>
                  <a:srgbClr val="0000FF"/>
                </a:solidFill>
                <a:latin typeface="Georgia" pitchFamily="18" charset="0"/>
              </a:rPr>
              <a:t>Тараса Григоровича Шевченка.</a:t>
            </a:r>
          </a:p>
        </p:txBody>
      </p:sp>
      <p:pic>
        <p:nvPicPr>
          <p:cNvPr id="11" name="Рисунок 10" descr="pravda-removebg-preview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7234" y="5303292"/>
            <a:ext cx="1806074" cy="16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3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Шаблон презентації в українському стилі | Презентація. Українська мо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83838" cy="7254875"/>
          </a:xfrm>
          <a:prstGeom prst="rect">
            <a:avLst/>
          </a:prstGeom>
          <a:noFill/>
        </p:spPr>
      </p:pic>
      <p:pic>
        <p:nvPicPr>
          <p:cNvPr id="118" name="Изображение 117"/>
          <p:cNvPicPr/>
          <p:nvPr/>
        </p:nvPicPr>
        <p:blipFill>
          <a:blip r:embed="rId3"/>
          <a:stretch>
            <a:fillRect/>
          </a:stretch>
        </p:blipFill>
        <p:spPr>
          <a:xfrm>
            <a:off x="5191919" y="3627438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0" y="171054"/>
            <a:ext cx="6468154" cy="27948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0776" tIns="50389" rIns="100776" bIns="50389" anchor="ctr">
            <a:spAutoFit/>
          </a:bodyPr>
          <a:lstStyle/>
          <a:p>
            <a:pPr marL="377912" indent="-377912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віршах</a:t>
            </a: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uk-UA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поемах Шевченко </a:t>
            </a:r>
            <a:r>
              <a:rPr lang="ru-RU" alt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описував</a:t>
            </a: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тяжке</a:t>
            </a: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життя народ</a:t>
            </a:r>
            <a:r>
              <a:rPr lang="uk-UA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у. </a:t>
            </a: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</a:t>
            </a:r>
            <a:r>
              <a:rPr lang="ru-RU" alt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читаєш</a:t>
            </a: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ніби</a:t>
            </a: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чуєш</a:t>
            </a: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ніжну</a:t>
            </a: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сумну</a:t>
            </a: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пісню</a:t>
            </a:r>
            <a:r>
              <a:rPr lang="ru-RU" alt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8" name="Изображение 137"/>
          <p:cNvPicPr/>
          <p:nvPr/>
        </p:nvPicPr>
        <p:blipFill rotWithShape="1">
          <a:blip r:embed="rId4">
            <a:lum contrast="6000"/>
          </a:blip>
          <a:srcRect r="6479"/>
          <a:stretch/>
        </p:blipFill>
        <p:spPr>
          <a:xfrm>
            <a:off x="6468154" y="-19758"/>
            <a:ext cx="3915684" cy="40664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751759" y="4046720"/>
            <a:ext cx="6609985" cy="3064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0776" tIns="50389" rIns="100776" bIns="50389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altLang="en-US" sz="3500" dirty="0">
                <a:latin typeface="Times New Roman" panose="02020603050405020304" charset="0"/>
                <a:cs typeface="Times New Roman" panose="02020603050405020304" charset="0"/>
              </a:rPr>
              <a:t>Шевченко у </a:t>
            </a:r>
            <a:r>
              <a:rPr lang="ru-RU" altLang="en-US" sz="3500" dirty="0" err="1">
                <a:latin typeface="Times New Roman" panose="02020603050405020304" charset="0"/>
                <a:cs typeface="Times New Roman" panose="02020603050405020304" charset="0"/>
              </a:rPr>
              <a:t>багатьох</a:t>
            </a:r>
            <a:r>
              <a:rPr lang="ru-RU" altLang="en-US" sz="35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3500" dirty="0" err="1">
                <a:latin typeface="Times New Roman" panose="02020603050405020304" charset="0"/>
                <a:cs typeface="Times New Roman" panose="02020603050405020304" charset="0"/>
              </a:rPr>
              <a:t>своїх</a:t>
            </a:r>
            <a:r>
              <a:rPr lang="ru-RU" altLang="en-US" sz="35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3500" dirty="0" err="1">
                <a:latin typeface="Times New Roman" panose="02020603050405020304" charset="0"/>
                <a:cs typeface="Times New Roman" panose="02020603050405020304" charset="0"/>
              </a:rPr>
              <a:t>творах</a:t>
            </a:r>
            <a:r>
              <a:rPr lang="ru-RU" altLang="en-US" sz="3500" dirty="0">
                <a:latin typeface="Times New Roman" panose="02020603050405020304" charset="0"/>
                <a:cs typeface="Times New Roman" panose="02020603050405020304" charset="0"/>
              </a:rPr>
              <a:t> закликав </a:t>
            </a:r>
            <a:r>
              <a:rPr lang="ru-RU" altLang="en-US" sz="3500" dirty="0" err="1">
                <a:latin typeface="Times New Roman" panose="02020603050405020304" charset="0"/>
                <a:cs typeface="Times New Roman" panose="02020603050405020304" charset="0"/>
              </a:rPr>
              <a:t>пригноблений</a:t>
            </a:r>
            <a:r>
              <a:rPr lang="ru-RU" altLang="en-US" sz="35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3500" dirty="0" err="1">
                <a:latin typeface="Times New Roman" panose="02020603050405020304" charset="0"/>
                <a:cs typeface="Times New Roman" panose="02020603050405020304" charset="0"/>
              </a:rPr>
              <a:t>український</a:t>
            </a:r>
            <a:r>
              <a:rPr lang="ru-RU" altLang="en-US" sz="3500" dirty="0">
                <a:latin typeface="Times New Roman" panose="02020603050405020304" charset="0"/>
                <a:cs typeface="Times New Roman" panose="02020603050405020304" charset="0"/>
              </a:rPr>
              <a:t> народ до </a:t>
            </a:r>
            <a:r>
              <a:rPr lang="ru-RU" altLang="en-US" sz="3500" dirty="0" err="1">
                <a:latin typeface="Times New Roman" panose="02020603050405020304" charset="0"/>
                <a:cs typeface="Times New Roman" panose="02020603050405020304" charset="0"/>
              </a:rPr>
              <a:t>революційної</a:t>
            </a:r>
            <a:r>
              <a:rPr lang="ru-RU" altLang="en-US" sz="35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3500" dirty="0" err="1">
                <a:latin typeface="Times New Roman" panose="02020603050405020304" charset="0"/>
                <a:cs typeface="Times New Roman" panose="02020603050405020304" charset="0"/>
              </a:rPr>
              <a:t>боротьби</a:t>
            </a:r>
            <a:r>
              <a:rPr lang="ru-RU" altLang="en-US" sz="3500" dirty="0">
                <a:latin typeface="Times New Roman" panose="02020603050405020304" charset="0"/>
                <a:cs typeface="Times New Roman" panose="02020603050405020304" charset="0"/>
              </a:rPr>
              <a:t> за </a:t>
            </a:r>
            <a:r>
              <a:rPr lang="ru-RU" altLang="en-US" sz="3500" dirty="0" err="1">
                <a:latin typeface="Times New Roman" panose="02020603050405020304" charset="0"/>
                <a:cs typeface="Times New Roman" panose="02020603050405020304" charset="0"/>
              </a:rPr>
              <a:t>своє</a:t>
            </a:r>
            <a:r>
              <a:rPr lang="ru-RU" altLang="en-US" sz="35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3500" dirty="0" err="1">
                <a:latin typeface="Times New Roman" panose="02020603050405020304" charset="0"/>
                <a:cs typeface="Times New Roman" panose="02020603050405020304" charset="0"/>
              </a:rPr>
              <a:t>звільнення</a:t>
            </a:r>
            <a:r>
              <a:rPr lang="ru-RU" altLang="en-US" sz="35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8" name="Изображение 134"/>
          <p:cNvPicPr/>
          <p:nvPr/>
        </p:nvPicPr>
        <p:blipFill rotWithShape="1">
          <a:blip r:embed="rId5"/>
          <a:srcRect t="6239" b="5099"/>
          <a:stretch/>
        </p:blipFill>
        <p:spPr>
          <a:xfrm>
            <a:off x="-28157" y="2923843"/>
            <a:ext cx="3635899" cy="2791825"/>
          </a:xfrm>
          <a:prstGeom prst="roundRect">
            <a:avLst/>
          </a:prstGeom>
          <a:noFill/>
          <a:ln w="9525"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51668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 descr="Premium Photo | Soft cloudy is gradient pastel,abstract sky background in  sweet color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387529" cy="7254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6610" y="1"/>
            <a:ext cx="5998376" cy="1532923"/>
          </a:xfrm>
          <a:prstGeom prst="rect">
            <a:avLst/>
          </a:prstGeom>
          <a:noFill/>
        </p:spPr>
        <p:txBody>
          <a:bodyPr wrap="none" lIns="100776" tIns="50389" rIns="100776" bIns="50389" rtlCol="0">
            <a:spAutoFit/>
          </a:bodyPr>
          <a:lstStyle/>
          <a:p>
            <a:pPr algn="ctr"/>
            <a:r>
              <a:rPr lang="uk-UA" sz="31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Військових ЗСУ надихає</a:t>
            </a:r>
          </a:p>
          <a:p>
            <a:pPr algn="ctr"/>
            <a:r>
              <a:rPr lang="uk-UA" sz="31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мужність, незламність </a:t>
            </a:r>
          </a:p>
          <a:p>
            <a:pPr algn="ctr"/>
            <a:r>
              <a:rPr lang="uk-UA" sz="31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та стійкість Т.Шевченка</a:t>
            </a:r>
          </a:p>
        </p:txBody>
      </p:sp>
      <p:pic>
        <p:nvPicPr>
          <p:cNvPr id="28673" name="Picture 1" descr="E:\Сценарії\Шевченко\Картинки\изображение_viber_2024-01-25_10-26-22-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264" y="199558"/>
            <a:ext cx="3434407" cy="3199355"/>
          </a:xfrm>
          <a:prstGeom prst="rect">
            <a:avLst/>
          </a:prstGeom>
          <a:noFill/>
        </p:spPr>
      </p:pic>
      <p:pic>
        <p:nvPicPr>
          <p:cNvPr id="28674" name="Picture 2" descr="E:\Загрузки\4209086735_w640_h640_4209086735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1173" y="1494534"/>
            <a:ext cx="3066422" cy="2636820"/>
          </a:xfrm>
          <a:prstGeom prst="rect">
            <a:avLst/>
          </a:prstGeom>
          <a:noFill/>
        </p:spPr>
      </p:pic>
      <p:pic>
        <p:nvPicPr>
          <p:cNvPr id="28675" name="Picture 3" descr="E:\Загрузки\taras-jpg-1-1600x160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167" y="1342185"/>
            <a:ext cx="2698462" cy="2513779"/>
          </a:xfrm>
          <a:prstGeom prst="rect">
            <a:avLst/>
          </a:prstGeom>
          <a:noFill/>
        </p:spPr>
      </p:pic>
      <p:pic>
        <p:nvPicPr>
          <p:cNvPr id="28676" name="Picture 4" descr="E:\Загрузки\Screenshot_2024-01-27_at_23-03-11_шеврон_зх_шевченко___Пошук_Google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05006" y="3855963"/>
            <a:ext cx="3288410" cy="3398912"/>
          </a:xfrm>
          <a:prstGeom prst="rect">
            <a:avLst/>
          </a:prstGeom>
          <a:noFill/>
        </p:spPr>
      </p:pic>
      <p:pic>
        <p:nvPicPr>
          <p:cNvPr id="28677" name="Picture 5" descr="E:\Загрузки\Screenshot_2024-01-27_at_23-02-02_шеврон_зх_шевченко___Пошук_Google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7629" y="3932140"/>
            <a:ext cx="2698462" cy="3228027"/>
          </a:xfrm>
          <a:prstGeom prst="rect">
            <a:avLst/>
          </a:prstGeom>
          <a:noFill/>
        </p:spPr>
      </p:pic>
      <p:pic>
        <p:nvPicPr>
          <p:cNvPr id="28678" name="Picture 6" descr="E:\Загрузки\4686543854_w640_h640_shevron-na-lipuchke-removebg-previe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3487" y="3654391"/>
            <a:ext cx="4170351" cy="36004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051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Тарас Григорович Шевченко народися 9 березня 1814 року в селі Моринці на Черкащині в сім'ї кріпака Григорія Івановича Шевченка. Тарас почав учитися грамоти у 7 років. Його першим учителем був батько. Перша книжка віршів молодого поета називалася «Кобзар». Згодом Тараса Григоровича Шевченка стали називати Кобзарем українського народу. Ще в дитинстві майбутній поет дуже захоплювався малюванням. Із часом він став видатним художником. Помер поет 10 березня 1861 року в місті Сант-Петербург. Поховали у місті Каневі на Чернечій горі над Дніпром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54" y="0"/>
            <a:ext cx="10383838" cy="72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0" r="14244" b="47609"/>
          <a:stretch/>
        </p:blipFill>
        <p:spPr bwMode="auto">
          <a:xfrm>
            <a:off x="8687993" y="2259285"/>
            <a:ext cx="1705081" cy="492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33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 Змалку в обдарованій дитині прокинувся талант художника. Вугіллям, крейдою чи олівцем він малював скрізь, де тільки міг: на стінах, на дверях, на папері… Був він за «школяра-попихача», тобто наймита. Після декількох років поневірянь він стає слугою пана П. Енгельгарда, тобто козачком. Малий художн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34" y="0"/>
            <a:ext cx="10507072" cy="734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0" r="18270" b="50000"/>
          <a:stretch/>
        </p:blipFill>
        <p:spPr bwMode="auto">
          <a:xfrm>
            <a:off x="-208681" y="2475309"/>
            <a:ext cx="2016224" cy="486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446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арас Шевченко.Біографія.Цікаві факти з біографі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" y="-3115"/>
            <a:ext cx="10556092" cy="72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9" t="16186" r="18190" b="24329"/>
          <a:stretch/>
        </p:blipFill>
        <p:spPr bwMode="auto">
          <a:xfrm>
            <a:off x="8848384" y="2835349"/>
            <a:ext cx="1710813" cy="44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392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 descr="Український футаж Блакитний фон Жовтий орнамент 3 - YouTu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10411477" cy="7254875"/>
          </a:xfrm>
          <a:prstGeom prst="rect">
            <a:avLst/>
          </a:prstGeom>
          <a:noFill/>
        </p:spPr>
      </p:pic>
      <p:pic>
        <p:nvPicPr>
          <p:cNvPr id="9" name="Рисунок 8" descr="002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20030" y="1799234"/>
            <a:ext cx="3352635" cy="3154601"/>
          </a:xfrm>
          <a:prstGeom prst="rect">
            <a:avLst/>
          </a:prstGeom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6909123" y="961308"/>
            <a:ext cx="2698462" cy="1447327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6" tIns="50389" rIns="100776" bIns="50389" rtlCol="0" anchor="ctr"/>
          <a:lstStyle/>
          <a:p>
            <a:pPr algn="ctr"/>
            <a:endParaRPr lang="uk-UA" sz="2600" b="1" i="1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3965345" y="199558"/>
            <a:ext cx="2698462" cy="1447327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6" tIns="50389" rIns="100776" bIns="50389" rtlCol="0" anchor="ctr"/>
          <a:lstStyle/>
          <a:p>
            <a:pPr algn="ctr"/>
            <a:endParaRPr lang="uk-UA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 flipH="1">
            <a:off x="1103339" y="961308"/>
            <a:ext cx="2616691" cy="1447327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6" tIns="50389" rIns="100776" bIns="50389" rtlCol="0" anchor="ctr"/>
          <a:lstStyle/>
          <a:p>
            <a:pPr algn="ctr"/>
            <a:endParaRPr lang="uk-UA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 flipH="1" flipV="1">
            <a:off x="1103339" y="3018036"/>
            <a:ext cx="2616691" cy="1599678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6" tIns="50389" rIns="100776" bIns="50389" rtlCol="0" anchor="ctr"/>
          <a:lstStyle/>
          <a:p>
            <a:pPr algn="ctr"/>
            <a:endParaRPr lang="uk-UA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 flipH="1" flipV="1">
            <a:off x="1185111" y="4998590"/>
            <a:ext cx="2616691" cy="1599678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6" tIns="50389" rIns="100776" bIns="50389" rtlCol="0" anchor="ctr"/>
          <a:lstStyle/>
          <a:p>
            <a:pPr algn="ctr"/>
            <a:endParaRPr lang="uk-UA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 flipH="1" flipV="1">
            <a:off x="4047118" y="5455640"/>
            <a:ext cx="2616691" cy="1599678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6" tIns="50389" rIns="100776" bIns="50389" rtlCol="0" anchor="ctr"/>
          <a:lstStyle/>
          <a:p>
            <a:pPr algn="ctr"/>
            <a:endParaRPr lang="uk-UA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 flipV="1">
            <a:off x="7072666" y="3018036"/>
            <a:ext cx="2698462" cy="1523503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6" tIns="50389" rIns="100776" bIns="50389" rtlCol="0" anchor="ctr"/>
          <a:lstStyle/>
          <a:p>
            <a:pPr algn="ctr"/>
            <a:endParaRPr lang="uk-UA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 flipV="1">
            <a:off x="6827351" y="5074765"/>
            <a:ext cx="2698462" cy="1599678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6" tIns="50389" rIns="100776" bIns="50389"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/>
        </p:nvSpPr>
        <p:spPr>
          <a:xfrm>
            <a:off x="1265894" y="1113658"/>
            <a:ext cx="2356354" cy="1209758"/>
          </a:xfrm>
          <a:prstGeom prst="rect">
            <a:avLst/>
          </a:prstGeom>
          <a:noFill/>
        </p:spPr>
        <p:txBody>
          <a:bodyPr wrap="none" lIns="100776" tIns="50389" rIns="100776" bIns="50389" rtlCol="0">
            <a:spAutoFit/>
          </a:bodyPr>
          <a:lstStyle/>
          <a:p>
            <a:pPr algn="ctr"/>
            <a:r>
              <a:rPr lang="uk-UA" sz="2400" b="1" i="1" dirty="0">
                <a:solidFill>
                  <a:srgbClr val="0000FF"/>
                </a:solidFill>
                <a:latin typeface="Georgia" pitchFamily="18" charset="0"/>
              </a:rPr>
              <a:t>Поет,</a:t>
            </a:r>
          </a:p>
          <a:p>
            <a:pPr algn="ctr"/>
            <a:r>
              <a:rPr lang="uk-UA" sz="2400" b="1" i="1" dirty="0">
                <a:solidFill>
                  <a:srgbClr val="0000FF"/>
                </a:solidFill>
                <a:latin typeface="Georgia" pitchFamily="18" charset="0"/>
              </a:rPr>
              <a:t>письменник,</a:t>
            </a:r>
          </a:p>
          <a:p>
            <a:pPr algn="ctr"/>
            <a:r>
              <a:rPr lang="uk-UA" sz="2400" b="1" i="1" dirty="0">
                <a:solidFill>
                  <a:srgbClr val="0000FF"/>
                </a:solidFill>
                <a:latin typeface="Georgia" pitchFamily="18" charset="0"/>
              </a:rPr>
              <a:t>драматург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738771" y="351907"/>
            <a:ext cx="5191919" cy="1209766"/>
          </a:xfrm>
          <a:prstGeom prst="rect">
            <a:avLst/>
          </a:prstGeom>
        </p:spPr>
        <p:txBody>
          <a:bodyPr lIns="100776" tIns="50389" rIns="100776" bIns="50389">
            <a:spAutoFit/>
          </a:bodyPr>
          <a:lstStyle/>
          <a:p>
            <a:pPr algn="ctr"/>
            <a:r>
              <a:rPr lang="uk-UA" sz="2400" b="1" i="1" dirty="0">
                <a:solidFill>
                  <a:srgbClr val="0000FF"/>
                </a:solidFill>
                <a:latin typeface="Georgia" pitchFamily="18" charset="0"/>
              </a:rPr>
              <a:t>Художник,</a:t>
            </a:r>
          </a:p>
          <a:p>
            <a:pPr algn="ctr"/>
            <a:r>
              <a:rPr lang="uk-UA" sz="2400" b="1" i="1" dirty="0">
                <a:solidFill>
                  <a:srgbClr val="0000FF"/>
                </a:solidFill>
                <a:latin typeface="Georgia" pitchFamily="18" charset="0"/>
              </a:rPr>
              <a:t>портретист,</a:t>
            </a:r>
          </a:p>
          <a:p>
            <a:pPr algn="ctr"/>
            <a:r>
              <a:rPr lang="uk-UA" sz="2400" b="1" i="1" dirty="0">
                <a:solidFill>
                  <a:srgbClr val="0000FF"/>
                </a:solidFill>
                <a:latin typeface="Georgia" pitchFamily="18" charset="0"/>
              </a:rPr>
              <a:t>гравер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682550" y="1266010"/>
            <a:ext cx="5191919" cy="901989"/>
          </a:xfrm>
          <a:prstGeom prst="rect">
            <a:avLst/>
          </a:prstGeom>
        </p:spPr>
        <p:txBody>
          <a:bodyPr lIns="100776" tIns="50389" rIns="100776" bIns="50389">
            <a:spAutoFit/>
          </a:bodyPr>
          <a:lstStyle/>
          <a:p>
            <a:pPr algn="ctr"/>
            <a:r>
              <a:rPr lang="uk-UA" sz="2600" b="1" i="1" dirty="0">
                <a:solidFill>
                  <a:srgbClr val="0000FF"/>
                </a:solidFill>
                <a:latin typeface="Georgia" pitchFamily="18" charset="0"/>
              </a:rPr>
              <a:t>Політичний</a:t>
            </a:r>
          </a:p>
          <a:p>
            <a:pPr algn="ctr"/>
            <a:r>
              <a:rPr lang="uk-UA" sz="2600" b="1" i="1" dirty="0">
                <a:solidFill>
                  <a:srgbClr val="0000FF"/>
                </a:solidFill>
                <a:latin typeface="Georgia" pitchFamily="18" charset="0"/>
              </a:rPr>
              <a:t>діяч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-205006" y="3398913"/>
            <a:ext cx="5191919" cy="840434"/>
          </a:xfrm>
          <a:prstGeom prst="rect">
            <a:avLst/>
          </a:prstGeom>
        </p:spPr>
        <p:txBody>
          <a:bodyPr lIns="100776" tIns="50389" rIns="100776" bIns="50389">
            <a:spAutoFit/>
          </a:bodyPr>
          <a:lstStyle/>
          <a:p>
            <a:pPr algn="ctr"/>
            <a:r>
              <a:rPr lang="uk-UA" sz="2400" b="1" i="1" dirty="0">
                <a:solidFill>
                  <a:srgbClr val="0000FF"/>
                </a:solidFill>
                <a:latin typeface="Georgia" pitchFamily="18" charset="0"/>
              </a:rPr>
              <a:t>Громадський</a:t>
            </a:r>
          </a:p>
          <a:p>
            <a:pPr algn="ctr"/>
            <a:r>
              <a:rPr lang="uk-UA" sz="2400" b="1" i="1" dirty="0">
                <a:solidFill>
                  <a:srgbClr val="0000FF"/>
                </a:solidFill>
                <a:latin typeface="Georgia" pitchFamily="18" charset="0"/>
              </a:rPr>
              <a:t>діяч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846093" y="3475089"/>
            <a:ext cx="5191919" cy="501880"/>
          </a:xfrm>
          <a:prstGeom prst="rect">
            <a:avLst/>
          </a:prstGeom>
        </p:spPr>
        <p:txBody>
          <a:bodyPr lIns="100776" tIns="50389" rIns="100776" bIns="50389">
            <a:spAutoFit/>
          </a:bodyPr>
          <a:lstStyle/>
          <a:p>
            <a:pPr algn="ctr"/>
            <a:r>
              <a:rPr lang="uk-UA" sz="2600" b="1" i="1" dirty="0">
                <a:solidFill>
                  <a:srgbClr val="0000FF"/>
                </a:solidFill>
                <a:latin typeface="Georgia" pitchFamily="18" charset="0"/>
              </a:rPr>
              <a:t>Етнограф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-205006" y="5531816"/>
            <a:ext cx="5191919" cy="501880"/>
          </a:xfrm>
          <a:prstGeom prst="rect">
            <a:avLst/>
          </a:prstGeom>
        </p:spPr>
        <p:txBody>
          <a:bodyPr lIns="100776" tIns="50389" rIns="100776" bIns="50389">
            <a:spAutoFit/>
          </a:bodyPr>
          <a:lstStyle/>
          <a:p>
            <a:pPr algn="ctr"/>
            <a:r>
              <a:rPr lang="uk-UA" sz="2600" b="1" i="1" dirty="0">
                <a:solidFill>
                  <a:srgbClr val="0000FF"/>
                </a:solidFill>
                <a:latin typeface="Georgia" pitchFamily="18" charset="0"/>
              </a:rPr>
              <a:t>  Мислитель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820544" y="5684168"/>
            <a:ext cx="5191919" cy="1302099"/>
          </a:xfrm>
          <a:prstGeom prst="rect">
            <a:avLst/>
          </a:prstGeom>
        </p:spPr>
        <p:txBody>
          <a:bodyPr lIns="100776" tIns="50389" rIns="100776" bIns="50389">
            <a:spAutoFit/>
          </a:bodyPr>
          <a:lstStyle/>
          <a:p>
            <a:pPr algn="ctr"/>
            <a:r>
              <a:rPr lang="uk-UA" sz="2600" b="1" i="1" dirty="0">
                <a:solidFill>
                  <a:srgbClr val="0000FF"/>
                </a:solidFill>
                <a:latin typeface="Georgia" pitchFamily="18" charset="0"/>
              </a:rPr>
              <a:t>Щирий</a:t>
            </a:r>
          </a:p>
          <a:p>
            <a:pPr algn="ctr"/>
            <a:r>
              <a:rPr lang="uk-UA" sz="2600" b="1" i="1" dirty="0">
                <a:solidFill>
                  <a:srgbClr val="0000FF"/>
                </a:solidFill>
                <a:latin typeface="Georgia" pitchFamily="18" charset="0"/>
              </a:rPr>
              <a:t>патріот </a:t>
            </a:r>
          </a:p>
          <a:p>
            <a:pPr algn="ctr"/>
            <a:r>
              <a:rPr lang="uk-UA" sz="2600" b="1" i="1" dirty="0">
                <a:solidFill>
                  <a:srgbClr val="0000FF"/>
                </a:solidFill>
                <a:latin typeface="Georgia" pitchFamily="18" charset="0"/>
              </a:rPr>
              <a:t>України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682550" y="5227116"/>
            <a:ext cx="5191919" cy="1302099"/>
          </a:xfrm>
          <a:prstGeom prst="rect">
            <a:avLst/>
          </a:prstGeom>
        </p:spPr>
        <p:txBody>
          <a:bodyPr lIns="100776" tIns="50389" rIns="100776" bIns="50389">
            <a:spAutoFit/>
          </a:bodyPr>
          <a:lstStyle/>
          <a:p>
            <a:pPr algn="ctr"/>
            <a:r>
              <a:rPr lang="uk-UA" sz="2600" b="1" i="1" dirty="0">
                <a:solidFill>
                  <a:srgbClr val="0000FF"/>
                </a:solidFill>
                <a:latin typeface="Georgia" pitchFamily="18" charset="0"/>
              </a:rPr>
              <a:t>Духовний</a:t>
            </a:r>
          </a:p>
          <a:p>
            <a:pPr algn="ctr"/>
            <a:r>
              <a:rPr lang="uk-UA" sz="2600" b="1" i="1" dirty="0">
                <a:solidFill>
                  <a:srgbClr val="0000FF"/>
                </a:solidFill>
                <a:latin typeface="Georgia" pitchFamily="18" charset="0"/>
              </a:rPr>
              <a:t>батько</a:t>
            </a:r>
          </a:p>
          <a:p>
            <a:pPr algn="ctr"/>
            <a:r>
              <a:rPr lang="uk-UA" sz="2600" b="1" i="1" dirty="0">
                <a:solidFill>
                  <a:srgbClr val="0000FF"/>
                </a:solidFill>
                <a:latin typeface="Georgia" pitchFamily="18" charset="0"/>
              </a:rPr>
              <a:t>нації</a:t>
            </a:r>
          </a:p>
        </p:txBody>
      </p:sp>
    </p:spTree>
    <p:extLst>
      <p:ext uri="{BB962C8B-B14F-4D97-AF65-F5344CB8AC3E}">
        <p14:creationId xmlns:p14="http://schemas.microsoft.com/office/powerpoint/2010/main" val="329448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Фон для презентації в українському стилі 2023 | Презентація. Різ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83838" cy="7254875"/>
          </a:xfrm>
          <a:prstGeom prst="rect">
            <a:avLst/>
          </a:prstGeom>
          <a:noFill/>
        </p:spPr>
      </p:pic>
      <p:pic>
        <p:nvPicPr>
          <p:cNvPr id="1030" name="Picture 6" descr="Жовто блакитний фон - фото и картинки: 64 шту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482" y="428082"/>
            <a:ext cx="9158418" cy="639871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58899" y="656609"/>
            <a:ext cx="4951615" cy="7042124"/>
          </a:xfrm>
          <a:prstGeom prst="rect">
            <a:avLst/>
          </a:prstGeom>
          <a:noFill/>
        </p:spPr>
        <p:txBody>
          <a:bodyPr wrap="none" lIns="100776" tIns="50389" rIns="100776" bIns="50389" rtlCol="0">
            <a:spAutoFit/>
          </a:bodyPr>
          <a:lstStyle/>
          <a:p>
            <a:pPr algn="ctr"/>
            <a:r>
              <a:rPr lang="uk-UA" sz="3100" b="1" i="1" dirty="0">
                <a:solidFill>
                  <a:srgbClr val="0000FF"/>
                </a:solidFill>
                <a:latin typeface="Georgia" pitchFamily="18" charset="0"/>
              </a:rPr>
              <a:t>Найбільший </a:t>
            </a:r>
          </a:p>
          <a:p>
            <a:pPr algn="ctr"/>
            <a:r>
              <a:rPr lang="uk-UA" sz="3100" b="1" i="1" dirty="0">
                <a:solidFill>
                  <a:srgbClr val="0000FF"/>
                </a:solidFill>
                <a:latin typeface="Georgia" pitchFamily="18" charset="0"/>
              </a:rPr>
              <a:t>портрет Кобзаря </a:t>
            </a:r>
          </a:p>
          <a:p>
            <a:pPr algn="ctr"/>
            <a:r>
              <a:rPr lang="uk-UA" sz="3100" b="1" i="1" dirty="0">
                <a:solidFill>
                  <a:srgbClr val="0000FF"/>
                </a:solidFill>
                <a:latin typeface="Georgia" pitchFamily="18" charset="0"/>
              </a:rPr>
              <a:t>у Харкові на стіні </a:t>
            </a:r>
          </a:p>
          <a:p>
            <a:pPr algn="ctr"/>
            <a:r>
              <a:rPr lang="uk-UA" sz="3100" b="1" i="1" dirty="0">
                <a:solidFill>
                  <a:srgbClr val="0000FF"/>
                </a:solidFill>
                <a:latin typeface="Georgia" pitchFamily="18" charset="0"/>
              </a:rPr>
              <a:t>17 поверхового</a:t>
            </a:r>
          </a:p>
          <a:p>
            <a:pPr algn="ctr"/>
            <a:r>
              <a:rPr lang="uk-UA" sz="3100" b="1" i="1" dirty="0">
                <a:solidFill>
                  <a:srgbClr val="0000FF"/>
                </a:solidFill>
                <a:latin typeface="Georgia" pitchFamily="18" charset="0"/>
              </a:rPr>
              <a:t>будинку. Цей </a:t>
            </a:r>
          </a:p>
          <a:p>
            <a:pPr algn="ctr"/>
            <a:r>
              <a:rPr lang="uk-UA" sz="3100" b="1" i="1" dirty="0">
                <a:solidFill>
                  <a:srgbClr val="0000FF"/>
                </a:solidFill>
                <a:latin typeface="Georgia" pitchFamily="18" charset="0"/>
              </a:rPr>
              <a:t>портрет занесений</a:t>
            </a:r>
          </a:p>
          <a:p>
            <a:pPr algn="ctr"/>
            <a:r>
              <a:rPr lang="uk-UA" sz="3100" b="1" i="1" dirty="0">
                <a:solidFill>
                  <a:srgbClr val="0000FF"/>
                </a:solidFill>
                <a:latin typeface="Georgia" pitchFamily="18" charset="0"/>
              </a:rPr>
              <a:t> до Книги Рекордів </a:t>
            </a:r>
          </a:p>
          <a:p>
            <a:pPr algn="ctr"/>
            <a:r>
              <a:rPr lang="uk-UA" sz="3100" b="1" i="1" dirty="0">
                <a:solidFill>
                  <a:srgbClr val="0000FF"/>
                </a:solidFill>
                <a:latin typeface="Georgia" pitchFamily="18" charset="0"/>
              </a:rPr>
              <a:t>України.</a:t>
            </a:r>
          </a:p>
          <a:p>
            <a:pPr algn="ctr"/>
            <a:r>
              <a:rPr lang="uk-UA" sz="3100" b="1" i="1" dirty="0">
                <a:solidFill>
                  <a:srgbClr val="0000FF"/>
                </a:solidFill>
                <a:latin typeface="Georgia" pitchFamily="18" charset="0"/>
              </a:rPr>
              <a:t>Його площа сягає</a:t>
            </a:r>
          </a:p>
          <a:p>
            <a:pPr algn="ctr"/>
            <a:r>
              <a:rPr lang="uk-UA" sz="3100" b="1" i="1" dirty="0">
                <a:solidFill>
                  <a:srgbClr val="0000FF"/>
                </a:solidFill>
                <a:latin typeface="Georgia" pitchFamily="18" charset="0"/>
              </a:rPr>
              <a:t>500 кв. метрів.</a:t>
            </a:r>
          </a:p>
          <a:p>
            <a:pPr algn="ctr"/>
            <a:r>
              <a:rPr lang="uk-UA" sz="3100" b="1" i="1" dirty="0">
                <a:solidFill>
                  <a:srgbClr val="0000FF"/>
                </a:solidFill>
                <a:latin typeface="Georgia" pitchFamily="18" charset="0"/>
              </a:rPr>
              <a:t>Цей шедевр </a:t>
            </a:r>
          </a:p>
          <a:p>
            <a:pPr algn="ctr"/>
            <a:r>
              <a:rPr lang="uk-UA" sz="3100" b="1" i="1" dirty="0">
                <a:solidFill>
                  <a:srgbClr val="0000FF"/>
                </a:solidFill>
                <a:latin typeface="Georgia" pitchFamily="18" charset="0"/>
              </a:rPr>
              <a:t>малювали 2 тижні</a:t>
            </a:r>
          </a:p>
          <a:p>
            <a:pPr algn="ctr"/>
            <a:r>
              <a:rPr lang="uk-UA" sz="3100" b="1" i="1" dirty="0">
                <a:solidFill>
                  <a:srgbClr val="0000FF"/>
                </a:solidFill>
                <a:latin typeface="Georgia" pitchFamily="18" charset="0"/>
              </a:rPr>
              <a:t>на честь 200 річниці.</a:t>
            </a:r>
          </a:p>
          <a:p>
            <a:pPr algn="ctr"/>
            <a:endParaRPr lang="uk-UA" sz="48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483" y="1418359"/>
            <a:ext cx="203585" cy="917370"/>
          </a:xfrm>
          <a:prstGeom prst="rect">
            <a:avLst/>
          </a:prstGeom>
          <a:noFill/>
        </p:spPr>
        <p:txBody>
          <a:bodyPr wrap="none" lIns="100776" tIns="50389" rIns="100776" bIns="50389" rtlCol="0">
            <a:spAutoFit/>
          </a:bodyPr>
          <a:lstStyle/>
          <a:p>
            <a:endParaRPr lang="uk-UA" sz="5300" b="1" i="1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20" name="Рисунок 19" descr="изображение_viber_2024-01-25_10-26-20-7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778" y="732784"/>
            <a:ext cx="4104351" cy="60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3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Содержимое 5" descr="5495cc31b55a9-removebg-preview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4381" y="2295525"/>
            <a:ext cx="6315075" cy="3581400"/>
          </a:xfrm>
        </p:spPr>
      </p:pic>
      <p:pic>
        <p:nvPicPr>
          <p:cNvPr id="4100" name="Picture 4" descr="Шаблон презентації в українському стилі | Презентація. Українська мо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383838" cy="7254875"/>
          </a:xfrm>
          <a:prstGeom prst="rect">
            <a:avLst/>
          </a:prstGeom>
          <a:noFill/>
        </p:spPr>
      </p:pic>
      <p:pic>
        <p:nvPicPr>
          <p:cNvPr id="7" name="Рисунок 6" descr="5495cc31b55a9-removebg-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582036" cy="34773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593" y="3380870"/>
            <a:ext cx="8725084" cy="2133087"/>
          </a:xfrm>
          <a:prstGeom prst="rect">
            <a:avLst/>
          </a:prstGeom>
          <a:noFill/>
        </p:spPr>
        <p:txBody>
          <a:bodyPr wrap="none" lIns="100776" tIns="50389" rIns="100776" bIns="50389" rtlCol="0">
            <a:spAutoFit/>
          </a:bodyPr>
          <a:lstStyle/>
          <a:p>
            <a:pPr algn="ctr"/>
            <a:r>
              <a:rPr lang="uk-UA" sz="3300" b="1" i="1" dirty="0">
                <a:solidFill>
                  <a:srgbClr val="0000FF"/>
                </a:solidFill>
                <a:latin typeface="Georgia" pitchFamily="18" charset="0"/>
              </a:rPr>
              <a:t>Тарас Шевченко був  талановитим </a:t>
            </a:r>
          </a:p>
          <a:p>
            <a:pPr algn="ctr"/>
            <a:r>
              <a:rPr lang="uk-UA" sz="3300" b="1" i="1" dirty="0">
                <a:solidFill>
                  <a:srgbClr val="0000FF"/>
                </a:solidFill>
                <a:latin typeface="Georgia" pitchFamily="18" charset="0"/>
              </a:rPr>
              <a:t>художником - він створив понад </a:t>
            </a:r>
          </a:p>
          <a:p>
            <a:pPr algn="ctr"/>
            <a:r>
              <a:rPr lang="uk-UA" sz="3300" b="1" i="1" dirty="0">
                <a:solidFill>
                  <a:srgbClr val="0000FF"/>
                </a:solidFill>
                <a:latin typeface="Georgia" pitchFamily="18" charset="0"/>
              </a:rPr>
              <a:t>1300 картин, із яких до нашого </a:t>
            </a:r>
          </a:p>
          <a:p>
            <a:pPr algn="ctr"/>
            <a:r>
              <a:rPr lang="uk-UA" sz="3300" b="1" i="1" dirty="0">
                <a:solidFill>
                  <a:srgbClr val="0000FF"/>
                </a:solidFill>
                <a:latin typeface="Georgia" pitchFamily="18" charset="0"/>
              </a:rPr>
              <a:t>часу збереглися понад 800.</a:t>
            </a:r>
          </a:p>
        </p:txBody>
      </p:sp>
      <p:pic>
        <p:nvPicPr>
          <p:cNvPr id="11" name="Рисунок 10" descr="pravda-removebg-preview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7234" y="5379467"/>
            <a:ext cx="1806074" cy="168246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6" t="7769" r="21094" b="56354"/>
          <a:stretch/>
        </p:blipFill>
        <p:spPr bwMode="auto">
          <a:xfrm>
            <a:off x="8144247" y="-105554"/>
            <a:ext cx="2208205" cy="495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24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Содержимое 5" descr="5495cc31b55a9-removebg-preview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4381" y="2295525"/>
            <a:ext cx="6315075" cy="3581400"/>
          </a:xfrm>
        </p:spPr>
      </p:pic>
      <p:pic>
        <p:nvPicPr>
          <p:cNvPr id="4100" name="Picture 4" descr="Шаблон презентації в українському стилі | Презентація. Українська мо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383838" cy="7254875"/>
          </a:xfrm>
          <a:prstGeom prst="rect">
            <a:avLst/>
          </a:prstGeom>
          <a:noFill/>
        </p:spPr>
      </p:pic>
      <p:pic>
        <p:nvPicPr>
          <p:cNvPr id="7" name="Рисунок 6" descr="5495cc31b55a9-removebg-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582036" cy="34773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3561" y="3322738"/>
            <a:ext cx="8271434" cy="2256198"/>
          </a:xfrm>
          <a:prstGeom prst="rect">
            <a:avLst/>
          </a:prstGeom>
          <a:noFill/>
        </p:spPr>
        <p:txBody>
          <a:bodyPr wrap="none" lIns="100776" tIns="50389" rIns="100776" bIns="50389" rtlCol="0">
            <a:spAutoFit/>
          </a:bodyPr>
          <a:lstStyle/>
          <a:p>
            <a:pPr algn="ctr"/>
            <a:r>
              <a:rPr lang="uk-UA" sz="3500" b="1" i="1" dirty="0">
                <a:solidFill>
                  <a:srgbClr val="0000FF"/>
                </a:solidFill>
                <a:latin typeface="Georgia" pitchFamily="18" charset="0"/>
              </a:rPr>
              <a:t>Поет завжди одягався досить </a:t>
            </a:r>
          </a:p>
          <a:p>
            <a:pPr algn="ctr"/>
            <a:r>
              <a:rPr lang="uk-UA" sz="3500" b="1" i="1" dirty="0">
                <a:solidFill>
                  <a:srgbClr val="0000FF"/>
                </a:solidFill>
                <a:latin typeface="Georgia" pitchFamily="18" charset="0"/>
              </a:rPr>
              <a:t>модно, оскільки добре заробляв </a:t>
            </a:r>
          </a:p>
          <a:p>
            <a:pPr algn="ctr"/>
            <a:r>
              <a:rPr lang="uk-UA" sz="3500" b="1" i="1" dirty="0">
                <a:solidFill>
                  <a:srgbClr val="0000FF"/>
                </a:solidFill>
                <a:latin typeface="Georgia" pitchFamily="18" charset="0"/>
              </a:rPr>
              <a:t>у Петербурзі, будучи успішним </a:t>
            </a:r>
          </a:p>
          <a:p>
            <a:pPr algn="ctr"/>
            <a:r>
              <a:rPr lang="uk-UA" sz="3500" b="1" i="1" dirty="0">
                <a:solidFill>
                  <a:srgbClr val="0000FF"/>
                </a:solidFill>
                <a:latin typeface="Georgia" pitchFamily="18" charset="0"/>
              </a:rPr>
              <a:t>портретистом. </a:t>
            </a:r>
          </a:p>
        </p:txBody>
      </p:sp>
      <p:pic>
        <p:nvPicPr>
          <p:cNvPr id="11" name="Рисунок 10" descr="pravda-removebg-preview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7234" y="5379467"/>
            <a:ext cx="1806074" cy="16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1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Содержимое 5" descr="5495cc31b55a9-removebg-preview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4381" y="2295525"/>
            <a:ext cx="6315075" cy="3581400"/>
          </a:xfrm>
        </p:spPr>
      </p:pic>
      <p:pic>
        <p:nvPicPr>
          <p:cNvPr id="4100" name="Picture 4" descr="Шаблон презентації в українському стилі | Презентація. Українська мо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383838" cy="7254875"/>
          </a:xfrm>
          <a:prstGeom prst="rect">
            <a:avLst/>
          </a:prstGeom>
          <a:noFill/>
        </p:spPr>
      </p:pic>
      <p:pic>
        <p:nvPicPr>
          <p:cNvPr id="7" name="Рисунок 6" descr="5495cc31b55a9-removebg-pre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582036" cy="34773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7275" y="3398912"/>
            <a:ext cx="8805234" cy="2133087"/>
          </a:xfrm>
          <a:prstGeom prst="rect">
            <a:avLst/>
          </a:prstGeom>
          <a:noFill/>
        </p:spPr>
        <p:txBody>
          <a:bodyPr wrap="none" lIns="100776" tIns="50389" rIns="100776" bIns="50389" rtlCol="0">
            <a:spAutoFit/>
          </a:bodyPr>
          <a:lstStyle/>
          <a:p>
            <a:pPr algn="ctr"/>
            <a:r>
              <a:rPr lang="uk-UA" sz="3300" b="1" i="1" dirty="0">
                <a:solidFill>
                  <a:srgbClr val="0000FF"/>
                </a:solidFill>
                <a:latin typeface="Georgia" pitchFamily="18" charset="0"/>
              </a:rPr>
              <a:t>Тараса Шевченка з кріпацтва</a:t>
            </a:r>
          </a:p>
          <a:p>
            <a:pPr algn="ctr"/>
            <a:r>
              <a:rPr lang="uk-UA" sz="3300" b="1" i="1" dirty="0">
                <a:solidFill>
                  <a:srgbClr val="0000FF"/>
                </a:solidFill>
                <a:latin typeface="Georgia" pitchFamily="18" charset="0"/>
              </a:rPr>
              <a:t>викупили за 2500 карбованців. Чи це</a:t>
            </a:r>
          </a:p>
          <a:p>
            <a:pPr algn="ctr"/>
            <a:r>
              <a:rPr lang="uk-UA" sz="3300" b="1" i="1" dirty="0">
                <a:solidFill>
                  <a:srgbClr val="0000FF"/>
                </a:solidFill>
                <a:latin typeface="Georgia" pitchFamily="18" charset="0"/>
              </a:rPr>
              <a:t>прирівнюється до 45 кг срібла</a:t>
            </a:r>
          </a:p>
          <a:p>
            <a:pPr algn="ctr"/>
            <a:r>
              <a:rPr lang="uk-UA" sz="3300" b="1" i="1" dirty="0">
                <a:solidFill>
                  <a:srgbClr val="0000FF"/>
                </a:solidFill>
                <a:latin typeface="Georgia" pitchFamily="18" charset="0"/>
              </a:rPr>
              <a:t>або річного бюджету малого села?</a:t>
            </a:r>
          </a:p>
        </p:txBody>
      </p:sp>
      <p:pic>
        <p:nvPicPr>
          <p:cNvPr id="11" name="Рисунок 10" descr="pravda-removebg-preview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7234" y="5572411"/>
            <a:ext cx="1806074" cy="16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8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172</Words>
  <Application>Microsoft Office PowerPoint</Application>
  <PresentationFormat>Произвольный</PresentationFormat>
  <Paragraphs>58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Gabriola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Вікторія</cp:lastModifiedBy>
  <cp:revision>5</cp:revision>
  <dcterms:created xsi:type="dcterms:W3CDTF">2024-02-29T10:54:13Z</dcterms:created>
  <dcterms:modified xsi:type="dcterms:W3CDTF">2024-03-08T13:00:14Z</dcterms:modified>
</cp:coreProperties>
</file>