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9" r:id="rId5"/>
    <p:sldId id="260" r:id="rId6"/>
    <p:sldId id="258" r:id="rId7"/>
    <p:sldId id="261" r:id="rId8"/>
    <p:sldId id="262" r:id="rId9"/>
    <p:sldId id="263" r:id="rId10"/>
    <p:sldId id="264" r:id="rId11"/>
    <p:sldId id="265" r:id="rId12"/>
    <p:sldId id="267" r:id="rId13"/>
    <p:sldId id="266" r:id="rId14"/>
    <p:sldId id="268"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E34885-65A2-4020-8FA8-F17990C7EF13}"/>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30A58004-6298-449C-95AD-0AEE76DF5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34774F2-A061-46FE-819B-771A487C722D}"/>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F5B5A79E-0CED-473D-B4A4-A8120B8B3C4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B78172F-877A-4701-B586-7F0AE4F06F3A}"/>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387264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FEAB7B-D01B-4EE8-AD7D-FA0935AF758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2E091D0-B8A5-4F84-876B-882C9A3E5007}"/>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851FB3A-F291-4CD2-8DB3-BBD9B912F9B3}"/>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B0B3C7CE-D76F-4F47-A055-D37EFBB0F4E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DF07BCA-20F3-4C79-B319-87EC0CAD5139}"/>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215489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7EF2EBD-6519-4780-800D-F510D2F1AF70}"/>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03F77A5-778C-425A-8FF0-79A6C122DC3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FEBFDAC-9208-4D3B-BA6F-D67E2A211594}"/>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4F570705-C8B2-4062-A9E7-94700A5BC0B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C1711F-B7E6-4309-BDDB-643F5F2034E1}"/>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327281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EDD5BB-38A9-4258-B214-40A2C688949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570C491-4BFF-4200-9107-D55B51390E51}"/>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1E5945F-B2F1-4451-B4CF-311FF3FF088F}"/>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5918C10F-9DEE-49F4-BEC4-CCC187BEE48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237F086-5D81-46F7-B496-F81E82C3E139}"/>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206189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357C4-B93C-4065-8D35-47D0AF79F66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B55BA11-F59D-4DB6-A919-CAFBA5C32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E0F8BF2-9578-474B-8E11-CA9D5DC6795D}"/>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9B3FA095-D4AE-4899-8657-67EAD7C46F5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8F4DF37-61CE-4AFE-BDD0-DB8E1132E179}"/>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257083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E9D6E6-3548-43A2-BD69-61666C12521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1F3584B-C6D0-4714-968E-625ECED8454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59C158F4-E726-4B9F-AB42-E26FA339B53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46FE44E-CCF0-4AC4-891C-1B5E0A6993E6}"/>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6" name="Місце для нижнього колонтитула 5">
            <a:extLst>
              <a:ext uri="{FF2B5EF4-FFF2-40B4-BE49-F238E27FC236}">
                <a16:creationId xmlns:a16="http://schemas.microsoft.com/office/drawing/2014/main" id="{B304CE12-1D8B-44CC-906A-6F9E9056D13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D426CCD-43CC-44D0-BF86-D6EF7062B1E3}"/>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347835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2EC40D-7272-4316-A18D-D05D48A4C92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86D1813-619F-426F-A619-4CB04DDC9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0968D869-5122-4144-B449-5E32A7D8B9D1}"/>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40128428-5887-4ADA-BE40-5A8AA0E2E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D8469B8-1A3D-4430-81E3-4933A5A0F16F}"/>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321B49F1-D02E-45D8-9D2D-2B70B2B4F10E}"/>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8" name="Місце для нижнього колонтитула 7">
            <a:extLst>
              <a:ext uri="{FF2B5EF4-FFF2-40B4-BE49-F238E27FC236}">
                <a16:creationId xmlns:a16="http://schemas.microsoft.com/office/drawing/2014/main" id="{56DAE1BB-090A-41B7-9EE0-CBB65EDCEAB7}"/>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939DFEE5-BD98-4004-9A64-426C23A8371A}"/>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263767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84F80D-D614-42D9-8E76-58AEAC359F6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4A9098A-2A06-46F7-A8B4-A6529A47F766}"/>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4" name="Місце для нижнього колонтитула 3">
            <a:extLst>
              <a:ext uri="{FF2B5EF4-FFF2-40B4-BE49-F238E27FC236}">
                <a16:creationId xmlns:a16="http://schemas.microsoft.com/office/drawing/2014/main" id="{3B8E7018-53F0-4F37-B9D3-4F007D9FD30C}"/>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FAF08A57-0B17-4A88-A8BA-5F2BB0CCC444}"/>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371830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10507FC6-9126-4523-8311-F1837B26121C}"/>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3" name="Місце для нижнього колонтитула 2">
            <a:extLst>
              <a:ext uri="{FF2B5EF4-FFF2-40B4-BE49-F238E27FC236}">
                <a16:creationId xmlns:a16="http://schemas.microsoft.com/office/drawing/2014/main" id="{840EE04D-4796-4E48-A90D-FC5A61DB641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4B0B682-587C-473A-87E9-814D9BADAE59}"/>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13738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E29A2E-B5F3-4B43-9E81-F35BD10DF73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1682065-0A22-4152-AC91-8271317CD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82DC82D-0ECD-4CCF-9CD8-618406812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013A0A8-10CC-43A9-B5AB-E8729C9C0219}"/>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6" name="Місце для нижнього колонтитула 5">
            <a:extLst>
              <a:ext uri="{FF2B5EF4-FFF2-40B4-BE49-F238E27FC236}">
                <a16:creationId xmlns:a16="http://schemas.microsoft.com/office/drawing/2014/main" id="{0A4AB074-B7DF-4770-BA1C-734D4050A49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EB3F8BE-CFB1-4501-9900-FB8E18B82EF5}"/>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220232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28CD7D-EE59-4599-9D2C-F6755B5B0DA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64E75B4C-2AE6-423A-9359-B1A5407D4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C596891F-9C49-4C6F-8550-F10E30537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1C6C0B7-65DB-4B4E-AC6D-1AB95540483A}"/>
              </a:ext>
            </a:extLst>
          </p:cNvPr>
          <p:cNvSpPr>
            <a:spLocks noGrp="1"/>
          </p:cNvSpPr>
          <p:nvPr>
            <p:ph type="dt" sz="half" idx="10"/>
          </p:nvPr>
        </p:nvSpPr>
        <p:spPr/>
        <p:txBody>
          <a:bodyPr/>
          <a:lstStyle/>
          <a:p>
            <a:fld id="{5E0D0A31-C894-48CF-AA24-D14CFBC4A60D}" type="datetimeFigureOut">
              <a:rPr lang="uk-UA" smtClean="0"/>
              <a:t>09.05.2024</a:t>
            </a:fld>
            <a:endParaRPr lang="uk-UA"/>
          </a:p>
        </p:txBody>
      </p:sp>
      <p:sp>
        <p:nvSpPr>
          <p:cNvPr id="6" name="Місце для нижнього колонтитула 5">
            <a:extLst>
              <a:ext uri="{FF2B5EF4-FFF2-40B4-BE49-F238E27FC236}">
                <a16:creationId xmlns:a16="http://schemas.microsoft.com/office/drawing/2014/main" id="{5CE6FEA0-EC51-4A08-B9E9-196F60B425F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F59923F-C223-4019-A415-FE80AB49BABE}"/>
              </a:ext>
            </a:extLst>
          </p:cNvPr>
          <p:cNvSpPr>
            <a:spLocks noGrp="1"/>
          </p:cNvSpPr>
          <p:nvPr>
            <p:ph type="sldNum" sz="quarter" idx="12"/>
          </p:nvPr>
        </p:nvSpPr>
        <p:spPr/>
        <p:txBody>
          <a:bodyPr/>
          <a:lstStyle/>
          <a:p>
            <a:fld id="{F8E3D6D4-D649-4BE3-961D-64ADB1475CE9}" type="slidenum">
              <a:rPr lang="uk-UA" smtClean="0"/>
              <a:t>‹№›</a:t>
            </a:fld>
            <a:endParaRPr lang="uk-UA"/>
          </a:p>
        </p:txBody>
      </p:sp>
    </p:spTree>
    <p:extLst>
      <p:ext uri="{BB962C8B-B14F-4D97-AF65-F5344CB8AC3E}">
        <p14:creationId xmlns:p14="http://schemas.microsoft.com/office/powerpoint/2010/main" val="354070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DB07F358-2239-48FB-AEE8-801BB95C7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1072041-5FCE-4A74-B06D-EF0558297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9541CD5-9624-4986-A416-0B9EDAAB0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D0A31-C894-48CF-AA24-D14CFBC4A60D}" type="datetimeFigureOut">
              <a:rPr lang="uk-UA" smtClean="0"/>
              <a:t>09.05.2024</a:t>
            </a:fld>
            <a:endParaRPr lang="uk-UA"/>
          </a:p>
        </p:txBody>
      </p:sp>
      <p:sp>
        <p:nvSpPr>
          <p:cNvPr id="5" name="Місце для нижнього колонтитула 4">
            <a:extLst>
              <a:ext uri="{FF2B5EF4-FFF2-40B4-BE49-F238E27FC236}">
                <a16:creationId xmlns:a16="http://schemas.microsoft.com/office/drawing/2014/main" id="{FF6BC082-D005-43C0-8D1A-B6E0BE43D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E3EB467C-EF5B-4802-9176-009FFEB6F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3D6D4-D649-4BE3-961D-64ADB1475CE9}" type="slidenum">
              <a:rPr lang="uk-UA" smtClean="0"/>
              <a:t>‹№›</a:t>
            </a:fld>
            <a:endParaRPr lang="uk-UA"/>
          </a:p>
        </p:txBody>
      </p:sp>
    </p:spTree>
    <p:extLst>
      <p:ext uri="{BB962C8B-B14F-4D97-AF65-F5344CB8AC3E}">
        <p14:creationId xmlns:p14="http://schemas.microsoft.com/office/powerpoint/2010/main" val="290045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4021F-AE8A-48E9-90A8-25147AD4A4AC}"/>
              </a:ext>
            </a:extLst>
          </p:cNvPr>
          <p:cNvSpPr>
            <a:spLocks noGrp="1"/>
          </p:cNvSpPr>
          <p:nvPr>
            <p:ph type="title"/>
          </p:nvPr>
        </p:nvSpPr>
        <p:spPr>
          <a:xfrm>
            <a:off x="142873" y="114301"/>
            <a:ext cx="11906251" cy="1576388"/>
          </a:xfrm>
          <a:solidFill>
            <a:schemeClr val="accent5">
              <a:lumMod val="60000"/>
              <a:lumOff val="40000"/>
            </a:schemeClr>
          </a:solidFill>
          <a:ln>
            <a:solidFill>
              <a:srgbClr val="FF0000"/>
            </a:solidFill>
          </a:ln>
          <a:scene3d>
            <a:camera prst="perspectiveRelaxedModerately"/>
            <a:lightRig rig="threePt" dir="t"/>
          </a:scene3d>
        </p:spPr>
        <p:txBody>
          <a:bodyPr>
            <a:normAutofit/>
          </a:bodyPr>
          <a:lstStyle/>
          <a:p>
            <a:pPr algn="ctr"/>
            <a:r>
              <a:rPr lang="ru-RU" sz="18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ЄДИНИЙ УРОК </a:t>
            </a:r>
            <a:r>
              <a:rPr lang="ru-RU" sz="24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У 10-Б КЛАСІ</a:t>
            </a:r>
            <a:r>
              <a:rPr lang="ru-RU" sz="18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ДО ДНЯ ПАМ'ЯТІ ТА ПЕРЕМОГИ</a:t>
            </a:r>
            <a:br>
              <a:rPr lang="ru-RU" sz="18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br>
            <a:r>
              <a:rPr lang="ru-RU" sz="18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НАД НАЦИЗМОМ У ДРУГІЙ СВІТОВІЙ ВІЙНІ 1939-1945 РОКІВ «ПАМ’ЯТАЄМО МИНУЛЕ ЗАРАДИ МАЙБУТНЬОГО»  08.05. 2024р.</a:t>
            </a:r>
            <a:endParaRPr lang="uk-UA" sz="1800" b="1" dirty="0">
              <a:ln/>
              <a:solidFill>
                <a:srgbClr val="FF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
        <p:nvSpPr>
          <p:cNvPr id="6" name="Стрілка: вправо 5">
            <a:extLst>
              <a:ext uri="{FF2B5EF4-FFF2-40B4-BE49-F238E27FC236}">
                <a16:creationId xmlns:a16="http://schemas.microsoft.com/office/drawing/2014/main" id="{B07FEAE0-C93B-4E7C-AD4F-A3F887DF7C15}"/>
              </a:ext>
            </a:extLst>
          </p:cNvPr>
          <p:cNvSpPr/>
          <p:nvPr/>
        </p:nvSpPr>
        <p:spPr>
          <a:xfrm>
            <a:off x="471489" y="485110"/>
            <a:ext cx="978408" cy="278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2" name="Місце для вмісту 11">
            <a:extLst>
              <a:ext uri="{FF2B5EF4-FFF2-40B4-BE49-F238E27FC236}">
                <a16:creationId xmlns:a16="http://schemas.microsoft.com/office/drawing/2014/main" id="{F03E9350-850E-4807-BAB8-E899570E5C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1690689"/>
            <a:ext cx="5329238" cy="4802186"/>
          </a:xfrm>
        </p:spPr>
      </p:pic>
      <p:pic>
        <p:nvPicPr>
          <p:cNvPr id="4" name="Рисунок 3">
            <a:extLst>
              <a:ext uri="{FF2B5EF4-FFF2-40B4-BE49-F238E27FC236}">
                <a16:creationId xmlns:a16="http://schemas.microsoft.com/office/drawing/2014/main" id="{5F013392-CF3E-4EAA-A81E-A55DF1F2B7C2}"/>
              </a:ext>
            </a:extLst>
          </p:cNvPr>
          <p:cNvPicPr>
            <a:picLocks noChangeAspect="1"/>
          </p:cNvPicPr>
          <p:nvPr/>
        </p:nvPicPr>
        <p:blipFill rotWithShape="1">
          <a:blip r:embed="rId3">
            <a:extLst>
              <a:ext uri="{28A0092B-C50C-407E-A947-70E740481C1C}">
                <a14:useLocalDpi xmlns:a14="http://schemas.microsoft.com/office/drawing/2010/main" val="0"/>
              </a:ext>
            </a:extLst>
          </a:blip>
          <a:srcRect l="19275" t="8313" r="18906" b="13941"/>
          <a:stretch/>
        </p:blipFill>
        <p:spPr>
          <a:xfrm>
            <a:off x="5472112" y="1690688"/>
            <a:ext cx="6577013" cy="4802187"/>
          </a:xfrm>
          <a:prstGeom prst="rect">
            <a:avLst/>
          </a:prstGeom>
        </p:spPr>
      </p:pic>
    </p:spTree>
    <p:extLst>
      <p:ext uri="{BB962C8B-B14F-4D97-AF65-F5344CB8AC3E}">
        <p14:creationId xmlns:p14="http://schemas.microsoft.com/office/powerpoint/2010/main" val="145607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7D242-D399-471F-B43F-7C27895A717D}"/>
              </a:ext>
            </a:extLst>
          </p:cNvPr>
          <p:cNvSpPr>
            <a:spLocks noGrp="1"/>
          </p:cNvSpPr>
          <p:nvPr>
            <p:ph type="title"/>
          </p:nvPr>
        </p:nvSpPr>
        <p:spPr>
          <a:solidFill>
            <a:schemeClr val="accent6">
              <a:lumMod val="40000"/>
              <a:lumOff val="60000"/>
            </a:schemeClr>
          </a:solidFill>
          <a:ln>
            <a:solidFill>
              <a:schemeClr val="accent6">
                <a:lumMod val="50000"/>
              </a:schemeClr>
            </a:solidFill>
          </a:ln>
        </p:spPr>
        <p:txBody>
          <a:bodyPr/>
          <a:lstStyle/>
          <a:p>
            <a:endParaRPr lang="uk-UA" dirty="0"/>
          </a:p>
        </p:txBody>
      </p:sp>
      <p:sp>
        <p:nvSpPr>
          <p:cNvPr id="3" name="Місце для вмісту 2">
            <a:extLst>
              <a:ext uri="{FF2B5EF4-FFF2-40B4-BE49-F238E27FC236}">
                <a16:creationId xmlns:a16="http://schemas.microsoft.com/office/drawing/2014/main" id="{35A7C197-ACA6-4A33-A845-039FFE87B8DC}"/>
              </a:ext>
            </a:extLst>
          </p:cNvPr>
          <p:cNvSpPr>
            <a:spLocks noGrp="1"/>
          </p:cNvSpPr>
          <p:nvPr>
            <p:ph idx="1"/>
          </p:nvPr>
        </p:nvSpPr>
        <p:spPr>
          <a:xfrm>
            <a:off x="838200" y="1825625"/>
            <a:ext cx="10515600" cy="2074863"/>
          </a:xfrm>
          <a:solidFill>
            <a:schemeClr val="accent6">
              <a:lumMod val="20000"/>
              <a:lumOff val="80000"/>
            </a:schemeClr>
          </a:solidFill>
        </p:spPr>
        <p:txBody>
          <a:bodyPr>
            <a:normAutofit fontScale="85000" lnSpcReduction="20000"/>
          </a:bodyPr>
          <a:lstStyle/>
          <a:p>
            <a:r>
              <a:rPr lang="uk-UA" dirty="0">
                <a:solidFill>
                  <a:schemeClr val="accent6">
                    <a:lumMod val="50000"/>
                  </a:schemeClr>
                </a:solidFill>
              </a:rPr>
              <a:t>Показують Україну в перші місяці після вторгнення на її територію військ фашистської Німеччини. Ці фотографії якомога яскравіше показують, що все те, що відбувається в Україні зараз, ми вже переживали 81 рік тому. Авіаудари по Одесі та Миколаєву, фашистські війська в Маріуполі та Харкові. Ці міста проходять через дві історії. Протитанкові барикади, які зводять діти та прості селяни, окупаційна влада та позасудові розстріли. Це страшний сон, який ми одного разу вже пережили і не маємо права забути.</a:t>
            </a:r>
          </a:p>
        </p:txBody>
      </p:sp>
      <p:pic>
        <p:nvPicPr>
          <p:cNvPr id="5122" name="Picture 2" descr="40 фотографій, що показують, як почалася Друга світова війна в Україні">
            <a:extLst>
              <a:ext uri="{FF2B5EF4-FFF2-40B4-BE49-F238E27FC236}">
                <a16:creationId xmlns:a16="http://schemas.microsoft.com/office/drawing/2014/main" id="{DCE5DEC0-4E4E-4407-A44A-7EB78BABF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3671889"/>
            <a:ext cx="527208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4BE853C-CF75-4318-9B38-FE6170C3E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732213"/>
            <a:ext cx="6262687" cy="2928938"/>
          </a:xfrm>
          <a:prstGeom prst="rect">
            <a:avLst/>
          </a:prstGeom>
          <a:noFill/>
          <a:extLst>
            <a:ext uri="{909E8E84-426E-40DD-AFC4-6F175D3DCCD1}">
              <a14:hiddenFill xmlns:a14="http://schemas.microsoft.com/office/drawing/2010/main">
                <a:solidFill>
                  <a:srgbClr val="FFFFFF"/>
                </a:solidFill>
              </a14:hiddenFill>
            </a:ext>
          </a:extLst>
        </p:spPr>
      </p:pic>
      <p:sp>
        <p:nvSpPr>
          <p:cNvPr id="4" name="Стрілка: униз 3">
            <a:extLst>
              <a:ext uri="{FF2B5EF4-FFF2-40B4-BE49-F238E27FC236}">
                <a16:creationId xmlns:a16="http://schemas.microsoft.com/office/drawing/2014/main" id="{9667A29B-F925-4E66-BDEC-DF97A1C41E16}"/>
              </a:ext>
            </a:extLst>
          </p:cNvPr>
          <p:cNvSpPr/>
          <p:nvPr/>
        </p:nvSpPr>
        <p:spPr>
          <a:xfrm>
            <a:off x="1671637"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ілка: униз 4">
            <a:extLst>
              <a:ext uri="{FF2B5EF4-FFF2-40B4-BE49-F238E27FC236}">
                <a16:creationId xmlns:a16="http://schemas.microsoft.com/office/drawing/2014/main" id="{2EEEF066-B977-4D1F-9A99-D07D1C8850E3}"/>
              </a:ext>
            </a:extLst>
          </p:cNvPr>
          <p:cNvSpPr/>
          <p:nvPr/>
        </p:nvSpPr>
        <p:spPr>
          <a:xfrm>
            <a:off x="3286126"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ілка: униз 5">
            <a:extLst>
              <a:ext uri="{FF2B5EF4-FFF2-40B4-BE49-F238E27FC236}">
                <a16:creationId xmlns:a16="http://schemas.microsoft.com/office/drawing/2014/main" id="{46DC4DBA-2F0D-4375-A3F7-8AD1FF79ED09}"/>
              </a:ext>
            </a:extLst>
          </p:cNvPr>
          <p:cNvSpPr/>
          <p:nvPr/>
        </p:nvSpPr>
        <p:spPr>
          <a:xfrm>
            <a:off x="4948239"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ілка: униз 6">
            <a:extLst>
              <a:ext uri="{FF2B5EF4-FFF2-40B4-BE49-F238E27FC236}">
                <a16:creationId xmlns:a16="http://schemas.microsoft.com/office/drawing/2014/main" id="{E3DFDB6F-52FC-44F1-8087-0426EEB3AD01}"/>
              </a:ext>
            </a:extLst>
          </p:cNvPr>
          <p:cNvSpPr/>
          <p:nvPr/>
        </p:nvSpPr>
        <p:spPr>
          <a:xfrm>
            <a:off x="6368036"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ілка: униз 7">
            <a:extLst>
              <a:ext uri="{FF2B5EF4-FFF2-40B4-BE49-F238E27FC236}">
                <a16:creationId xmlns:a16="http://schemas.microsoft.com/office/drawing/2014/main" id="{6FEC4C3E-BE04-4F2C-9BC1-9E9EBC47F4FF}"/>
              </a:ext>
            </a:extLst>
          </p:cNvPr>
          <p:cNvSpPr/>
          <p:nvPr/>
        </p:nvSpPr>
        <p:spPr>
          <a:xfrm>
            <a:off x="8029575"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ілка: униз 8">
            <a:extLst>
              <a:ext uri="{FF2B5EF4-FFF2-40B4-BE49-F238E27FC236}">
                <a16:creationId xmlns:a16="http://schemas.microsoft.com/office/drawing/2014/main" id="{7A6CA237-F149-4124-A612-36C95438E44F}"/>
              </a:ext>
            </a:extLst>
          </p:cNvPr>
          <p:cNvSpPr/>
          <p:nvPr/>
        </p:nvSpPr>
        <p:spPr>
          <a:xfrm>
            <a:off x="9829801"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3926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45D73-D918-44F2-A200-8A8A4BB4CADE}"/>
              </a:ext>
            </a:extLst>
          </p:cNvPr>
          <p:cNvSpPr>
            <a:spLocks noGrp="1"/>
          </p:cNvSpPr>
          <p:nvPr>
            <p:ph type="title"/>
          </p:nvPr>
        </p:nvSpPr>
        <p:spPr>
          <a:xfrm>
            <a:off x="395287" y="365125"/>
            <a:ext cx="5434013" cy="1325563"/>
          </a:xfrm>
          <a:solidFill>
            <a:srgbClr val="92D050"/>
          </a:solidFill>
        </p:spPr>
        <p:txBody>
          <a:bodyPr/>
          <a:lstStyle/>
          <a:p>
            <a:endParaRPr lang="uk-UA" dirty="0"/>
          </a:p>
        </p:txBody>
      </p:sp>
      <p:sp>
        <p:nvSpPr>
          <p:cNvPr id="3" name="Місце для вмісту 2">
            <a:extLst>
              <a:ext uri="{FF2B5EF4-FFF2-40B4-BE49-F238E27FC236}">
                <a16:creationId xmlns:a16="http://schemas.microsoft.com/office/drawing/2014/main" id="{6FEAF1BE-0531-4335-BA4D-7324AD474841}"/>
              </a:ext>
            </a:extLst>
          </p:cNvPr>
          <p:cNvSpPr>
            <a:spLocks noGrp="1"/>
          </p:cNvSpPr>
          <p:nvPr>
            <p:ph idx="1"/>
          </p:nvPr>
        </p:nvSpPr>
        <p:spPr>
          <a:xfrm>
            <a:off x="838200" y="1825625"/>
            <a:ext cx="5434013" cy="4667250"/>
          </a:xfrm>
          <a:solidFill>
            <a:srgbClr val="FFFF00"/>
          </a:solidFill>
          <a:ln>
            <a:solidFill>
              <a:srgbClr val="FF0000"/>
            </a:solidFill>
          </a:ln>
          <a:scene3d>
            <a:camera prst="perspectiveContrastingRightFacing"/>
            <a:lightRig rig="threePt" dir="t"/>
          </a:scene3d>
        </p:spPr>
        <p:txBody>
          <a:bodyPr>
            <a:normAutofit fontScale="70000" lnSpcReduction="20000"/>
          </a:bodyPr>
          <a:lstStyle/>
          <a:p>
            <a:r>
              <a:rPr lang="uk-UA" dirty="0">
                <a:ln w="0"/>
                <a:solidFill>
                  <a:srgbClr val="002060"/>
                </a:solidFill>
                <a:effectLst>
                  <a:outerShdw blurRad="38100" dist="25400" dir="5400000" algn="ctr" rotWithShape="0">
                    <a:srgbClr val="6E747A">
                      <a:alpha val="43000"/>
                    </a:srgbClr>
                  </a:outerShdw>
                </a:effectLst>
              </a:rPr>
              <a:t>Крім того, важливими є й такі історичні факти:</a:t>
            </a:r>
          </a:p>
          <a:p>
            <a:r>
              <a:rPr lang="uk-UA" dirty="0">
                <a:ln w="0"/>
                <a:solidFill>
                  <a:srgbClr val="002060"/>
                </a:solidFill>
                <a:effectLst>
                  <a:outerShdw blurRad="38100" dist="25400" dir="5400000" algn="ctr" rotWithShape="0">
                    <a:srgbClr val="6E747A">
                      <a:alpha val="43000"/>
                    </a:srgbClr>
                  </a:outerShdw>
                </a:effectLst>
              </a:rPr>
              <a:t>– першим, хто підняв Прапор Перемоги над Рейхстагом, був українець із Сумщини Олексій Берест;</a:t>
            </a:r>
          </a:p>
          <a:p>
            <a:r>
              <a:rPr lang="uk-UA" dirty="0">
                <a:ln w="0"/>
                <a:solidFill>
                  <a:srgbClr val="002060"/>
                </a:solidFill>
                <a:effectLst>
                  <a:outerShdw blurRad="38100" dist="25400" dir="5400000" algn="ctr" rotWithShape="0">
                    <a:srgbClr val="6E747A">
                      <a:alpha val="43000"/>
                    </a:srgbClr>
                  </a:outerShdw>
                </a:effectLst>
              </a:rPr>
              <a:t>Багато українців за подвиги, здійснені в роки війни, були нагороджені орденами та медалями. Так, бл. 2,5 млн. українців нагороджено орденами і медалями, за виняткову мужність 2072 українці були удостоєні звання Героя Радянського Союзу, 32 стали двічі Героями. Тричі Героєм Радянського Союзу став легендарний льотчик-винищувач Іван Кожедуб. </a:t>
            </a:r>
          </a:p>
          <a:p>
            <a:r>
              <a:rPr lang="uk-UA" dirty="0">
                <a:ln w="0"/>
                <a:solidFill>
                  <a:srgbClr val="002060"/>
                </a:solidFill>
                <a:effectLst>
                  <a:outerShdw blurRad="38100" dist="25400" dir="5400000" algn="ctr" rotWithShape="0">
                    <a:srgbClr val="6E747A">
                      <a:alpha val="43000"/>
                    </a:srgbClr>
                  </a:outerShdw>
                </a:effectLst>
              </a:rPr>
              <a:t>Всі наведені цифри і факти свідчать про вагомий внесок українців, які воювали у складі Червоної армії, у перемогу над нацизмом і союзниками Німеччини у Другій світовій війні.</a:t>
            </a:r>
          </a:p>
        </p:txBody>
      </p:sp>
      <p:pic>
        <p:nvPicPr>
          <p:cNvPr id="9218" name="Picture 2" descr="Новини - Департамент освіти і науки Києва">
            <a:extLst>
              <a:ext uri="{FF2B5EF4-FFF2-40B4-BE49-F238E27FC236}">
                <a16:creationId xmlns:a16="http://schemas.microsoft.com/office/drawing/2014/main" id="{93EF017C-0DD2-4DA6-83E8-7AD926A89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125"/>
            <a:ext cx="5434013" cy="6492875"/>
          </a:xfrm>
          <a:prstGeom prst="rect">
            <a:avLst/>
          </a:prstGeom>
          <a:noFill/>
          <a:extLst>
            <a:ext uri="{909E8E84-426E-40DD-AFC4-6F175D3DCCD1}">
              <a14:hiddenFill xmlns:a14="http://schemas.microsoft.com/office/drawing/2010/main">
                <a:solidFill>
                  <a:srgbClr val="FFFFFF"/>
                </a:solidFill>
              </a14:hiddenFill>
            </a:ext>
          </a:extLst>
        </p:spPr>
      </p:pic>
      <p:sp>
        <p:nvSpPr>
          <p:cNvPr id="4" name="Зірка: 4-кутна 3">
            <a:extLst>
              <a:ext uri="{FF2B5EF4-FFF2-40B4-BE49-F238E27FC236}">
                <a16:creationId xmlns:a16="http://schemas.microsoft.com/office/drawing/2014/main" id="{6FAF27DE-7B0E-44B5-9304-1FB0A0397EBF}"/>
              </a:ext>
            </a:extLst>
          </p:cNvPr>
          <p:cNvSpPr/>
          <p:nvPr/>
        </p:nvSpPr>
        <p:spPr>
          <a:xfrm>
            <a:off x="2686050" y="6115050"/>
            <a:ext cx="600075" cy="512763"/>
          </a:xfrm>
          <a:prstGeom prst="star4">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ілка: униз 4">
            <a:extLst>
              <a:ext uri="{FF2B5EF4-FFF2-40B4-BE49-F238E27FC236}">
                <a16:creationId xmlns:a16="http://schemas.microsoft.com/office/drawing/2014/main" id="{2F3BCA03-9927-4BFD-885C-B934690385C2}"/>
              </a:ext>
            </a:extLst>
          </p:cNvPr>
          <p:cNvSpPr/>
          <p:nvPr/>
        </p:nvSpPr>
        <p:spPr>
          <a:xfrm>
            <a:off x="1171576" y="5387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ілка: униз 5">
            <a:extLst>
              <a:ext uri="{FF2B5EF4-FFF2-40B4-BE49-F238E27FC236}">
                <a16:creationId xmlns:a16="http://schemas.microsoft.com/office/drawing/2014/main" id="{53894BD5-483D-4063-8B0C-421F3A56301E}"/>
              </a:ext>
            </a:extLst>
          </p:cNvPr>
          <p:cNvSpPr/>
          <p:nvPr/>
        </p:nvSpPr>
        <p:spPr>
          <a:xfrm>
            <a:off x="2593467" y="51039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ілка: униз 6">
            <a:extLst>
              <a:ext uri="{FF2B5EF4-FFF2-40B4-BE49-F238E27FC236}">
                <a16:creationId xmlns:a16="http://schemas.microsoft.com/office/drawing/2014/main" id="{30501BA1-A3CF-4EDC-AAEB-2F58ADCCCEFA}"/>
              </a:ext>
            </a:extLst>
          </p:cNvPr>
          <p:cNvSpPr/>
          <p:nvPr/>
        </p:nvSpPr>
        <p:spPr>
          <a:xfrm>
            <a:off x="4015359" y="482092"/>
            <a:ext cx="484632" cy="1035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9333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EB5443F-8267-4337-B7F0-18596242B767}"/>
              </a:ext>
            </a:extLst>
          </p:cNvPr>
          <p:cNvSpPr>
            <a:spLocks noGrp="1"/>
          </p:cNvSpPr>
          <p:nvPr>
            <p:ph idx="1"/>
          </p:nvPr>
        </p:nvSpPr>
        <p:spPr>
          <a:xfrm>
            <a:off x="300038" y="457201"/>
            <a:ext cx="11172825" cy="5100636"/>
          </a:xfrm>
          <a:solidFill>
            <a:srgbClr val="FFC000"/>
          </a:solidFill>
          <a:scene3d>
            <a:camera prst="perspectiveContrastingRightFacing"/>
            <a:lightRig rig="threePt" dir="t"/>
          </a:scene3d>
        </p:spPr>
        <p:txBody>
          <a:bodyPr>
            <a:normAutofit fontScale="92500" lnSpcReduction="10000"/>
          </a:bodyPr>
          <a:lstStyle/>
          <a:p>
            <a:r>
              <a:rPr lang="uk-UA" b="1" dirty="0"/>
              <a:t>Сьогодні Україна і весь світ вшановує пам’ять людей, героїв, які врятували світ від гітлерівського нацизму й подарували життя мільйонам. Вони здійснили подвиг, і ми про це — пам’ятаємо.</a:t>
            </a:r>
            <a:endParaRPr lang="uk-UA" dirty="0"/>
          </a:p>
          <a:p>
            <a:r>
              <a:rPr lang="uk-UA" dirty="0"/>
              <a:t>На превеликий жаль, страшне минуле, про яке зі сльозами на очах розповідали наші бабусі й дідусі, стало реальністю: російські окупанти занурили світ у війну, а Україна — знов у вогні.</a:t>
            </a:r>
          </a:p>
          <a:p>
            <a:r>
              <a:rPr lang="uk-UA" dirty="0"/>
              <a:t>Перемоги, які здобувають на полі бою українські воїни — єдине, що не дає раковій пухлині “</a:t>
            </a:r>
            <a:r>
              <a:rPr lang="uk-UA" dirty="0" err="1"/>
              <a:t>русского</a:t>
            </a:r>
            <a:r>
              <a:rPr lang="uk-UA" dirty="0"/>
              <a:t> міра” розростися. Сьогодні наша держава — форпост цивілізованого світу. Ми стали щитом демократій, а наші збройні сили — меч і єдине, що стримує агресора.</a:t>
            </a:r>
          </a:p>
          <a:p>
            <a:r>
              <a:rPr lang="uk-UA" dirty="0"/>
              <a:t>Пам’ятаймо минуле. Схилімо голови в пам’ять про подвиг предків.</a:t>
            </a:r>
          </a:p>
          <a:p>
            <a:r>
              <a:rPr lang="uk-UA" dirty="0"/>
              <a:t>Ніколи знов. Гасло, яке втілюють в реальність наші захисники й захисниці сьогодні.</a:t>
            </a:r>
          </a:p>
          <a:p>
            <a:endParaRPr lang="uk-UA" dirty="0"/>
          </a:p>
        </p:txBody>
      </p:sp>
      <p:pic>
        <p:nvPicPr>
          <p:cNvPr id="5" name="Рисунок 4">
            <a:extLst>
              <a:ext uri="{FF2B5EF4-FFF2-40B4-BE49-F238E27FC236}">
                <a16:creationId xmlns:a16="http://schemas.microsoft.com/office/drawing/2014/main" id="{7216E9C2-5B3C-4683-8570-59EE150CE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14" y="4550568"/>
            <a:ext cx="8658954" cy="2307432"/>
          </a:xfrm>
          <a:prstGeom prst="rect">
            <a:avLst/>
          </a:prstGeom>
          <a:solidFill>
            <a:srgbClr val="C00000"/>
          </a:solidFill>
          <a:scene3d>
            <a:camera prst="perspectiveContrastingRightFacing"/>
            <a:lightRig rig="threePt" dir="t"/>
          </a:scene3d>
        </p:spPr>
      </p:pic>
      <p:pic>
        <p:nvPicPr>
          <p:cNvPr id="7" name="Рисунок 6">
            <a:extLst>
              <a:ext uri="{FF2B5EF4-FFF2-40B4-BE49-F238E27FC236}">
                <a16:creationId xmlns:a16="http://schemas.microsoft.com/office/drawing/2014/main" id="{992724D9-EC4C-4A4F-AC24-DC8C2860CBB4}"/>
              </a:ext>
            </a:extLst>
          </p:cNvPr>
          <p:cNvPicPr>
            <a:picLocks noChangeAspect="1"/>
          </p:cNvPicPr>
          <p:nvPr/>
        </p:nvPicPr>
        <p:blipFill rotWithShape="1">
          <a:blip r:embed="rId3">
            <a:extLst>
              <a:ext uri="{28A0092B-C50C-407E-A947-70E740481C1C}">
                <a14:useLocalDpi xmlns:a14="http://schemas.microsoft.com/office/drawing/2010/main" val="0"/>
              </a:ext>
            </a:extLst>
          </a:blip>
          <a:srcRect l="12539" t="10397" r="11758" b="12064"/>
          <a:stretch/>
        </p:blipFill>
        <p:spPr>
          <a:xfrm>
            <a:off x="9186861" y="144302"/>
            <a:ext cx="2900363" cy="4027647"/>
          </a:xfrm>
          <a:prstGeom prst="rect">
            <a:avLst/>
          </a:prstGeom>
        </p:spPr>
      </p:pic>
    </p:spTree>
    <p:extLst>
      <p:ext uri="{BB962C8B-B14F-4D97-AF65-F5344CB8AC3E}">
        <p14:creationId xmlns:p14="http://schemas.microsoft.com/office/powerpoint/2010/main" val="123518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DA5662-E70A-4145-AE25-CD5456DB6C4F}"/>
              </a:ext>
            </a:extLst>
          </p:cNvPr>
          <p:cNvSpPr>
            <a:spLocks noGrp="1"/>
          </p:cNvSpPr>
          <p:nvPr>
            <p:ph type="title"/>
          </p:nvPr>
        </p:nvSpPr>
        <p:spPr>
          <a:xfrm>
            <a:off x="300037" y="365125"/>
            <a:ext cx="11730037" cy="1325563"/>
          </a:xfrm>
        </p:spPr>
        <p:txBody>
          <a:bodyPr/>
          <a:lstStyle/>
          <a:p>
            <a:endParaRPr lang="uk-UA" dirty="0"/>
          </a:p>
        </p:txBody>
      </p:sp>
      <p:pic>
        <p:nvPicPr>
          <p:cNvPr id="1026" name="Picture 2" descr="Сьогодні День пам'яті та перемоги над нацизмом у Другій світовій війні  1939–1945 років – АрміяInform">
            <a:extLst>
              <a:ext uri="{FF2B5EF4-FFF2-40B4-BE49-F238E27FC236}">
                <a16:creationId xmlns:a16="http://schemas.microsoft.com/office/drawing/2014/main" id="{D0C2660F-03C6-4111-BAC5-2BE7D7C4B6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5478" y="4234259"/>
            <a:ext cx="4366997" cy="2623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Хвилина мовчання за жертвами російської агресії та жертвами Другої світової  війни… | Мукачівська міська рада">
            <a:extLst>
              <a:ext uri="{FF2B5EF4-FFF2-40B4-BE49-F238E27FC236}">
                <a16:creationId xmlns:a16="http://schemas.microsoft.com/office/drawing/2014/main" id="{F3C74CA9-DF93-4A54-B98C-B209FF0D3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478" y="1799828"/>
            <a:ext cx="4366997" cy="2434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 Марафон - Хвилина мовчання (08.05.2024) День пам'яті та перемоги над  нацизмом - YouTube">
            <a:extLst>
              <a:ext uri="{FF2B5EF4-FFF2-40B4-BE49-F238E27FC236}">
                <a16:creationId xmlns:a16="http://schemas.microsoft.com/office/drawing/2014/main" id="{C222E712-43C9-4C73-A7CB-D5B828779F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31"/>
          <a:stretch/>
        </p:blipFill>
        <p:spPr bwMode="auto">
          <a:xfrm>
            <a:off x="157164" y="4686299"/>
            <a:ext cx="3848314"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00 – в Україні – хвилина мовчання">
            <a:extLst>
              <a:ext uri="{FF2B5EF4-FFF2-40B4-BE49-F238E27FC236}">
                <a16:creationId xmlns:a16="http://schemas.microsoft.com/office/drawing/2014/main" id="{9E4F57CD-366A-4449-86FC-929641A37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4" y="1799828"/>
            <a:ext cx="3848314" cy="28864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Сьогодні - день закінчення Другої світової війни. | Новини | Дмитрівська ОТГ">
            <a:extLst>
              <a:ext uri="{FF2B5EF4-FFF2-40B4-BE49-F238E27FC236}">
                <a16:creationId xmlns:a16="http://schemas.microsoft.com/office/drawing/2014/main" id="{5A85A86A-3582-4094-BC59-BE2C22FBB1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 y="255986"/>
            <a:ext cx="11591926" cy="141049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247FD465-C346-4922-9B63-4E4853798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2475" y="1690688"/>
            <a:ext cx="3657599" cy="5167312"/>
          </a:xfrm>
          <a:prstGeom prst="rect">
            <a:avLst/>
          </a:prstGeom>
        </p:spPr>
      </p:pic>
    </p:spTree>
    <p:extLst>
      <p:ext uri="{BB962C8B-B14F-4D97-AF65-F5344CB8AC3E}">
        <p14:creationId xmlns:p14="http://schemas.microsoft.com/office/powerpoint/2010/main" val="122110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0C4D3C-70D8-422B-8442-0D6CF3D1F7EB}"/>
              </a:ext>
            </a:extLst>
          </p:cNvPr>
          <p:cNvSpPr>
            <a:spLocks noGrp="1"/>
          </p:cNvSpPr>
          <p:nvPr>
            <p:ph type="title"/>
          </p:nvPr>
        </p:nvSpPr>
        <p:spPr>
          <a:xfrm>
            <a:off x="1957388" y="0"/>
            <a:ext cx="9858375" cy="2857500"/>
          </a:xfrm>
        </p:spPr>
        <p:txBody>
          <a:bodyPr>
            <a:prstTxWarp prst="textDeflateBottom">
              <a:avLst/>
            </a:prstTxWarp>
            <a:normAutofit/>
          </a:bodyPr>
          <a:lstStyle/>
          <a:p>
            <a:pPr algn="ctr"/>
            <a:r>
              <a:rPr lang="uk-UA" sz="2400" b="1" dirty="0" err="1">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Піготувала</a:t>
            </a:r>
            <a:r>
              <a:rPr lang="uk-UA" sz="2400" b="1"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класний керівник 10-Б класу АЛЛА БЄЛОВА</a:t>
            </a:r>
            <a:br>
              <a:rPr lang="uk-UA" sz="2400" b="1"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r>
              <a:rPr lang="uk-UA" sz="2400" b="1" dirty="0">
                <a:ln w="12700">
                  <a:solidFill>
                    <a:schemeClr val="accent1"/>
                  </a:solidFill>
                  <a:prstDash val="solid"/>
                </a:ln>
                <a:solidFill>
                  <a:schemeClr val="accent2">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2024р.</a:t>
            </a:r>
            <a:endParaRPr lang="uk-UA" sz="24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3B4E2797-2520-472D-8647-AF6B621FA2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275" t="8313" r="18906" b="13941"/>
          <a:stretch/>
        </p:blipFill>
        <p:spPr>
          <a:xfrm>
            <a:off x="157163" y="1690688"/>
            <a:ext cx="3600450" cy="5038723"/>
          </a:xfrm>
          <a:prstGeom prst="rect">
            <a:avLst/>
          </a:prstGeom>
        </p:spPr>
      </p:pic>
      <p:pic>
        <p:nvPicPr>
          <p:cNvPr id="6" name="Рисунок 5">
            <a:extLst>
              <a:ext uri="{FF2B5EF4-FFF2-40B4-BE49-F238E27FC236}">
                <a16:creationId xmlns:a16="http://schemas.microsoft.com/office/drawing/2014/main" id="{3828BD93-8DA1-4F03-A69D-EED3566C8D40}"/>
              </a:ext>
            </a:extLst>
          </p:cNvPr>
          <p:cNvPicPr>
            <a:picLocks noChangeAspect="1"/>
          </p:cNvPicPr>
          <p:nvPr/>
        </p:nvPicPr>
        <p:blipFill rotWithShape="1">
          <a:blip r:embed="rId3">
            <a:extLst>
              <a:ext uri="{28A0092B-C50C-407E-A947-70E740481C1C}">
                <a14:useLocalDpi xmlns:a14="http://schemas.microsoft.com/office/drawing/2010/main" val="0"/>
              </a:ext>
            </a:extLst>
          </a:blip>
          <a:srcRect l="32936" t="14774" r="477" b="13524"/>
          <a:stretch/>
        </p:blipFill>
        <p:spPr>
          <a:xfrm>
            <a:off x="3757613" y="1690689"/>
            <a:ext cx="4572001" cy="3209924"/>
          </a:xfrm>
          <a:prstGeom prst="rect">
            <a:avLst/>
          </a:prstGeom>
        </p:spPr>
      </p:pic>
      <p:pic>
        <p:nvPicPr>
          <p:cNvPr id="10" name="Рисунок 9">
            <a:extLst>
              <a:ext uri="{FF2B5EF4-FFF2-40B4-BE49-F238E27FC236}">
                <a16:creationId xmlns:a16="http://schemas.microsoft.com/office/drawing/2014/main" id="{824F41D4-9177-4816-A84D-0E8CB0135CD5}"/>
              </a:ext>
            </a:extLst>
          </p:cNvPr>
          <p:cNvPicPr>
            <a:picLocks noChangeAspect="1"/>
          </p:cNvPicPr>
          <p:nvPr/>
        </p:nvPicPr>
        <p:blipFill rotWithShape="1">
          <a:blip r:embed="rId4">
            <a:extLst>
              <a:ext uri="{28A0092B-C50C-407E-A947-70E740481C1C}">
                <a14:useLocalDpi xmlns:a14="http://schemas.microsoft.com/office/drawing/2010/main" val="0"/>
              </a:ext>
            </a:extLst>
          </a:blip>
          <a:srcRect l="11953" t="10605" r="12695" b="14566"/>
          <a:stretch/>
        </p:blipFill>
        <p:spPr>
          <a:xfrm>
            <a:off x="8329613" y="1690687"/>
            <a:ext cx="3705223" cy="5038725"/>
          </a:xfrm>
          <a:prstGeom prst="rect">
            <a:avLst/>
          </a:prstGeom>
        </p:spPr>
      </p:pic>
      <p:sp>
        <p:nvSpPr>
          <p:cNvPr id="11" name="Стрілка: вправо 10">
            <a:extLst>
              <a:ext uri="{FF2B5EF4-FFF2-40B4-BE49-F238E27FC236}">
                <a16:creationId xmlns:a16="http://schemas.microsoft.com/office/drawing/2014/main" id="{82CE2D67-1875-47F7-A5FB-52EDCE19925C}"/>
              </a:ext>
            </a:extLst>
          </p:cNvPr>
          <p:cNvSpPr/>
          <p:nvPr/>
        </p:nvSpPr>
        <p:spPr>
          <a:xfrm>
            <a:off x="157163" y="257175"/>
            <a:ext cx="1581152" cy="802816"/>
          </a:xfrm>
          <a:prstGeom prst="rightArrow">
            <a:avLst>
              <a:gd name="adj1" fmla="val 617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Рисунок 12">
            <a:extLst>
              <a:ext uri="{FF2B5EF4-FFF2-40B4-BE49-F238E27FC236}">
                <a16:creationId xmlns:a16="http://schemas.microsoft.com/office/drawing/2014/main" id="{4AB8E9FC-9741-4DD6-B32D-5FBA104D4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7612" y="4900613"/>
            <a:ext cx="4572000" cy="1828798"/>
          </a:xfrm>
          <a:prstGeom prst="rect">
            <a:avLst/>
          </a:prstGeom>
        </p:spPr>
      </p:pic>
    </p:spTree>
    <p:extLst>
      <p:ext uri="{BB962C8B-B14F-4D97-AF65-F5344CB8AC3E}">
        <p14:creationId xmlns:p14="http://schemas.microsoft.com/office/powerpoint/2010/main" val="251013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E792A5-7C52-4651-8C52-74019375460A}"/>
              </a:ext>
            </a:extLst>
          </p:cNvPr>
          <p:cNvSpPr>
            <a:spLocks noGrp="1"/>
          </p:cNvSpPr>
          <p:nvPr>
            <p:ph type="ctrTitle"/>
          </p:nvPr>
        </p:nvSpPr>
        <p:spPr>
          <a:xfrm>
            <a:off x="91440" y="-1038387"/>
            <a:ext cx="11861074" cy="894695"/>
          </a:xfrm>
        </p:spPr>
        <p:txBody>
          <a:bodyPr>
            <a:normAutofit/>
          </a:bodyPr>
          <a:lstStyle/>
          <a:p>
            <a:endParaRPr lang="uk-UA" sz="2000" dirty="0">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B09AE5CE-4C2A-4B1A-BCA1-5B2BC4AC80C6}"/>
              </a:ext>
            </a:extLst>
          </p:cNvPr>
          <p:cNvSpPr/>
          <p:nvPr/>
        </p:nvSpPr>
        <p:spPr>
          <a:xfrm>
            <a:off x="6329362" y="542925"/>
            <a:ext cx="5443537" cy="5632311"/>
          </a:xfrm>
          <a:prstGeom prst="rect">
            <a:avLst/>
          </a:prstGeom>
          <a:solidFill>
            <a:schemeClr val="accent6">
              <a:lumMod val="40000"/>
              <a:lumOff val="60000"/>
            </a:schemeClr>
          </a:solidFill>
          <a:ln>
            <a:solidFill>
              <a:srgbClr val="C00000"/>
            </a:solidFill>
          </a:ln>
          <a:scene3d>
            <a:camera prst="perspectiveContrastingLeftFacing"/>
            <a:lightRig rig="threePt" dir="t"/>
          </a:scene3d>
        </p:spPr>
        <p:txBody>
          <a:bodyPr wrap="square">
            <a:spAutoFit/>
          </a:bodyPr>
          <a:lstStyle/>
          <a:p>
            <a:r>
              <a:rPr lang="uk-UA" dirty="0">
                <a:solidFill>
                  <a:srgbClr val="FF0000"/>
                </a:solidFill>
                <a:latin typeface="PT Sans"/>
              </a:rPr>
              <a:t>Поступовий офіційний перехід до європейської традиції </a:t>
            </a:r>
            <a:r>
              <a:rPr lang="uk-UA" dirty="0" err="1">
                <a:solidFill>
                  <a:srgbClr val="FF0000"/>
                </a:solidFill>
                <a:latin typeface="PT Sans"/>
              </a:rPr>
              <a:t>памʼятання</a:t>
            </a:r>
            <a:r>
              <a:rPr lang="uk-UA" dirty="0">
                <a:solidFill>
                  <a:srgbClr val="FF0000"/>
                </a:solidFill>
                <a:latin typeface="PT Sans"/>
              </a:rPr>
              <a:t> розпочався після Революції Гідності. Ця традиція полягає не тільки в зміні дати, а й у зміні фокусу – з культу зброї та перемоги на внесок різних спільнот у подолання нацизму, на окрему людину, її страждання і втрати у війні. День пам’яті та перемоги – це нагадування, що Друга світова розпочалася внаслідок домовленостей двох тоталітарних режимів: націонал-соціалістичного (нацистського) у Німеччині й комуністичного в СРСР, а також мовчазного небажання найпотужніших держав світу чинити спротив агресорам. У 1939–1945 роках обидва тоталітарні режими вчинили на українській землі численні злочини проти людяності, воєнні злочини та злочини геноциду, внаслідок чого український, єврейський, кримськотатарський та інші народи, що жили в межах території сучасної України, зазнали величезних втрат.</a:t>
            </a:r>
            <a:endParaRPr lang="uk-UA" dirty="0">
              <a:solidFill>
                <a:srgbClr val="FF0000"/>
              </a:solidFill>
            </a:endParaRPr>
          </a:p>
        </p:txBody>
      </p:sp>
      <p:sp>
        <p:nvSpPr>
          <p:cNvPr id="3" name="Підзаголовок 2">
            <a:extLst>
              <a:ext uri="{FF2B5EF4-FFF2-40B4-BE49-F238E27FC236}">
                <a16:creationId xmlns:a16="http://schemas.microsoft.com/office/drawing/2014/main" id="{978CFC2B-FF7B-43B2-928C-21C7B851A758}"/>
              </a:ext>
            </a:extLst>
          </p:cNvPr>
          <p:cNvSpPr>
            <a:spLocks noGrp="1"/>
          </p:cNvSpPr>
          <p:nvPr>
            <p:ph type="subTitle" idx="1"/>
          </p:nvPr>
        </p:nvSpPr>
        <p:spPr>
          <a:xfrm>
            <a:off x="914399" y="2314575"/>
            <a:ext cx="5414963" cy="4247317"/>
          </a:xfrm>
          <a:solidFill>
            <a:schemeClr val="accent4">
              <a:lumMod val="60000"/>
              <a:lumOff val="40000"/>
            </a:schemeClr>
          </a:solidFill>
          <a:ln>
            <a:solidFill>
              <a:srgbClr val="FF0000"/>
            </a:solidFill>
          </a:ln>
          <a:scene3d>
            <a:camera prst="perspectiveHeroicExtremeRightFacing"/>
            <a:lightRig rig="threePt" dir="t"/>
          </a:scene3d>
        </p:spPr>
        <p:txBody>
          <a:bodyPr>
            <a:normAutofit/>
          </a:bodyPr>
          <a:lstStyle/>
          <a:p>
            <a:r>
              <a:rPr lang="uk-UA" dirty="0">
                <a:latin typeface="Times New Roman" panose="02020603050405020304" pitchFamily="18" charset="0"/>
                <a:cs typeface="Times New Roman" panose="02020603050405020304" pitchFamily="18" charset="0"/>
              </a:rPr>
              <a:t>Минулого року Верховна Рада України Законом «Про День пам’яті та перемоги над нацизмом у Другій світовій війні 1939–1945 років» встановила 8 травня як День пам’яті та перемоги – єдину дату, коли Україна відзначає перемогу над нацизмом та вшановує </a:t>
            </a:r>
            <a:r>
              <a:rPr lang="uk-UA" dirty="0" err="1">
                <a:latin typeface="Times New Roman" panose="02020603050405020304" pitchFamily="18" charset="0"/>
                <a:cs typeface="Times New Roman" panose="02020603050405020304" pitchFamily="18" charset="0"/>
              </a:rPr>
              <a:t>памʼять</a:t>
            </a:r>
            <a:r>
              <a:rPr lang="uk-UA" dirty="0">
                <a:latin typeface="Times New Roman" panose="02020603050405020304" pitchFamily="18" charset="0"/>
                <a:cs typeface="Times New Roman" panose="02020603050405020304" pitchFamily="18" charset="0"/>
              </a:rPr>
              <a:t> загиблих у Другій світовій війні. </a:t>
            </a:r>
            <a:endParaRPr lang="uk-UA" dirty="0"/>
          </a:p>
        </p:txBody>
      </p:sp>
      <p:pic>
        <p:nvPicPr>
          <p:cNvPr id="3078" name="Picture 6" descr="Головна | Інтернет провайдер net-City | м. Житомир">
            <a:extLst>
              <a:ext uri="{FF2B5EF4-FFF2-40B4-BE49-F238E27FC236}">
                <a16:creationId xmlns:a16="http://schemas.microsoft.com/office/drawing/2014/main" id="{7DA98B89-1344-46A3-B09B-4914C1809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2" y="360950"/>
            <a:ext cx="6539638" cy="15669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До Дня пам'яті та примирення, пам'яті жертв Другої світової війни.">
            <a:extLst>
              <a:ext uri="{FF2B5EF4-FFF2-40B4-BE49-F238E27FC236}">
                <a16:creationId xmlns:a16="http://schemas.microsoft.com/office/drawing/2014/main" id="{24B5BF17-FBF8-4DF2-BF21-1C9C58533E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6" r="58195"/>
          <a:stretch/>
        </p:blipFill>
        <p:spPr bwMode="auto">
          <a:xfrm>
            <a:off x="5519465" y="1927919"/>
            <a:ext cx="1691232" cy="482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4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42A21-05C7-4264-88B8-CAD1F64CB958}"/>
              </a:ext>
            </a:extLst>
          </p:cNvPr>
          <p:cNvSpPr>
            <a:spLocks noGrp="1"/>
          </p:cNvSpPr>
          <p:nvPr>
            <p:ph type="title"/>
          </p:nvPr>
        </p:nvSpPr>
        <p:spPr>
          <a:xfrm>
            <a:off x="720635" y="365124"/>
            <a:ext cx="10515600" cy="1325563"/>
          </a:xfrm>
          <a:solidFill>
            <a:schemeClr val="accent6">
              <a:lumMod val="60000"/>
              <a:lumOff val="40000"/>
            </a:schemeClr>
          </a:solidFill>
          <a:ln>
            <a:solidFill>
              <a:srgbClr val="FF0000"/>
            </a:solidFill>
          </a:ln>
        </p:spPr>
        <p:txBody>
          <a:bodyPr/>
          <a:lstStyle/>
          <a:p>
            <a:pPr algn="ctr"/>
            <a:r>
              <a:rPr lang="ru-RU" b="1" dirty="0">
                <a:solidFill>
                  <a:srgbClr val="FF0000"/>
                </a:solidFill>
              </a:rPr>
              <a:t>Друга </a:t>
            </a:r>
            <a:r>
              <a:rPr lang="ru-RU" b="1" dirty="0" err="1">
                <a:solidFill>
                  <a:srgbClr val="FF0000"/>
                </a:solidFill>
              </a:rPr>
              <a:t>світова</a:t>
            </a:r>
            <a:r>
              <a:rPr lang="ru-RU" b="1" dirty="0">
                <a:solidFill>
                  <a:srgbClr val="FF0000"/>
                </a:solidFill>
              </a:rPr>
              <a:t> </a:t>
            </a:r>
            <a:r>
              <a:rPr lang="ru-RU" b="1" dirty="0" err="1">
                <a:solidFill>
                  <a:srgbClr val="FF0000"/>
                </a:solidFill>
              </a:rPr>
              <a:t>війна</a:t>
            </a:r>
            <a:r>
              <a:rPr lang="ru-RU" b="1" dirty="0">
                <a:solidFill>
                  <a:srgbClr val="FF0000"/>
                </a:solidFill>
              </a:rPr>
              <a:t> і </a:t>
            </a:r>
            <a:r>
              <a:rPr lang="ru-RU" b="1" dirty="0" err="1">
                <a:solidFill>
                  <a:srgbClr val="FF0000"/>
                </a:solidFill>
              </a:rPr>
              <a:t>Україна</a:t>
            </a:r>
            <a:br>
              <a:rPr lang="ru-RU" b="1" dirty="0"/>
            </a:br>
            <a:endParaRPr lang="uk-UA" dirty="0"/>
          </a:p>
        </p:txBody>
      </p:sp>
      <p:sp>
        <p:nvSpPr>
          <p:cNvPr id="3" name="Місце для вмісту 2">
            <a:extLst>
              <a:ext uri="{FF2B5EF4-FFF2-40B4-BE49-F238E27FC236}">
                <a16:creationId xmlns:a16="http://schemas.microsoft.com/office/drawing/2014/main" id="{7C94F32C-7270-49F0-B79A-99E2AA39AF83}"/>
              </a:ext>
            </a:extLst>
          </p:cNvPr>
          <p:cNvSpPr>
            <a:spLocks noGrp="1"/>
          </p:cNvSpPr>
          <p:nvPr>
            <p:ph idx="1"/>
          </p:nvPr>
        </p:nvSpPr>
        <p:spPr>
          <a:xfrm>
            <a:off x="431074" y="1825625"/>
            <a:ext cx="10922726" cy="4351338"/>
          </a:xfrm>
          <a:solidFill>
            <a:schemeClr val="accent6">
              <a:lumMod val="60000"/>
              <a:lumOff val="40000"/>
            </a:schemeClr>
          </a:solidFill>
          <a:ln>
            <a:solidFill>
              <a:schemeClr val="bg2">
                <a:lumMod val="25000"/>
              </a:schemeClr>
            </a:solidFill>
          </a:ln>
        </p:spPr>
        <p:txBody>
          <a:bodyPr>
            <a:normAutofit fontScale="77500" lnSpcReduction="20000"/>
          </a:bodyPr>
          <a:lstStyle/>
          <a:p>
            <a:r>
              <a:rPr lang="uk-UA" b="1" dirty="0">
                <a:ln/>
                <a:solidFill>
                  <a:schemeClr val="accent3">
                    <a:lumMod val="50000"/>
                  </a:schemeClr>
                </a:solidFill>
                <a:effectLst>
                  <a:outerShdw blurRad="38100" dist="19050" dir="2700000" algn="tl" rotWithShape="0">
                    <a:schemeClr val="dk1">
                      <a:lumMod val="50000"/>
                      <a:alpha val="40000"/>
                    </a:schemeClr>
                  </a:outerShdw>
                </a:effectLst>
              </a:rPr>
              <a:t>Друга світова війна (1 вересня 1939–2 вересня 1945) – найкривавіший глобальний конфлікт. У ньому загинуло від 50 до 85 мільйонів людей. 21 місяць цієї війни СРСР і Третій </a:t>
            </a:r>
            <a:r>
              <a:rPr lang="uk-UA" b="1" dirty="0" err="1">
                <a:ln/>
                <a:solidFill>
                  <a:schemeClr val="accent3">
                    <a:lumMod val="50000"/>
                  </a:schemeClr>
                </a:solidFill>
                <a:effectLst>
                  <a:outerShdw blurRad="38100" dist="19050" dir="2700000" algn="tl" rotWithShape="0">
                    <a:schemeClr val="dk1">
                      <a:lumMod val="50000"/>
                      <a:alpha val="40000"/>
                    </a:schemeClr>
                  </a:outerShdw>
                </a:effectLst>
              </a:rPr>
              <a:t>Райх</a:t>
            </a:r>
            <a:r>
              <a:rPr lang="uk-UA" b="1" dirty="0">
                <a:ln/>
                <a:solidFill>
                  <a:schemeClr val="accent3">
                    <a:lumMod val="50000"/>
                  </a:schemeClr>
                </a:solidFill>
                <a:effectLst>
                  <a:outerShdw blurRad="38100" dist="19050" dir="2700000" algn="tl" rotWithShape="0">
                    <a:schemeClr val="dk1">
                      <a:lumMod val="50000"/>
                      <a:alpha val="40000"/>
                    </a:schemeClr>
                  </a:outerShdw>
                </a:effectLst>
              </a:rPr>
              <a:t> виступали як союзники, а 22 червня 1941 року вступили у військову конфронтацію після порушення нацистами договору про ненапад на радянський союз. </a:t>
            </a:r>
          </a:p>
          <a:p>
            <a:r>
              <a:rPr lang="uk-UA" b="1" dirty="0">
                <a:ln/>
                <a:solidFill>
                  <a:schemeClr val="accent3">
                    <a:lumMod val="50000"/>
                  </a:schemeClr>
                </a:solidFill>
                <a:effectLst>
                  <a:outerShdw blurRad="38100" dist="19050" dir="2700000" algn="tl" rotWithShape="0">
                    <a:schemeClr val="dk1">
                      <a:lumMod val="50000"/>
                      <a:alpha val="40000"/>
                    </a:schemeClr>
                  </a:outerShdw>
                </a:effectLst>
              </a:rPr>
              <a:t>Для України війна почалася 1 вересня 1939 року з нападу нацистської Німеччини на Польщу. Того дня німецька військова авіація бомбардувала Львів та інші міста. Від 17 вересня учасником Другої світової на боці Німеччини став Радянський Союз. Внаслідок переділу Центральної і Східної Європи між нацистами і комуністами до складу Радянського Союзу в 1939 році були включені території Західної України та Західної Білорусії, а в 1940-у –  країни Балтії, Бессарабія та Північна Буковина. </a:t>
            </a:r>
          </a:p>
          <a:p>
            <a:r>
              <a:rPr lang="uk-UA" b="1" dirty="0">
                <a:ln/>
                <a:solidFill>
                  <a:schemeClr val="accent3">
                    <a:lumMod val="50000"/>
                  </a:schemeClr>
                </a:solidFill>
                <a:effectLst>
                  <a:outerShdw blurRad="38100" dist="19050" dir="2700000" algn="tl" rotWithShape="0">
                    <a:schemeClr val="dk1">
                      <a:lumMod val="50000"/>
                      <a:alpha val="40000"/>
                    </a:schemeClr>
                  </a:outerShdw>
                </a:effectLst>
              </a:rPr>
              <a:t>Друга світова війна для України не обмежувалася бойовими діями та окупацією її сучасної території. Українці брали участь у бойових діях на всіх воєнних театрах. Для нашого народу Друга світова війна не лише історія перемоги над нацизмом, але також – національна трагедія. Українці, позбавлені власної державності, у ній змушені були воювати за чужі імперські інтереси та, інколи, вбивати інших українців. </a:t>
            </a:r>
          </a:p>
          <a:p>
            <a:endParaRPr lang="uk-UA" dirty="0"/>
          </a:p>
        </p:txBody>
      </p:sp>
      <p:sp>
        <p:nvSpPr>
          <p:cNvPr id="4" name="Стрілка: вправо 3">
            <a:extLst>
              <a:ext uri="{FF2B5EF4-FFF2-40B4-BE49-F238E27FC236}">
                <a16:creationId xmlns:a16="http://schemas.microsoft.com/office/drawing/2014/main" id="{52D00A60-BBAD-4AE5-8882-CB9EC425FB28}"/>
              </a:ext>
            </a:extLst>
          </p:cNvPr>
          <p:cNvSpPr/>
          <p:nvPr/>
        </p:nvSpPr>
        <p:spPr>
          <a:xfrm>
            <a:off x="1201783" y="5432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ілка: вліво 4">
            <a:extLst>
              <a:ext uri="{FF2B5EF4-FFF2-40B4-BE49-F238E27FC236}">
                <a16:creationId xmlns:a16="http://schemas.microsoft.com/office/drawing/2014/main" id="{9BAD2E89-0AAC-4AA0-8929-3ED3517DF701}"/>
              </a:ext>
            </a:extLst>
          </p:cNvPr>
          <p:cNvSpPr/>
          <p:nvPr/>
        </p:nvSpPr>
        <p:spPr>
          <a:xfrm>
            <a:off x="9836331" y="54504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4600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C44060-496C-434D-AD7E-F8625F5F0037}"/>
              </a:ext>
            </a:extLst>
          </p:cNvPr>
          <p:cNvSpPr>
            <a:spLocks noGrp="1"/>
          </p:cNvSpPr>
          <p:nvPr>
            <p:ph type="title"/>
          </p:nvPr>
        </p:nvSpPr>
        <p:spPr>
          <a:solidFill>
            <a:schemeClr val="accent1"/>
          </a:solidFill>
          <a:ln>
            <a:solidFill>
              <a:srgbClr val="FFC000"/>
            </a:solidFill>
          </a:ln>
        </p:spPr>
        <p:txBody>
          <a:bodyPr/>
          <a:lstStyle/>
          <a:p>
            <a:pPr algn="ctr"/>
            <a:r>
              <a:rPr lang="uk-UA" b="1" dirty="0">
                <a:ln>
                  <a:solidFill>
                    <a:srgbClr val="00B0F0"/>
                  </a:solidFill>
                </a:ln>
                <a:solidFill>
                  <a:srgbClr val="FFFF00"/>
                </a:solidFill>
              </a:rPr>
              <a:t>9 травня – День Європи</a:t>
            </a:r>
            <a:endParaRPr lang="uk-UA" dirty="0">
              <a:ln>
                <a:solidFill>
                  <a:srgbClr val="00B0F0"/>
                </a:solidFill>
              </a:ln>
              <a:solidFill>
                <a:srgbClr val="FFFF00"/>
              </a:solidFill>
            </a:endParaRPr>
          </a:p>
        </p:txBody>
      </p:sp>
      <p:sp>
        <p:nvSpPr>
          <p:cNvPr id="3" name="Місце для вмісту 2">
            <a:extLst>
              <a:ext uri="{FF2B5EF4-FFF2-40B4-BE49-F238E27FC236}">
                <a16:creationId xmlns:a16="http://schemas.microsoft.com/office/drawing/2014/main" id="{85C361C3-EDBC-4A80-870A-E749EF8D9274}"/>
              </a:ext>
            </a:extLst>
          </p:cNvPr>
          <p:cNvSpPr>
            <a:spLocks noGrp="1"/>
          </p:cNvSpPr>
          <p:nvPr>
            <p:ph idx="1"/>
          </p:nvPr>
        </p:nvSpPr>
        <p:spPr>
          <a:solidFill>
            <a:schemeClr val="accent1">
              <a:lumMod val="60000"/>
              <a:lumOff val="40000"/>
            </a:schemeClr>
          </a:solidFill>
        </p:spPr>
        <p:txBody>
          <a:bodyPr>
            <a:normAutofit fontScale="77500" lnSpcReduction="20000"/>
          </a:bodyPr>
          <a:lstStyle/>
          <a:p>
            <a:r>
              <a:rPr lang="uk-UA" dirty="0">
                <a:solidFill>
                  <a:srgbClr val="002060"/>
                </a:solidFill>
              </a:rPr>
              <a:t>Після завершення Другої світової війни європейські країни почали продумувати принципи полі­тичної співпраці та економічної кооперації. Зрештою 9 травня 1950 року французький міністр закордонних справ Роберт Шуман виступив з ініціативою налагодити в Європі спільну координа­цію та контроль за важкою промисловістю. Він запропонував розробити принципи спільної політики для  досягнення солідарності в цій окремій галузі. Шляхом до реалізації плану Шумана мала стати Європейська спільнота вугілля та сталі. За задумом Шумана, Франція, Німеччина та інші </a:t>
            </a:r>
            <a:r>
              <a:rPr lang="uk-UA" dirty="0" err="1">
                <a:solidFill>
                  <a:srgbClr val="002060"/>
                </a:solidFill>
              </a:rPr>
              <a:t>європейські</a:t>
            </a:r>
            <a:r>
              <a:rPr lang="uk-UA" dirty="0">
                <a:solidFill>
                  <a:srgbClr val="002060"/>
                </a:solidFill>
              </a:rPr>
              <a:t> </a:t>
            </a:r>
            <a:r>
              <a:rPr lang="uk-UA" dirty="0" err="1">
                <a:solidFill>
                  <a:srgbClr val="002060"/>
                </a:solidFill>
              </a:rPr>
              <a:t>країни</a:t>
            </a:r>
            <a:r>
              <a:rPr lang="uk-UA" dirty="0">
                <a:solidFill>
                  <a:srgbClr val="002060"/>
                </a:solidFill>
              </a:rPr>
              <a:t> мали передати управління виробництвом вугілля та сталі єдиному органу. Унаслідок такого об’єднання ключові галузі </a:t>
            </a:r>
            <a:r>
              <a:rPr lang="uk-UA" dirty="0" err="1">
                <a:solidFill>
                  <a:srgbClr val="002060"/>
                </a:solidFill>
              </a:rPr>
              <a:t>військовоі</a:t>
            </a:r>
            <a:r>
              <a:rPr lang="uk-UA" dirty="0">
                <a:solidFill>
                  <a:srgbClr val="002060"/>
                </a:solidFill>
              </a:rPr>
              <a:t>̈ промисловості також мали </a:t>
            </a:r>
            <a:r>
              <a:rPr lang="uk-UA" dirty="0" err="1">
                <a:solidFill>
                  <a:srgbClr val="002060"/>
                </a:solidFill>
              </a:rPr>
              <a:t>перейти</a:t>
            </a:r>
            <a:r>
              <a:rPr lang="uk-UA" dirty="0">
                <a:solidFill>
                  <a:srgbClr val="002060"/>
                </a:solidFill>
              </a:rPr>
              <a:t> під </a:t>
            </a:r>
            <a:r>
              <a:rPr lang="uk-UA" dirty="0" err="1">
                <a:solidFill>
                  <a:srgbClr val="002060"/>
                </a:solidFill>
              </a:rPr>
              <a:t>спільнии</a:t>
            </a:r>
            <a:r>
              <a:rPr lang="uk-UA" dirty="0">
                <a:solidFill>
                  <a:srgbClr val="002060"/>
                </a:solidFill>
              </a:rPr>
              <a:t>̆ контроль, що унеможливило б підготовку </a:t>
            </a:r>
            <a:r>
              <a:rPr lang="uk-UA" dirty="0" err="1">
                <a:solidFill>
                  <a:srgbClr val="002060"/>
                </a:solidFill>
              </a:rPr>
              <a:t>окремоі</a:t>
            </a:r>
            <a:r>
              <a:rPr lang="uk-UA" dirty="0">
                <a:solidFill>
                  <a:srgbClr val="002060"/>
                </a:solidFill>
              </a:rPr>
              <a:t>̈ </a:t>
            </a:r>
            <a:r>
              <a:rPr lang="uk-UA" dirty="0" err="1">
                <a:solidFill>
                  <a:srgbClr val="002060"/>
                </a:solidFill>
              </a:rPr>
              <a:t>країни</a:t>
            </a:r>
            <a:r>
              <a:rPr lang="uk-UA" dirty="0">
                <a:solidFill>
                  <a:srgbClr val="002060"/>
                </a:solidFill>
              </a:rPr>
              <a:t> до </a:t>
            </a:r>
            <a:r>
              <a:rPr lang="uk-UA" dirty="0" err="1">
                <a:solidFill>
                  <a:srgbClr val="002060"/>
                </a:solidFill>
              </a:rPr>
              <a:t>новоі</a:t>
            </a:r>
            <a:r>
              <a:rPr lang="uk-UA" dirty="0">
                <a:solidFill>
                  <a:srgbClr val="002060"/>
                </a:solidFill>
              </a:rPr>
              <a:t>̈ </a:t>
            </a:r>
            <a:r>
              <a:rPr lang="uk-UA" dirty="0" err="1">
                <a:solidFill>
                  <a:srgbClr val="002060"/>
                </a:solidFill>
              </a:rPr>
              <a:t>війни</a:t>
            </a:r>
            <a:r>
              <a:rPr lang="uk-UA" dirty="0">
                <a:solidFill>
                  <a:srgbClr val="002060"/>
                </a:solidFill>
              </a:rPr>
              <a:t>.</a:t>
            </a:r>
          </a:p>
          <a:p>
            <a:r>
              <a:rPr lang="uk-UA" dirty="0">
                <a:solidFill>
                  <a:srgbClr val="002060"/>
                </a:solidFill>
              </a:rPr>
              <a:t>У результаті 18 квітня 1951 року в Парижі був підписаний договір про створення Європейської спільноти вугілля та сталі. Спершу його ратифікували шість країн: Франція, Німеччина, Італія та країни Бенілюксу – Бельгія, Нідерланди й Люксембург. Організація була від­крита для інших європейських держав. Нині вважається, що Декларація Шумана </a:t>
            </a:r>
            <a:r>
              <a:rPr lang="uk-UA" dirty="0" err="1">
                <a:solidFill>
                  <a:srgbClr val="002060"/>
                </a:solidFill>
              </a:rPr>
              <a:t>офіційно</a:t>
            </a:r>
            <a:r>
              <a:rPr lang="uk-UA" dirty="0">
                <a:solidFill>
                  <a:srgbClr val="002060"/>
                </a:solidFill>
              </a:rPr>
              <a:t> започаткувала процес </a:t>
            </a:r>
            <a:r>
              <a:rPr lang="uk-UA" dirty="0" err="1">
                <a:solidFill>
                  <a:srgbClr val="002060"/>
                </a:solidFill>
              </a:rPr>
              <a:t>європейськоі</a:t>
            </a:r>
            <a:r>
              <a:rPr lang="uk-UA" dirty="0">
                <a:solidFill>
                  <a:srgbClr val="002060"/>
                </a:solidFill>
              </a:rPr>
              <a:t>̈ </a:t>
            </a:r>
            <a:r>
              <a:rPr lang="uk-UA" dirty="0" err="1">
                <a:solidFill>
                  <a:srgbClr val="002060"/>
                </a:solidFill>
              </a:rPr>
              <a:t>інтеграціі</a:t>
            </a:r>
            <a:r>
              <a:rPr lang="uk-UA" dirty="0">
                <a:solidFill>
                  <a:srgbClr val="002060"/>
                </a:solidFill>
              </a:rPr>
              <a:t>̈. Саме тому в ЄС 9 травня відзначається День Європи.</a:t>
            </a:r>
          </a:p>
          <a:p>
            <a:endParaRPr lang="uk-UA" dirty="0"/>
          </a:p>
        </p:txBody>
      </p:sp>
      <p:sp>
        <p:nvSpPr>
          <p:cNvPr id="4" name="Зірка: 4-кутна 3">
            <a:extLst>
              <a:ext uri="{FF2B5EF4-FFF2-40B4-BE49-F238E27FC236}">
                <a16:creationId xmlns:a16="http://schemas.microsoft.com/office/drawing/2014/main" id="{5C429676-B77D-49AC-9A1F-EF416CD8E1D2}"/>
              </a:ext>
            </a:extLst>
          </p:cNvPr>
          <p:cNvSpPr/>
          <p:nvPr/>
        </p:nvSpPr>
        <p:spPr>
          <a:xfrm>
            <a:off x="1528354" y="570706"/>
            <a:ext cx="914400" cy="9144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Зірка: 4-кутна 4">
            <a:extLst>
              <a:ext uri="{FF2B5EF4-FFF2-40B4-BE49-F238E27FC236}">
                <a16:creationId xmlns:a16="http://schemas.microsoft.com/office/drawing/2014/main" id="{AE82932B-F356-44C2-A8D7-25101BFD8248}"/>
              </a:ext>
            </a:extLst>
          </p:cNvPr>
          <p:cNvSpPr/>
          <p:nvPr/>
        </p:nvSpPr>
        <p:spPr>
          <a:xfrm>
            <a:off x="9749246" y="570706"/>
            <a:ext cx="914400" cy="914400"/>
          </a:xfrm>
          <a:prstGeom prst="star4">
            <a:avLst>
              <a:gd name="adj" fmla="val 125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9410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A44558-A43E-45FC-BEC8-5380BBE3D84E}"/>
              </a:ext>
            </a:extLst>
          </p:cNvPr>
          <p:cNvSpPr>
            <a:spLocks noGrp="1"/>
          </p:cNvSpPr>
          <p:nvPr>
            <p:ph type="title"/>
          </p:nvPr>
        </p:nvSpPr>
        <p:spPr>
          <a:xfrm>
            <a:off x="838200" y="378188"/>
            <a:ext cx="10515600" cy="1325563"/>
          </a:xfrm>
          <a:solidFill>
            <a:schemeClr val="accent6">
              <a:lumMod val="60000"/>
              <a:lumOff val="40000"/>
            </a:schemeClr>
          </a:solidFill>
          <a:ln>
            <a:solidFill>
              <a:srgbClr val="7030A0"/>
            </a:solidFill>
          </a:ln>
        </p:spPr>
        <p:txBody>
          <a:bodyPr/>
          <a:lstStyle/>
          <a:p>
            <a:pPr algn="ctr"/>
            <a:r>
              <a:rPr lang="uk-UA" b="1" dirty="0"/>
              <a:t>Коли нацизм капітулював</a:t>
            </a:r>
            <a:endParaRPr lang="uk-UA" dirty="0"/>
          </a:p>
        </p:txBody>
      </p:sp>
      <p:sp>
        <p:nvSpPr>
          <p:cNvPr id="3" name="Місце для вмісту 2">
            <a:extLst>
              <a:ext uri="{FF2B5EF4-FFF2-40B4-BE49-F238E27FC236}">
                <a16:creationId xmlns:a16="http://schemas.microsoft.com/office/drawing/2014/main" id="{13D236E9-27E0-44A1-81C3-162F8019B989}"/>
              </a:ext>
            </a:extLst>
          </p:cNvPr>
          <p:cNvSpPr>
            <a:spLocks noGrp="1"/>
          </p:cNvSpPr>
          <p:nvPr>
            <p:ph idx="1"/>
          </p:nvPr>
        </p:nvSpPr>
        <p:spPr>
          <a:solidFill>
            <a:schemeClr val="accent6">
              <a:lumMod val="40000"/>
              <a:lumOff val="60000"/>
            </a:schemeClr>
          </a:solidFill>
          <a:ln>
            <a:solidFill>
              <a:srgbClr val="002060"/>
            </a:solidFill>
          </a:ln>
        </p:spPr>
        <p:txBody>
          <a:bodyPr>
            <a:normAutofit fontScale="70000" lnSpcReduction="20000"/>
          </a:bodyPr>
          <a:lstStyle/>
          <a:p>
            <a:r>
              <a:rPr lang="ru-RU" dirty="0">
                <a:solidFill>
                  <a:schemeClr val="bg2">
                    <a:lumMod val="25000"/>
                  </a:schemeClr>
                </a:solidFill>
              </a:rPr>
              <a:t>Акт про </a:t>
            </a:r>
            <a:r>
              <a:rPr lang="ru-RU" dirty="0" err="1">
                <a:solidFill>
                  <a:schemeClr val="bg2">
                    <a:lumMod val="25000"/>
                  </a:schemeClr>
                </a:solidFill>
              </a:rPr>
              <a:t>безумовну</a:t>
            </a:r>
            <a:r>
              <a:rPr lang="ru-RU" dirty="0">
                <a:solidFill>
                  <a:schemeClr val="bg2">
                    <a:lumMod val="25000"/>
                  </a:schemeClr>
                </a:solidFill>
              </a:rPr>
              <a:t> </a:t>
            </a:r>
            <a:r>
              <a:rPr lang="ru-RU" dirty="0" err="1">
                <a:solidFill>
                  <a:schemeClr val="bg2">
                    <a:lumMod val="25000"/>
                  </a:schemeClr>
                </a:solidFill>
              </a:rPr>
              <a:t>капітуляцію</a:t>
            </a:r>
            <a:r>
              <a:rPr lang="ru-RU" dirty="0">
                <a:solidFill>
                  <a:schemeClr val="bg2">
                    <a:lumMod val="25000"/>
                  </a:schemeClr>
                </a:solidFill>
              </a:rPr>
              <a:t> </a:t>
            </a:r>
            <a:r>
              <a:rPr lang="ru-RU" dirty="0" err="1">
                <a:solidFill>
                  <a:schemeClr val="bg2">
                    <a:lumMod val="25000"/>
                  </a:schemeClr>
                </a:solidFill>
              </a:rPr>
              <a:t>нацистської</a:t>
            </a:r>
            <a:r>
              <a:rPr lang="ru-RU" dirty="0">
                <a:solidFill>
                  <a:schemeClr val="bg2">
                    <a:lumMod val="25000"/>
                  </a:schemeClr>
                </a:solidFill>
              </a:rPr>
              <a:t> </a:t>
            </a:r>
            <a:r>
              <a:rPr lang="ru-RU" dirty="0" err="1">
                <a:solidFill>
                  <a:schemeClr val="bg2">
                    <a:lumMod val="25000"/>
                  </a:schemeClr>
                </a:solidFill>
              </a:rPr>
              <a:t>Німеччини</a:t>
            </a:r>
            <a:r>
              <a:rPr lang="ru-RU" dirty="0">
                <a:solidFill>
                  <a:schemeClr val="bg2">
                    <a:lumMod val="25000"/>
                  </a:schemeClr>
                </a:solidFill>
              </a:rPr>
              <a:t> </a:t>
            </a:r>
            <a:r>
              <a:rPr lang="ru-RU" dirty="0" err="1">
                <a:solidFill>
                  <a:schemeClr val="bg2">
                    <a:lumMod val="25000"/>
                  </a:schemeClr>
                </a:solidFill>
              </a:rPr>
              <a:t>підписали</a:t>
            </a:r>
            <a:r>
              <a:rPr lang="ru-RU" dirty="0">
                <a:solidFill>
                  <a:schemeClr val="bg2">
                    <a:lumMod val="25000"/>
                  </a:schemeClr>
                </a:solidFill>
              </a:rPr>
              <a:t> в </a:t>
            </a:r>
            <a:r>
              <a:rPr lang="ru-RU" dirty="0" err="1">
                <a:solidFill>
                  <a:schemeClr val="bg2">
                    <a:lumMod val="25000"/>
                  </a:schemeClr>
                </a:solidFill>
              </a:rPr>
              <a:t>Реймсі</a:t>
            </a:r>
            <a:r>
              <a:rPr lang="ru-RU" dirty="0">
                <a:solidFill>
                  <a:schemeClr val="bg2">
                    <a:lumMod val="25000"/>
                  </a:schemeClr>
                </a:solidFill>
              </a:rPr>
              <a:t> о 2 </a:t>
            </a:r>
            <a:r>
              <a:rPr lang="ru-RU" dirty="0" err="1">
                <a:solidFill>
                  <a:schemeClr val="bg2">
                    <a:lumMod val="25000"/>
                  </a:schemeClr>
                </a:solidFill>
              </a:rPr>
              <a:t>годині</a:t>
            </a:r>
            <a:r>
              <a:rPr lang="ru-RU" dirty="0">
                <a:solidFill>
                  <a:schemeClr val="bg2">
                    <a:lumMod val="25000"/>
                  </a:schemeClr>
                </a:solidFill>
              </a:rPr>
              <a:t> 41 </a:t>
            </a:r>
            <a:r>
              <a:rPr lang="ru-RU" dirty="0" err="1">
                <a:solidFill>
                  <a:schemeClr val="bg2">
                    <a:lumMod val="25000"/>
                  </a:schemeClr>
                </a:solidFill>
              </a:rPr>
              <a:t>хвилині</a:t>
            </a:r>
            <a:r>
              <a:rPr lang="ru-RU" dirty="0">
                <a:solidFill>
                  <a:schemeClr val="bg2">
                    <a:lumMod val="25000"/>
                  </a:schemeClr>
                </a:solidFill>
              </a:rPr>
              <a:t> 7 </a:t>
            </a:r>
            <a:r>
              <a:rPr lang="ru-RU" dirty="0" err="1">
                <a:solidFill>
                  <a:schemeClr val="bg2">
                    <a:lumMod val="25000"/>
                  </a:schemeClr>
                </a:solidFill>
              </a:rPr>
              <a:t>травня</a:t>
            </a:r>
            <a:r>
              <a:rPr lang="ru-RU" dirty="0">
                <a:solidFill>
                  <a:schemeClr val="bg2">
                    <a:lumMod val="25000"/>
                  </a:schemeClr>
                </a:solidFill>
              </a:rPr>
              <a:t> 1945 року за </a:t>
            </a:r>
            <a:r>
              <a:rPr lang="ru-RU" dirty="0" err="1">
                <a:solidFill>
                  <a:schemeClr val="bg2">
                    <a:lumMod val="25000"/>
                  </a:schemeClr>
                </a:solidFill>
              </a:rPr>
              <a:t>участю</a:t>
            </a:r>
            <a:r>
              <a:rPr lang="ru-RU" dirty="0">
                <a:solidFill>
                  <a:schemeClr val="bg2">
                    <a:lumMod val="25000"/>
                  </a:schemeClr>
                </a:solidFill>
              </a:rPr>
              <a:t> </a:t>
            </a:r>
            <a:r>
              <a:rPr lang="ru-RU" dirty="0" err="1">
                <a:solidFill>
                  <a:schemeClr val="bg2">
                    <a:lumMod val="25000"/>
                  </a:schemeClr>
                </a:solidFill>
              </a:rPr>
              <a:t>представника</a:t>
            </a:r>
            <a:r>
              <a:rPr lang="ru-RU" dirty="0">
                <a:solidFill>
                  <a:schemeClr val="bg2">
                    <a:lumMod val="25000"/>
                  </a:schemeClr>
                </a:solidFill>
              </a:rPr>
              <a:t> </a:t>
            </a:r>
            <a:r>
              <a:rPr lang="ru-RU" dirty="0" err="1">
                <a:solidFill>
                  <a:schemeClr val="bg2">
                    <a:lumMod val="25000"/>
                  </a:schemeClr>
                </a:solidFill>
              </a:rPr>
              <a:t>від</a:t>
            </a:r>
            <a:r>
              <a:rPr lang="ru-RU" dirty="0">
                <a:solidFill>
                  <a:schemeClr val="bg2">
                    <a:lumMod val="25000"/>
                  </a:schemeClr>
                </a:solidFill>
              </a:rPr>
              <a:t> </a:t>
            </a:r>
            <a:r>
              <a:rPr lang="ru-RU" dirty="0" err="1">
                <a:solidFill>
                  <a:schemeClr val="bg2">
                    <a:lumMod val="25000"/>
                  </a:schemeClr>
                </a:solidFill>
              </a:rPr>
              <a:t>Радянського</a:t>
            </a:r>
            <a:r>
              <a:rPr lang="ru-RU" dirty="0">
                <a:solidFill>
                  <a:schemeClr val="bg2">
                    <a:lumMod val="25000"/>
                  </a:schemeClr>
                </a:solidFill>
              </a:rPr>
              <a:t> Союзу генерала </a:t>
            </a:r>
            <a:r>
              <a:rPr lang="ru-RU" dirty="0" err="1">
                <a:solidFill>
                  <a:schemeClr val="bg2">
                    <a:lumMod val="25000"/>
                  </a:schemeClr>
                </a:solidFill>
              </a:rPr>
              <a:t>Івана</a:t>
            </a:r>
            <a:r>
              <a:rPr lang="ru-RU" dirty="0">
                <a:solidFill>
                  <a:schemeClr val="bg2">
                    <a:lumMod val="25000"/>
                  </a:schemeClr>
                </a:solidFill>
              </a:rPr>
              <a:t> Суслопарова. </a:t>
            </a:r>
            <a:r>
              <a:rPr lang="ru-RU" dirty="0" err="1">
                <a:solidFill>
                  <a:schemeClr val="bg2">
                    <a:lumMod val="25000"/>
                  </a:schemeClr>
                </a:solidFill>
              </a:rPr>
              <a:t>Проте</a:t>
            </a:r>
            <a:r>
              <a:rPr lang="ru-RU" dirty="0">
                <a:solidFill>
                  <a:schemeClr val="bg2">
                    <a:lumMod val="25000"/>
                  </a:schemeClr>
                </a:solidFill>
              </a:rPr>
              <a:t> </a:t>
            </a:r>
            <a:r>
              <a:rPr lang="ru-RU" dirty="0" err="1">
                <a:solidFill>
                  <a:schemeClr val="bg2">
                    <a:lumMod val="25000"/>
                  </a:schemeClr>
                </a:solidFill>
              </a:rPr>
              <a:t>Сталін</a:t>
            </a:r>
            <a:r>
              <a:rPr lang="ru-RU" dirty="0">
                <a:solidFill>
                  <a:schemeClr val="bg2">
                    <a:lumMod val="25000"/>
                  </a:schemeClr>
                </a:solidFill>
              </a:rPr>
              <a:t> </a:t>
            </a:r>
            <a:r>
              <a:rPr lang="ru-RU" dirty="0" err="1">
                <a:solidFill>
                  <a:schemeClr val="bg2">
                    <a:lumMod val="25000"/>
                  </a:schemeClr>
                </a:solidFill>
              </a:rPr>
              <a:t>відмовився</a:t>
            </a:r>
            <a:r>
              <a:rPr lang="ru-RU" dirty="0">
                <a:solidFill>
                  <a:schemeClr val="bg2">
                    <a:lumMod val="25000"/>
                  </a:schemeClr>
                </a:solidFill>
              </a:rPr>
              <a:t> </a:t>
            </a:r>
            <a:r>
              <a:rPr lang="ru-RU" dirty="0" err="1">
                <a:solidFill>
                  <a:schemeClr val="bg2">
                    <a:lumMod val="25000"/>
                  </a:schemeClr>
                </a:solidFill>
              </a:rPr>
              <a:t>визнати</a:t>
            </a:r>
            <a:r>
              <a:rPr lang="ru-RU" dirty="0">
                <a:solidFill>
                  <a:schemeClr val="bg2">
                    <a:lumMod val="25000"/>
                  </a:schemeClr>
                </a:solidFill>
              </a:rPr>
              <a:t> акт. </a:t>
            </a:r>
            <a:r>
              <a:rPr lang="ru-RU" dirty="0" err="1">
                <a:solidFill>
                  <a:schemeClr val="bg2">
                    <a:lumMod val="25000"/>
                  </a:schemeClr>
                </a:solidFill>
              </a:rPr>
              <a:t>Він</a:t>
            </a:r>
            <a:r>
              <a:rPr lang="ru-RU" dirty="0">
                <a:solidFill>
                  <a:schemeClr val="bg2">
                    <a:lumMod val="25000"/>
                  </a:schemeClr>
                </a:solidFill>
              </a:rPr>
              <a:t> </a:t>
            </a:r>
            <a:r>
              <a:rPr lang="ru-RU" dirty="0" err="1">
                <a:solidFill>
                  <a:schemeClr val="bg2">
                    <a:lumMod val="25000"/>
                  </a:schemeClr>
                </a:solidFill>
              </a:rPr>
              <a:t>захотів</a:t>
            </a:r>
            <a:r>
              <a:rPr lang="ru-RU" dirty="0">
                <a:solidFill>
                  <a:schemeClr val="bg2">
                    <a:lumMod val="25000"/>
                  </a:schemeClr>
                </a:solidFill>
              </a:rPr>
              <a:t> </a:t>
            </a:r>
            <a:r>
              <a:rPr lang="ru-RU" dirty="0" err="1">
                <a:solidFill>
                  <a:schemeClr val="bg2">
                    <a:lumMod val="25000"/>
                  </a:schemeClr>
                </a:solidFill>
              </a:rPr>
              <a:t>підписання</a:t>
            </a:r>
            <a:r>
              <a:rPr lang="ru-RU" dirty="0">
                <a:solidFill>
                  <a:schemeClr val="bg2">
                    <a:lumMod val="25000"/>
                  </a:schemeClr>
                </a:solidFill>
              </a:rPr>
              <a:t> нового у </a:t>
            </a:r>
            <a:r>
              <a:rPr lang="ru-RU" dirty="0" err="1">
                <a:solidFill>
                  <a:schemeClr val="bg2">
                    <a:lumMod val="25000"/>
                  </a:schemeClr>
                </a:solidFill>
              </a:rPr>
              <a:t>Берліні</a:t>
            </a:r>
            <a:r>
              <a:rPr lang="ru-RU" dirty="0">
                <a:solidFill>
                  <a:schemeClr val="bg2">
                    <a:lumMod val="25000"/>
                  </a:schemeClr>
                </a:solidFill>
              </a:rPr>
              <a:t>, </a:t>
            </a:r>
            <a:r>
              <a:rPr lang="ru-RU" dirty="0" err="1">
                <a:solidFill>
                  <a:schemeClr val="bg2">
                    <a:lumMod val="25000"/>
                  </a:schemeClr>
                </a:solidFill>
              </a:rPr>
              <a:t>здобутому</a:t>
            </a:r>
            <a:r>
              <a:rPr lang="ru-RU" dirty="0">
                <a:solidFill>
                  <a:schemeClr val="bg2">
                    <a:lumMod val="25000"/>
                  </a:schemeClr>
                </a:solidFill>
              </a:rPr>
              <a:t> </a:t>
            </a:r>
            <a:r>
              <a:rPr lang="ru-RU" dirty="0" err="1">
                <a:solidFill>
                  <a:schemeClr val="bg2">
                    <a:lumMod val="25000"/>
                  </a:schemeClr>
                </a:solidFill>
              </a:rPr>
              <a:t>Червоною</a:t>
            </a:r>
            <a:r>
              <a:rPr lang="ru-RU" dirty="0">
                <a:solidFill>
                  <a:schemeClr val="bg2">
                    <a:lumMod val="25000"/>
                  </a:schemeClr>
                </a:solidFill>
              </a:rPr>
              <a:t> </a:t>
            </a:r>
            <a:r>
              <a:rPr lang="ru-RU" dirty="0" err="1">
                <a:solidFill>
                  <a:schemeClr val="bg2">
                    <a:lumMod val="25000"/>
                  </a:schemeClr>
                </a:solidFill>
              </a:rPr>
              <a:t>армією</a:t>
            </a:r>
            <a:r>
              <a:rPr lang="ru-RU" dirty="0">
                <a:solidFill>
                  <a:schemeClr val="bg2">
                    <a:lumMod val="25000"/>
                  </a:schemeClr>
                </a:solidFill>
              </a:rPr>
              <a:t>. </a:t>
            </a:r>
            <a:r>
              <a:rPr lang="ru-RU" dirty="0" err="1">
                <a:solidFill>
                  <a:schemeClr val="bg2">
                    <a:lumMod val="25000"/>
                  </a:schemeClr>
                </a:solidFill>
              </a:rPr>
              <a:t>Тож</a:t>
            </a:r>
            <a:r>
              <a:rPr lang="ru-RU" dirty="0">
                <a:solidFill>
                  <a:schemeClr val="bg2">
                    <a:lumMod val="25000"/>
                  </a:schemeClr>
                </a:solidFill>
              </a:rPr>
              <a:t> поставив </a:t>
            </a:r>
            <a:r>
              <a:rPr lang="ru-RU" dirty="0" err="1">
                <a:solidFill>
                  <a:schemeClr val="bg2">
                    <a:lumMod val="25000"/>
                  </a:schemeClr>
                </a:solidFill>
              </a:rPr>
              <a:t>ще</a:t>
            </a:r>
            <a:r>
              <a:rPr lang="ru-RU" dirty="0">
                <a:solidFill>
                  <a:schemeClr val="bg2">
                    <a:lumMod val="25000"/>
                  </a:schemeClr>
                </a:solidFill>
              </a:rPr>
              <a:t> одну </a:t>
            </a:r>
            <a:r>
              <a:rPr lang="ru-RU" dirty="0" err="1">
                <a:solidFill>
                  <a:schemeClr val="bg2">
                    <a:lumMod val="25000"/>
                  </a:schemeClr>
                </a:solidFill>
              </a:rPr>
              <a:t>вимогу</a:t>
            </a:r>
            <a:r>
              <a:rPr lang="ru-RU" dirty="0">
                <a:solidFill>
                  <a:schemeClr val="bg2">
                    <a:lumMod val="25000"/>
                  </a:schemeClr>
                </a:solidFill>
              </a:rPr>
              <a:t> союзникам – </a:t>
            </a:r>
            <a:r>
              <a:rPr lang="ru-RU" dirty="0" err="1">
                <a:solidFill>
                  <a:schemeClr val="bg2">
                    <a:lumMod val="25000"/>
                  </a:schemeClr>
                </a:solidFill>
              </a:rPr>
              <a:t>жодних</a:t>
            </a:r>
            <a:r>
              <a:rPr lang="ru-RU" dirty="0">
                <a:solidFill>
                  <a:schemeClr val="bg2">
                    <a:lumMod val="25000"/>
                  </a:schemeClr>
                </a:solidFill>
              </a:rPr>
              <a:t> </a:t>
            </a:r>
            <a:r>
              <a:rPr lang="ru-RU" dirty="0" err="1">
                <a:solidFill>
                  <a:schemeClr val="bg2">
                    <a:lumMod val="25000"/>
                  </a:schemeClr>
                </a:solidFill>
              </a:rPr>
              <a:t>офіційних</a:t>
            </a:r>
            <a:r>
              <a:rPr lang="ru-RU" dirty="0">
                <a:solidFill>
                  <a:schemeClr val="bg2">
                    <a:lumMod val="25000"/>
                  </a:schemeClr>
                </a:solidFill>
              </a:rPr>
              <a:t> </a:t>
            </a:r>
            <a:r>
              <a:rPr lang="ru-RU" dirty="0" err="1">
                <a:solidFill>
                  <a:schemeClr val="bg2">
                    <a:lumMod val="25000"/>
                  </a:schemeClr>
                </a:solidFill>
              </a:rPr>
              <a:t>оголошень</a:t>
            </a:r>
            <a:r>
              <a:rPr lang="ru-RU" dirty="0">
                <a:solidFill>
                  <a:schemeClr val="bg2">
                    <a:lumMod val="25000"/>
                  </a:schemeClr>
                </a:solidFill>
              </a:rPr>
              <a:t> про перемогу до </a:t>
            </a:r>
            <a:r>
              <a:rPr lang="ru-RU" dirty="0" err="1">
                <a:solidFill>
                  <a:schemeClr val="bg2">
                    <a:lumMod val="25000"/>
                  </a:schemeClr>
                </a:solidFill>
              </a:rPr>
              <a:t>вступу</a:t>
            </a:r>
            <a:r>
              <a:rPr lang="ru-RU" dirty="0">
                <a:solidFill>
                  <a:schemeClr val="bg2">
                    <a:lumMod val="25000"/>
                  </a:schemeClr>
                </a:solidFill>
              </a:rPr>
              <a:t> в силу </a:t>
            </a:r>
            <a:r>
              <a:rPr lang="ru-RU" dirty="0" err="1">
                <a:solidFill>
                  <a:schemeClr val="bg2">
                    <a:lumMod val="25000"/>
                  </a:schemeClr>
                </a:solidFill>
              </a:rPr>
              <a:t>іншої</a:t>
            </a:r>
            <a:r>
              <a:rPr lang="ru-RU" dirty="0">
                <a:solidFill>
                  <a:schemeClr val="bg2">
                    <a:lumMod val="25000"/>
                  </a:schemeClr>
                </a:solidFill>
              </a:rPr>
              <a:t> </a:t>
            </a:r>
            <a:r>
              <a:rPr lang="ru-RU" dirty="0" err="1">
                <a:solidFill>
                  <a:schemeClr val="bg2">
                    <a:lumMod val="25000"/>
                  </a:schemeClr>
                </a:solidFill>
              </a:rPr>
              <a:t>капітуляції</a:t>
            </a:r>
            <a:r>
              <a:rPr lang="ru-RU" dirty="0">
                <a:solidFill>
                  <a:schemeClr val="bg2">
                    <a:lumMod val="25000"/>
                  </a:schemeClr>
                </a:solidFill>
              </a:rPr>
              <a:t>.</a:t>
            </a:r>
          </a:p>
          <a:p>
            <a:r>
              <a:rPr lang="ru-RU" dirty="0" err="1">
                <a:solidFill>
                  <a:schemeClr val="bg2">
                    <a:lumMod val="25000"/>
                  </a:schemeClr>
                </a:solidFill>
              </a:rPr>
              <a:t>Прем’єр</a:t>
            </a:r>
            <a:r>
              <a:rPr lang="ru-RU" dirty="0">
                <a:solidFill>
                  <a:schemeClr val="bg2">
                    <a:lumMod val="25000"/>
                  </a:schemeClr>
                </a:solidFill>
              </a:rPr>
              <a:t> </a:t>
            </a:r>
            <a:r>
              <a:rPr lang="ru-RU" dirty="0" err="1">
                <a:solidFill>
                  <a:schemeClr val="bg2">
                    <a:lumMod val="25000"/>
                  </a:schemeClr>
                </a:solidFill>
              </a:rPr>
              <a:t>Великобританії</a:t>
            </a:r>
            <a:r>
              <a:rPr lang="ru-RU" dirty="0">
                <a:solidFill>
                  <a:schemeClr val="bg2">
                    <a:lumMod val="25000"/>
                  </a:schemeClr>
                </a:solidFill>
              </a:rPr>
              <a:t> </a:t>
            </a:r>
            <a:r>
              <a:rPr lang="ru-RU" dirty="0" err="1">
                <a:solidFill>
                  <a:schemeClr val="bg2">
                    <a:lumMod val="25000"/>
                  </a:schemeClr>
                </a:solidFill>
              </a:rPr>
              <a:t>Вінстон</a:t>
            </a:r>
            <a:r>
              <a:rPr lang="ru-RU" dirty="0">
                <a:solidFill>
                  <a:schemeClr val="bg2">
                    <a:lumMod val="25000"/>
                  </a:schemeClr>
                </a:solidFill>
              </a:rPr>
              <a:t> Черчилль і президент </a:t>
            </a:r>
            <a:r>
              <a:rPr lang="ru-RU" dirty="0" err="1">
                <a:solidFill>
                  <a:schemeClr val="bg2">
                    <a:lumMod val="25000"/>
                  </a:schemeClr>
                </a:solidFill>
              </a:rPr>
              <a:t>Сполучених</a:t>
            </a:r>
            <a:r>
              <a:rPr lang="ru-RU" dirty="0">
                <a:solidFill>
                  <a:schemeClr val="bg2">
                    <a:lumMod val="25000"/>
                  </a:schemeClr>
                </a:solidFill>
              </a:rPr>
              <a:t> </a:t>
            </a:r>
            <a:r>
              <a:rPr lang="ru-RU" dirty="0" err="1">
                <a:solidFill>
                  <a:schemeClr val="bg2">
                    <a:lumMod val="25000"/>
                  </a:schemeClr>
                </a:solidFill>
              </a:rPr>
              <a:t>Штатів</a:t>
            </a:r>
            <a:r>
              <a:rPr lang="ru-RU" dirty="0">
                <a:solidFill>
                  <a:schemeClr val="bg2">
                    <a:lumMod val="25000"/>
                  </a:schemeClr>
                </a:solidFill>
              </a:rPr>
              <a:t> </a:t>
            </a:r>
            <a:r>
              <a:rPr lang="ru-RU" dirty="0" err="1">
                <a:solidFill>
                  <a:schemeClr val="bg2">
                    <a:lumMod val="25000"/>
                  </a:schemeClr>
                </a:solidFill>
              </a:rPr>
              <a:t>Гаррі</a:t>
            </a:r>
            <a:r>
              <a:rPr lang="ru-RU" dirty="0">
                <a:solidFill>
                  <a:schemeClr val="bg2">
                    <a:lumMod val="25000"/>
                  </a:schemeClr>
                </a:solidFill>
              </a:rPr>
              <a:t> </a:t>
            </a:r>
            <a:r>
              <a:rPr lang="ru-RU" dirty="0" err="1">
                <a:solidFill>
                  <a:schemeClr val="bg2">
                    <a:lumMod val="25000"/>
                  </a:schemeClr>
                </a:solidFill>
              </a:rPr>
              <a:t>Трумен</a:t>
            </a:r>
            <a:r>
              <a:rPr lang="ru-RU" dirty="0">
                <a:solidFill>
                  <a:schemeClr val="bg2">
                    <a:lumMod val="25000"/>
                  </a:schemeClr>
                </a:solidFill>
              </a:rPr>
              <a:t> </a:t>
            </a:r>
            <a:r>
              <a:rPr lang="ru-RU" dirty="0" err="1">
                <a:solidFill>
                  <a:schemeClr val="bg2">
                    <a:lumMod val="25000"/>
                  </a:schemeClr>
                </a:solidFill>
              </a:rPr>
              <a:t>відмовили</a:t>
            </a:r>
            <a:r>
              <a:rPr lang="ru-RU" dirty="0">
                <a:solidFill>
                  <a:schemeClr val="bg2">
                    <a:lumMod val="25000"/>
                  </a:schemeClr>
                </a:solidFill>
              </a:rPr>
              <a:t>. Черчилль </a:t>
            </a:r>
            <a:r>
              <a:rPr lang="ru-RU" dirty="0" err="1">
                <a:solidFill>
                  <a:schemeClr val="bg2">
                    <a:lumMod val="25000"/>
                  </a:schemeClr>
                </a:solidFill>
              </a:rPr>
              <a:t>послався</a:t>
            </a:r>
            <a:r>
              <a:rPr lang="ru-RU" dirty="0">
                <a:solidFill>
                  <a:schemeClr val="bg2">
                    <a:lumMod val="25000"/>
                  </a:schemeClr>
                </a:solidFill>
              </a:rPr>
              <a:t> на парламент, </a:t>
            </a:r>
            <a:r>
              <a:rPr lang="ru-RU" dirty="0" err="1">
                <a:solidFill>
                  <a:schemeClr val="bg2">
                    <a:lumMod val="25000"/>
                  </a:schemeClr>
                </a:solidFill>
              </a:rPr>
              <a:t>який</a:t>
            </a:r>
            <a:r>
              <a:rPr lang="ru-RU" dirty="0">
                <a:solidFill>
                  <a:schemeClr val="bg2">
                    <a:lumMod val="25000"/>
                  </a:schemeClr>
                </a:solidFill>
              </a:rPr>
              <a:t> </a:t>
            </a:r>
            <a:r>
              <a:rPr lang="ru-RU" dirty="0" err="1">
                <a:solidFill>
                  <a:schemeClr val="bg2">
                    <a:lumMod val="25000"/>
                  </a:schemeClr>
                </a:solidFill>
              </a:rPr>
              <a:t>вимагатиме</a:t>
            </a:r>
            <a:r>
              <a:rPr lang="ru-RU" dirty="0">
                <a:solidFill>
                  <a:schemeClr val="bg2">
                    <a:lumMod val="25000"/>
                  </a:schemeClr>
                </a:solidFill>
              </a:rPr>
              <a:t> </a:t>
            </a:r>
            <a:r>
              <a:rPr lang="ru-RU" dirty="0" err="1">
                <a:solidFill>
                  <a:schemeClr val="bg2">
                    <a:lumMod val="25000"/>
                  </a:schemeClr>
                </a:solidFill>
              </a:rPr>
              <a:t>від</a:t>
            </a:r>
            <a:r>
              <a:rPr lang="ru-RU" dirty="0">
                <a:solidFill>
                  <a:schemeClr val="bg2">
                    <a:lumMod val="25000"/>
                  </a:schemeClr>
                </a:solidFill>
              </a:rPr>
              <a:t> </a:t>
            </a:r>
            <a:r>
              <a:rPr lang="ru-RU" dirty="0" err="1">
                <a:solidFill>
                  <a:schemeClr val="bg2">
                    <a:lumMod val="25000"/>
                  </a:schemeClr>
                </a:solidFill>
              </a:rPr>
              <a:t>нього</a:t>
            </a:r>
            <a:r>
              <a:rPr lang="ru-RU" dirty="0">
                <a:solidFill>
                  <a:schemeClr val="bg2">
                    <a:lumMod val="25000"/>
                  </a:schemeClr>
                </a:solidFill>
              </a:rPr>
              <a:t> </a:t>
            </a:r>
            <a:r>
              <a:rPr lang="ru-RU" dirty="0" err="1">
                <a:solidFill>
                  <a:schemeClr val="bg2">
                    <a:lumMod val="25000"/>
                  </a:schemeClr>
                </a:solidFill>
              </a:rPr>
              <a:t>інформації</a:t>
            </a:r>
            <a:r>
              <a:rPr lang="ru-RU" dirty="0">
                <a:solidFill>
                  <a:schemeClr val="bg2">
                    <a:lumMod val="25000"/>
                  </a:schemeClr>
                </a:solidFill>
              </a:rPr>
              <a:t>, а </a:t>
            </a:r>
            <a:r>
              <a:rPr lang="ru-RU" dirty="0" err="1">
                <a:solidFill>
                  <a:schemeClr val="bg2">
                    <a:lumMod val="25000"/>
                  </a:schemeClr>
                </a:solidFill>
              </a:rPr>
              <a:t>Трумен</a:t>
            </a:r>
            <a:r>
              <a:rPr lang="ru-RU" dirty="0">
                <a:solidFill>
                  <a:schemeClr val="bg2">
                    <a:lumMod val="25000"/>
                  </a:schemeClr>
                </a:solidFill>
              </a:rPr>
              <a:t> – на те, </a:t>
            </a:r>
            <a:r>
              <a:rPr lang="ru-RU" dirty="0" err="1">
                <a:solidFill>
                  <a:schemeClr val="bg2">
                    <a:lumMod val="25000"/>
                  </a:schemeClr>
                </a:solidFill>
              </a:rPr>
              <a:t>що</a:t>
            </a:r>
            <a:r>
              <a:rPr lang="ru-RU" dirty="0">
                <a:solidFill>
                  <a:schemeClr val="bg2">
                    <a:lumMod val="25000"/>
                  </a:schemeClr>
                </a:solidFill>
              </a:rPr>
              <a:t> </a:t>
            </a:r>
            <a:r>
              <a:rPr lang="ru-RU" dirty="0" err="1">
                <a:solidFill>
                  <a:schemeClr val="bg2">
                    <a:lumMod val="25000"/>
                  </a:schemeClr>
                </a:solidFill>
              </a:rPr>
              <a:t>прохання</a:t>
            </a:r>
            <a:r>
              <a:rPr lang="ru-RU" dirty="0">
                <a:solidFill>
                  <a:schemeClr val="bg2">
                    <a:lumMod val="25000"/>
                  </a:schemeClr>
                </a:solidFill>
              </a:rPr>
              <a:t> </a:t>
            </a:r>
            <a:r>
              <a:rPr lang="ru-RU" dirty="0" err="1">
                <a:solidFill>
                  <a:schemeClr val="bg2">
                    <a:lumMod val="25000"/>
                  </a:schemeClr>
                </a:solidFill>
              </a:rPr>
              <a:t>Сталіна</a:t>
            </a:r>
            <a:r>
              <a:rPr lang="ru-RU" dirty="0">
                <a:solidFill>
                  <a:schemeClr val="bg2">
                    <a:lumMod val="25000"/>
                  </a:schemeClr>
                </a:solidFill>
              </a:rPr>
              <a:t> </a:t>
            </a:r>
            <a:r>
              <a:rPr lang="ru-RU" dirty="0" err="1">
                <a:solidFill>
                  <a:schemeClr val="bg2">
                    <a:lumMod val="25000"/>
                  </a:schemeClr>
                </a:solidFill>
              </a:rPr>
              <a:t>надійшло</a:t>
            </a:r>
            <a:r>
              <a:rPr lang="ru-RU" dirty="0">
                <a:solidFill>
                  <a:schemeClr val="bg2">
                    <a:lumMod val="25000"/>
                  </a:schemeClr>
                </a:solidFill>
              </a:rPr>
              <a:t> </a:t>
            </a:r>
            <a:r>
              <a:rPr lang="ru-RU" dirty="0" err="1">
                <a:solidFill>
                  <a:schemeClr val="bg2">
                    <a:lumMod val="25000"/>
                  </a:schemeClr>
                </a:solidFill>
              </a:rPr>
              <a:t>пізно</a:t>
            </a:r>
            <a:r>
              <a:rPr lang="ru-RU" dirty="0">
                <a:solidFill>
                  <a:schemeClr val="bg2">
                    <a:lumMod val="25000"/>
                  </a:schemeClr>
                </a:solidFill>
              </a:rPr>
              <a:t> та </a:t>
            </a:r>
            <a:r>
              <a:rPr lang="ru-RU" dirty="0" err="1">
                <a:solidFill>
                  <a:schemeClr val="bg2">
                    <a:lumMod val="25000"/>
                  </a:schemeClr>
                </a:solidFill>
              </a:rPr>
              <a:t>скасувати</a:t>
            </a:r>
            <a:r>
              <a:rPr lang="ru-RU" dirty="0">
                <a:solidFill>
                  <a:schemeClr val="bg2">
                    <a:lumMod val="25000"/>
                  </a:schemeClr>
                </a:solidFill>
              </a:rPr>
              <a:t> </a:t>
            </a:r>
            <a:r>
              <a:rPr lang="ru-RU" dirty="0" err="1">
                <a:solidFill>
                  <a:schemeClr val="bg2">
                    <a:lumMod val="25000"/>
                  </a:schemeClr>
                </a:solidFill>
              </a:rPr>
              <a:t>оголошення</a:t>
            </a:r>
            <a:r>
              <a:rPr lang="ru-RU" dirty="0">
                <a:solidFill>
                  <a:schemeClr val="bg2">
                    <a:lumMod val="25000"/>
                  </a:schemeClr>
                </a:solidFill>
              </a:rPr>
              <a:t> </a:t>
            </a:r>
            <a:r>
              <a:rPr lang="ru-RU" dirty="0" err="1">
                <a:solidFill>
                  <a:schemeClr val="bg2">
                    <a:lumMod val="25000"/>
                  </a:schemeClr>
                </a:solidFill>
              </a:rPr>
              <a:t>неможливо</a:t>
            </a:r>
            <a:r>
              <a:rPr lang="ru-RU" dirty="0">
                <a:solidFill>
                  <a:schemeClr val="bg2">
                    <a:lumMod val="25000"/>
                  </a:schemeClr>
                </a:solidFill>
              </a:rPr>
              <a:t>. </a:t>
            </a:r>
          </a:p>
          <a:p>
            <a:r>
              <a:rPr lang="ru-RU" dirty="0">
                <a:solidFill>
                  <a:schemeClr val="bg2">
                    <a:lumMod val="25000"/>
                  </a:schemeClr>
                </a:solidFill>
              </a:rPr>
              <a:t>На </a:t>
            </a:r>
            <a:r>
              <a:rPr lang="ru-RU" dirty="0" err="1">
                <a:solidFill>
                  <a:schemeClr val="bg2">
                    <a:lumMod val="25000"/>
                  </a:schemeClr>
                </a:solidFill>
              </a:rPr>
              <a:t>це</a:t>
            </a:r>
            <a:r>
              <a:rPr lang="ru-RU" dirty="0">
                <a:solidFill>
                  <a:schemeClr val="bg2">
                    <a:lumMod val="25000"/>
                  </a:schemeClr>
                </a:solidFill>
              </a:rPr>
              <a:t> </a:t>
            </a:r>
            <a:r>
              <a:rPr lang="ru-RU" dirty="0" err="1">
                <a:solidFill>
                  <a:schemeClr val="bg2">
                    <a:lumMod val="25000"/>
                  </a:schemeClr>
                </a:solidFill>
              </a:rPr>
              <a:t>Сталін</a:t>
            </a:r>
            <a:r>
              <a:rPr lang="ru-RU" dirty="0">
                <a:solidFill>
                  <a:schemeClr val="bg2">
                    <a:lumMod val="25000"/>
                  </a:schemeClr>
                </a:solidFill>
              </a:rPr>
              <a:t> заявив, </a:t>
            </a:r>
            <a:r>
              <a:rPr lang="ru-RU" dirty="0" err="1">
                <a:solidFill>
                  <a:schemeClr val="bg2">
                    <a:lumMod val="25000"/>
                  </a:schemeClr>
                </a:solidFill>
              </a:rPr>
              <a:t>що</a:t>
            </a:r>
            <a:r>
              <a:rPr lang="ru-RU" dirty="0">
                <a:solidFill>
                  <a:schemeClr val="bg2">
                    <a:lumMod val="25000"/>
                  </a:schemeClr>
                </a:solidFill>
              </a:rPr>
              <a:t> </a:t>
            </a:r>
            <a:r>
              <a:rPr lang="ru-RU" dirty="0" err="1">
                <a:solidFill>
                  <a:schemeClr val="bg2">
                    <a:lumMod val="25000"/>
                  </a:schemeClr>
                </a:solidFill>
              </a:rPr>
              <a:t>підписаний</a:t>
            </a:r>
            <a:r>
              <a:rPr lang="ru-RU" dirty="0">
                <a:solidFill>
                  <a:schemeClr val="bg2">
                    <a:lumMod val="25000"/>
                  </a:schemeClr>
                </a:solidFill>
              </a:rPr>
              <a:t> у </a:t>
            </a:r>
            <a:r>
              <a:rPr lang="ru-RU" dirty="0" err="1">
                <a:solidFill>
                  <a:schemeClr val="bg2">
                    <a:lumMod val="25000"/>
                  </a:schemeClr>
                </a:solidFill>
              </a:rPr>
              <a:t>Реймсі</a:t>
            </a:r>
            <a:r>
              <a:rPr lang="ru-RU" dirty="0">
                <a:solidFill>
                  <a:schemeClr val="bg2">
                    <a:lumMod val="25000"/>
                  </a:schemeClr>
                </a:solidFill>
              </a:rPr>
              <a:t> </a:t>
            </a:r>
            <a:r>
              <a:rPr lang="ru-RU" dirty="0" err="1">
                <a:solidFill>
                  <a:schemeClr val="bg2">
                    <a:lumMod val="25000"/>
                  </a:schemeClr>
                </a:solidFill>
              </a:rPr>
              <a:t>договір</a:t>
            </a:r>
            <a:r>
              <a:rPr lang="ru-RU" dirty="0">
                <a:solidFill>
                  <a:schemeClr val="bg2">
                    <a:lumMod val="25000"/>
                  </a:schemeClr>
                </a:solidFill>
              </a:rPr>
              <a:t> не </a:t>
            </a:r>
            <a:r>
              <a:rPr lang="ru-RU" dirty="0" err="1">
                <a:solidFill>
                  <a:schemeClr val="bg2">
                    <a:lumMod val="25000"/>
                  </a:schemeClr>
                </a:solidFill>
              </a:rPr>
              <a:t>можна</a:t>
            </a:r>
            <a:r>
              <a:rPr lang="ru-RU" dirty="0">
                <a:solidFill>
                  <a:schemeClr val="bg2">
                    <a:lumMod val="25000"/>
                  </a:schemeClr>
                </a:solidFill>
              </a:rPr>
              <a:t> </a:t>
            </a:r>
            <a:r>
              <a:rPr lang="ru-RU" dirty="0" err="1">
                <a:solidFill>
                  <a:schemeClr val="bg2">
                    <a:lumMod val="25000"/>
                  </a:schemeClr>
                </a:solidFill>
              </a:rPr>
              <a:t>скасувати</a:t>
            </a:r>
            <a:r>
              <a:rPr lang="ru-RU" dirty="0">
                <a:solidFill>
                  <a:schemeClr val="bg2">
                    <a:lumMod val="25000"/>
                  </a:schemeClr>
                </a:solidFill>
              </a:rPr>
              <a:t> й не </a:t>
            </a:r>
            <a:r>
              <a:rPr lang="ru-RU" dirty="0" err="1">
                <a:solidFill>
                  <a:schemeClr val="bg2">
                    <a:lumMod val="25000"/>
                  </a:schemeClr>
                </a:solidFill>
              </a:rPr>
              <a:t>можна</a:t>
            </a:r>
            <a:r>
              <a:rPr lang="ru-RU" dirty="0">
                <a:solidFill>
                  <a:schemeClr val="bg2">
                    <a:lumMod val="25000"/>
                  </a:schemeClr>
                </a:solidFill>
              </a:rPr>
              <a:t> </a:t>
            </a:r>
            <a:r>
              <a:rPr lang="ru-RU" dirty="0" err="1">
                <a:solidFill>
                  <a:schemeClr val="bg2">
                    <a:lumMod val="25000"/>
                  </a:schemeClr>
                </a:solidFill>
              </a:rPr>
              <a:t>визнати</a:t>
            </a:r>
            <a:r>
              <a:rPr lang="ru-RU" dirty="0">
                <a:solidFill>
                  <a:schemeClr val="bg2">
                    <a:lumMod val="25000"/>
                  </a:schemeClr>
                </a:solidFill>
              </a:rPr>
              <a:t>, </a:t>
            </a:r>
            <a:r>
              <a:rPr lang="ru-RU" dirty="0" err="1">
                <a:solidFill>
                  <a:schemeClr val="bg2">
                    <a:lumMod val="25000"/>
                  </a:schemeClr>
                </a:solidFill>
              </a:rPr>
              <a:t>адже</a:t>
            </a:r>
            <a:r>
              <a:rPr lang="ru-RU" dirty="0">
                <a:solidFill>
                  <a:schemeClr val="bg2">
                    <a:lumMod val="25000"/>
                  </a:schemeClr>
                </a:solidFill>
              </a:rPr>
              <a:t> </a:t>
            </a:r>
            <a:r>
              <a:rPr lang="ru-RU" dirty="0" err="1">
                <a:solidFill>
                  <a:schemeClr val="bg2">
                    <a:lumMod val="25000"/>
                  </a:schemeClr>
                </a:solidFill>
              </a:rPr>
              <a:t>капітуляція</a:t>
            </a:r>
            <a:r>
              <a:rPr lang="ru-RU" dirty="0">
                <a:solidFill>
                  <a:schemeClr val="bg2">
                    <a:lumMod val="25000"/>
                  </a:schemeClr>
                </a:solidFill>
              </a:rPr>
              <a:t> </a:t>
            </a:r>
            <a:r>
              <a:rPr lang="ru-RU" dirty="0" err="1">
                <a:solidFill>
                  <a:schemeClr val="bg2">
                    <a:lumMod val="25000"/>
                  </a:schemeClr>
                </a:solidFill>
              </a:rPr>
              <a:t>має</a:t>
            </a:r>
            <a:r>
              <a:rPr lang="ru-RU" dirty="0">
                <a:solidFill>
                  <a:schemeClr val="bg2">
                    <a:lumMod val="25000"/>
                  </a:schemeClr>
                </a:solidFill>
              </a:rPr>
              <a:t> бути </a:t>
            </a:r>
            <a:r>
              <a:rPr lang="ru-RU" dirty="0" err="1">
                <a:solidFill>
                  <a:schemeClr val="bg2">
                    <a:lumMod val="25000"/>
                  </a:schemeClr>
                </a:solidFill>
              </a:rPr>
              <a:t>прийнята</a:t>
            </a:r>
            <a:r>
              <a:rPr lang="ru-RU" dirty="0">
                <a:solidFill>
                  <a:schemeClr val="bg2">
                    <a:lumMod val="25000"/>
                  </a:schemeClr>
                </a:solidFill>
              </a:rPr>
              <a:t> не на </a:t>
            </a:r>
            <a:r>
              <a:rPr lang="ru-RU" dirty="0" err="1">
                <a:solidFill>
                  <a:schemeClr val="bg2">
                    <a:lumMod val="25000"/>
                  </a:schemeClr>
                </a:solidFill>
              </a:rPr>
              <a:t>території</a:t>
            </a:r>
            <a:r>
              <a:rPr lang="ru-RU" dirty="0">
                <a:solidFill>
                  <a:schemeClr val="bg2">
                    <a:lumMod val="25000"/>
                  </a:schemeClr>
                </a:solidFill>
              </a:rPr>
              <a:t> </a:t>
            </a:r>
            <a:r>
              <a:rPr lang="ru-RU" dirty="0" err="1">
                <a:solidFill>
                  <a:schemeClr val="bg2">
                    <a:lumMod val="25000"/>
                  </a:schemeClr>
                </a:solidFill>
              </a:rPr>
              <a:t>переможців</a:t>
            </a:r>
            <a:r>
              <a:rPr lang="ru-RU" dirty="0">
                <a:solidFill>
                  <a:schemeClr val="bg2">
                    <a:lumMod val="25000"/>
                  </a:schemeClr>
                </a:solidFill>
              </a:rPr>
              <a:t>, а там, </a:t>
            </a:r>
            <a:r>
              <a:rPr lang="ru-RU" dirty="0" err="1">
                <a:solidFill>
                  <a:schemeClr val="bg2">
                    <a:lumMod val="25000"/>
                  </a:schemeClr>
                </a:solidFill>
              </a:rPr>
              <a:t>звідки</a:t>
            </a:r>
            <a:r>
              <a:rPr lang="ru-RU" dirty="0">
                <a:solidFill>
                  <a:schemeClr val="bg2">
                    <a:lumMod val="25000"/>
                  </a:schemeClr>
                </a:solidFill>
              </a:rPr>
              <a:t> </a:t>
            </a:r>
            <a:r>
              <a:rPr lang="ru-RU" dirty="0" err="1">
                <a:solidFill>
                  <a:schemeClr val="bg2">
                    <a:lumMod val="25000"/>
                  </a:schemeClr>
                </a:solidFill>
              </a:rPr>
              <a:t>прийшла</a:t>
            </a:r>
            <a:r>
              <a:rPr lang="ru-RU" dirty="0">
                <a:solidFill>
                  <a:schemeClr val="bg2">
                    <a:lumMod val="25000"/>
                  </a:schemeClr>
                </a:solidFill>
              </a:rPr>
              <a:t> </a:t>
            </a:r>
            <a:r>
              <a:rPr lang="ru-RU" dirty="0" err="1">
                <a:solidFill>
                  <a:schemeClr val="bg2">
                    <a:lumMod val="25000"/>
                  </a:schemeClr>
                </a:solidFill>
              </a:rPr>
              <a:t>агресія</a:t>
            </a:r>
            <a:r>
              <a:rPr lang="ru-RU" dirty="0">
                <a:solidFill>
                  <a:schemeClr val="bg2">
                    <a:lumMod val="25000"/>
                  </a:schemeClr>
                </a:solidFill>
              </a:rPr>
              <a:t>, – в </a:t>
            </a:r>
            <a:r>
              <a:rPr lang="ru-RU" dirty="0" err="1">
                <a:solidFill>
                  <a:schemeClr val="bg2">
                    <a:lumMod val="25000"/>
                  </a:schemeClr>
                </a:solidFill>
              </a:rPr>
              <a:t>Берліні</a:t>
            </a:r>
            <a:r>
              <a:rPr lang="ru-RU" dirty="0">
                <a:solidFill>
                  <a:schemeClr val="bg2">
                    <a:lumMod val="25000"/>
                  </a:schemeClr>
                </a:solidFill>
              </a:rPr>
              <a:t>. Союзники </a:t>
            </a:r>
            <a:r>
              <a:rPr lang="ru-RU" dirty="0" err="1">
                <a:solidFill>
                  <a:schemeClr val="bg2">
                    <a:lumMod val="25000"/>
                  </a:schemeClr>
                </a:solidFill>
              </a:rPr>
              <a:t>погодилися</a:t>
            </a:r>
            <a:r>
              <a:rPr lang="ru-RU" dirty="0">
                <a:solidFill>
                  <a:schemeClr val="bg2">
                    <a:lumMod val="25000"/>
                  </a:schemeClr>
                </a:solidFill>
              </a:rPr>
              <a:t>.</a:t>
            </a:r>
          </a:p>
          <a:p>
            <a:r>
              <a:rPr lang="ru-RU" dirty="0" err="1">
                <a:solidFill>
                  <a:schemeClr val="bg2">
                    <a:lumMod val="25000"/>
                  </a:schemeClr>
                </a:solidFill>
              </a:rPr>
              <a:t>Другий</a:t>
            </a:r>
            <a:r>
              <a:rPr lang="ru-RU" dirty="0">
                <a:solidFill>
                  <a:schemeClr val="bg2">
                    <a:lumMod val="25000"/>
                  </a:schemeClr>
                </a:solidFill>
              </a:rPr>
              <a:t> Акт про </a:t>
            </a:r>
            <a:r>
              <a:rPr lang="ru-RU" dirty="0" err="1">
                <a:solidFill>
                  <a:schemeClr val="bg2">
                    <a:lumMod val="25000"/>
                  </a:schemeClr>
                </a:solidFill>
              </a:rPr>
              <a:t>капітуляцію</a:t>
            </a:r>
            <a:r>
              <a:rPr lang="ru-RU" dirty="0">
                <a:solidFill>
                  <a:schemeClr val="bg2">
                    <a:lumMod val="25000"/>
                  </a:schemeClr>
                </a:solidFill>
              </a:rPr>
              <a:t> </a:t>
            </a:r>
            <a:r>
              <a:rPr lang="ru-RU" dirty="0" err="1">
                <a:solidFill>
                  <a:schemeClr val="bg2">
                    <a:lumMod val="25000"/>
                  </a:schemeClr>
                </a:solidFill>
              </a:rPr>
              <a:t>Німеччини</a:t>
            </a:r>
            <a:r>
              <a:rPr lang="ru-RU" dirty="0">
                <a:solidFill>
                  <a:schemeClr val="bg2">
                    <a:lumMod val="25000"/>
                  </a:schemeClr>
                </a:solidFill>
              </a:rPr>
              <a:t> </a:t>
            </a:r>
            <a:r>
              <a:rPr lang="ru-RU" dirty="0" err="1">
                <a:solidFill>
                  <a:schemeClr val="bg2">
                    <a:lumMod val="25000"/>
                  </a:schemeClr>
                </a:solidFill>
              </a:rPr>
              <a:t>підписали</a:t>
            </a:r>
            <a:r>
              <a:rPr lang="ru-RU" dirty="0">
                <a:solidFill>
                  <a:schemeClr val="bg2">
                    <a:lumMod val="25000"/>
                  </a:schemeClr>
                </a:solidFill>
              </a:rPr>
              <a:t> у </a:t>
            </a:r>
            <a:r>
              <a:rPr lang="ru-RU" dirty="0" err="1">
                <a:solidFill>
                  <a:schemeClr val="bg2">
                    <a:lumMod val="25000"/>
                  </a:schemeClr>
                </a:solidFill>
              </a:rPr>
              <a:t>берлінському</a:t>
            </a:r>
            <a:r>
              <a:rPr lang="ru-RU" dirty="0">
                <a:solidFill>
                  <a:schemeClr val="bg2">
                    <a:lumMod val="25000"/>
                  </a:schemeClr>
                </a:solidFill>
              </a:rPr>
              <a:t> </a:t>
            </a:r>
            <a:r>
              <a:rPr lang="ru-RU" dirty="0" err="1">
                <a:solidFill>
                  <a:schemeClr val="bg2">
                    <a:lumMod val="25000"/>
                  </a:schemeClr>
                </a:solidFill>
              </a:rPr>
              <a:t>передмісті</a:t>
            </a:r>
            <a:r>
              <a:rPr lang="ru-RU" dirty="0">
                <a:solidFill>
                  <a:schemeClr val="bg2">
                    <a:lumMod val="25000"/>
                  </a:schemeClr>
                </a:solidFill>
              </a:rPr>
              <a:t> Карлсхорст – 8 </a:t>
            </a:r>
            <a:r>
              <a:rPr lang="ru-RU" dirty="0" err="1">
                <a:solidFill>
                  <a:schemeClr val="bg2">
                    <a:lumMod val="25000"/>
                  </a:schemeClr>
                </a:solidFill>
              </a:rPr>
              <a:t>травня</a:t>
            </a:r>
            <a:r>
              <a:rPr lang="ru-RU" dirty="0">
                <a:solidFill>
                  <a:schemeClr val="bg2">
                    <a:lumMod val="25000"/>
                  </a:schemeClr>
                </a:solidFill>
              </a:rPr>
              <a:t>, о 22:43, за </a:t>
            </a:r>
            <a:r>
              <a:rPr lang="ru-RU" dirty="0" err="1">
                <a:solidFill>
                  <a:schemeClr val="bg2">
                    <a:lumMod val="25000"/>
                  </a:schemeClr>
                </a:solidFill>
              </a:rPr>
              <a:t>центральноєвропейським</a:t>
            </a:r>
            <a:r>
              <a:rPr lang="ru-RU" dirty="0">
                <a:solidFill>
                  <a:schemeClr val="bg2">
                    <a:lumMod val="25000"/>
                  </a:schemeClr>
                </a:solidFill>
              </a:rPr>
              <a:t> часом, а за </a:t>
            </a:r>
            <a:r>
              <a:rPr lang="ru-RU" dirty="0" err="1">
                <a:solidFill>
                  <a:schemeClr val="bg2">
                    <a:lumMod val="25000"/>
                  </a:schemeClr>
                </a:solidFill>
              </a:rPr>
              <a:t>московським</a:t>
            </a:r>
            <a:r>
              <a:rPr lang="ru-RU" dirty="0">
                <a:solidFill>
                  <a:schemeClr val="bg2">
                    <a:lumMod val="25000"/>
                  </a:schemeClr>
                </a:solidFill>
              </a:rPr>
              <a:t> </a:t>
            </a:r>
            <a:r>
              <a:rPr lang="ru-RU" dirty="0" err="1">
                <a:solidFill>
                  <a:schemeClr val="bg2">
                    <a:lumMod val="25000"/>
                  </a:schemeClr>
                </a:solidFill>
              </a:rPr>
              <a:t>це</a:t>
            </a:r>
            <a:r>
              <a:rPr lang="ru-RU" dirty="0">
                <a:solidFill>
                  <a:schemeClr val="bg2">
                    <a:lumMod val="25000"/>
                  </a:schemeClr>
                </a:solidFill>
              </a:rPr>
              <a:t> – 9 </a:t>
            </a:r>
            <a:r>
              <a:rPr lang="ru-RU" dirty="0" err="1">
                <a:solidFill>
                  <a:schemeClr val="bg2">
                    <a:lumMod val="25000"/>
                  </a:schemeClr>
                </a:solidFill>
              </a:rPr>
              <a:t>травня</a:t>
            </a:r>
            <a:r>
              <a:rPr lang="ru-RU" dirty="0">
                <a:solidFill>
                  <a:schemeClr val="bg2">
                    <a:lumMod val="25000"/>
                  </a:schemeClr>
                </a:solidFill>
              </a:rPr>
              <a:t>, 00:43. </a:t>
            </a:r>
            <a:r>
              <a:rPr lang="ru-RU" dirty="0" err="1">
                <a:solidFill>
                  <a:schemeClr val="bg2">
                    <a:lumMod val="25000"/>
                  </a:schemeClr>
                </a:solidFill>
              </a:rPr>
              <a:t>Його</a:t>
            </a:r>
            <a:r>
              <a:rPr lang="ru-RU" dirty="0">
                <a:solidFill>
                  <a:schemeClr val="bg2">
                    <a:lumMod val="25000"/>
                  </a:schemeClr>
                </a:solidFill>
              </a:rPr>
              <a:t> текст </a:t>
            </a:r>
            <a:r>
              <a:rPr lang="ru-RU" dirty="0" err="1">
                <a:solidFill>
                  <a:schemeClr val="bg2">
                    <a:lumMod val="25000"/>
                  </a:schemeClr>
                </a:solidFill>
              </a:rPr>
              <a:t>майже</a:t>
            </a:r>
            <a:r>
              <a:rPr lang="ru-RU" dirty="0">
                <a:solidFill>
                  <a:schemeClr val="bg2">
                    <a:lumMod val="25000"/>
                  </a:schemeClr>
                </a:solidFill>
              </a:rPr>
              <a:t> </a:t>
            </a:r>
            <a:r>
              <a:rPr lang="ru-RU" dirty="0" err="1">
                <a:solidFill>
                  <a:schemeClr val="bg2">
                    <a:lumMod val="25000"/>
                  </a:schemeClr>
                </a:solidFill>
              </a:rPr>
              <a:t>дослівно</a:t>
            </a:r>
            <a:r>
              <a:rPr lang="ru-RU" dirty="0">
                <a:solidFill>
                  <a:schemeClr val="bg2">
                    <a:lumMod val="25000"/>
                  </a:schemeClr>
                </a:solidFill>
              </a:rPr>
              <a:t> </a:t>
            </a:r>
            <a:r>
              <a:rPr lang="ru-RU" dirty="0" err="1">
                <a:solidFill>
                  <a:schemeClr val="bg2">
                    <a:lumMod val="25000"/>
                  </a:schemeClr>
                </a:solidFill>
              </a:rPr>
              <a:t>повторював</a:t>
            </a:r>
            <a:r>
              <a:rPr lang="ru-RU" dirty="0">
                <a:solidFill>
                  <a:schemeClr val="bg2">
                    <a:lumMod val="25000"/>
                  </a:schemeClr>
                </a:solidFill>
              </a:rPr>
              <a:t> </a:t>
            </a:r>
            <a:r>
              <a:rPr lang="ru-RU" dirty="0" err="1">
                <a:solidFill>
                  <a:schemeClr val="bg2">
                    <a:lumMod val="25000"/>
                  </a:schemeClr>
                </a:solidFill>
              </a:rPr>
              <a:t>попередній</a:t>
            </a:r>
            <a:r>
              <a:rPr lang="ru-RU" dirty="0">
                <a:solidFill>
                  <a:schemeClr val="bg2">
                    <a:lumMod val="25000"/>
                  </a:schemeClr>
                </a:solidFill>
              </a:rPr>
              <a:t>. </a:t>
            </a:r>
            <a:r>
              <a:rPr lang="ru-RU" dirty="0" err="1">
                <a:solidFill>
                  <a:schemeClr val="bg2">
                    <a:lumMod val="25000"/>
                  </a:schemeClr>
                </a:solidFill>
              </a:rPr>
              <a:t>Наприклад</a:t>
            </a:r>
            <a:r>
              <a:rPr lang="ru-RU" dirty="0">
                <a:solidFill>
                  <a:schemeClr val="bg2">
                    <a:lumMod val="25000"/>
                  </a:schemeClr>
                </a:solidFill>
              </a:rPr>
              <a:t>, </a:t>
            </a:r>
            <a:r>
              <a:rPr lang="ru-RU" dirty="0" err="1">
                <a:solidFill>
                  <a:schemeClr val="bg2">
                    <a:lumMod val="25000"/>
                  </a:schemeClr>
                </a:solidFill>
              </a:rPr>
              <a:t>підтвердив</a:t>
            </a:r>
            <a:r>
              <a:rPr lang="ru-RU" dirty="0">
                <a:solidFill>
                  <a:schemeClr val="bg2">
                    <a:lumMod val="25000"/>
                  </a:schemeClr>
                </a:solidFill>
              </a:rPr>
              <a:t> час </a:t>
            </a:r>
            <a:r>
              <a:rPr lang="ru-RU" dirty="0" err="1">
                <a:solidFill>
                  <a:schemeClr val="bg2">
                    <a:lumMod val="25000"/>
                  </a:schemeClr>
                </a:solidFill>
              </a:rPr>
              <a:t>припинення</a:t>
            </a:r>
            <a:r>
              <a:rPr lang="ru-RU" dirty="0">
                <a:solidFill>
                  <a:schemeClr val="bg2">
                    <a:lumMod val="25000"/>
                  </a:schemeClr>
                </a:solidFill>
              </a:rPr>
              <a:t> </a:t>
            </a:r>
            <a:r>
              <a:rPr lang="ru-RU" dirty="0" err="1">
                <a:solidFill>
                  <a:schemeClr val="bg2">
                    <a:lumMod val="25000"/>
                  </a:schemeClr>
                </a:solidFill>
              </a:rPr>
              <a:t>вогню</a:t>
            </a:r>
            <a:r>
              <a:rPr lang="ru-RU" dirty="0">
                <a:solidFill>
                  <a:schemeClr val="bg2">
                    <a:lumMod val="25000"/>
                  </a:schemeClr>
                </a:solidFill>
              </a:rPr>
              <a:t> – 8 </a:t>
            </a:r>
            <a:r>
              <a:rPr lang="ru-RU" dirty="0" err="1">
                <a:solidFill>
                  <a:schemeClr val="bg2">
                    <a:lumMod val="25000"/>
                  </a:schemeClr>
                </a:solidFill>
              </a:rPr>
              <a:t>травня</a:t>
            </a:r>
            <a:r>
              <a:rPr lang="ru-RU" dirty="0">
                <a:solidFill>
                  <a:schemeClr val="bg2">
                    <a:lumMod val="25000"/>
                  </a:schemeClr>
                </a:solidFill>
              </a:rPr>
              <a:t>, о 23:01, за </a:t>
            </a:r>
            <a:r>
              <a:rPr lang="ru-RU" dirty="0" err="1">
                <a:solidFill>
                  <a:schemeClr val="bg2">
                    <a:lumMod val="25000"/>
                  </a:schemeClr>
                </a:solidFill>
              </a:rPr>
              <a:t>центральноєвропейським</a:t>
            </a:r>
            <a:r>
              <a:rPr lang="ru-RU" dirty="0">
                <a:solidFill>
                  <a:schemeClr val="bg2">
                    <a:lumMod val="25000"/>
                  </a:schemeClr>
                </a:solidFill>
              </a:rPr>
              <a:t> часом.</a:t>
            </a:r>
          </a:p>
          <a:p>
            <a:endParaRPr lang="uk-UA" dirty="0"/>
          </a:p>
        </p:txBody>
      </p:sp>
      <p:sp>
        <p:nvSpPr>
          <p:cNvPr id="4" name="Стрілка: униз 3">
            <a:extLst>
              <a:ext uri="{FF2B5EF4-FFF2-40B4-BE49-F238E27FC236}">
                <a16:creationId xmlns:a16="http://schemas.microsoft.com/office/drawing/2014/main" id="{0567D62C-79F5-45AC-A788-4574B7956F17}"/>
              </a:ext>
            </a:extLst>
          </p:cNvPr>
          <p:cNvSpPr/>
          <p:nvPr/>
        </p:nvSpPr>
        <p:spPr>
          <a:xfrm>
            <a:off x="1985554" y="55176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ілка: униз 4">
            <a:extLst>
              <a:ext uri="{FF2B5EF4-FFF2-40B4-BE49-F238E27FC236}">
                <a16:creationId xmlns:a16="http://schemas.microsoft.com/office/drawing/2014/main" id="{30781EB5-D40D-4BFB-820B-932F10D11266}"/>
              </a:ext>
            </a:extLst>
          </p:cNvPr>
          <p:cNvSpPr/>
          <p:nvPr/>
        </p:nvSpPr>
        <p:spPr>
          <a:xfrm>
            <a:off x="9548949" y="55176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5277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7538AB-5C0E-4FCB-A059-96C42D6B31A5}"/>
              </a:ext>
            </a:extLst>
          </p:cNvPr>
          <p:cNvSpPr>
            <a:spLocks noGrp="1"/>
          </p:cNvSpPr>
          <p:nvPr>
            <p:ph type="title"/>
          </p:nvPr>
        </p:nvSpPr>
        <p:spPr>
          <a:xfrm>
            <a:off x="228600" y="365125"/>
            <a:ext cx="11715750" cy="1325563"/>
          </a:xfrm>
          <a:solidFill>
            <a:schemeClr val="accent1">
              <a:lumMod val="60000"/>
              <a:lumOff val="40000"/>
            </a:schemeClr>
          </a:solidFill>
          <a:scene3d>
            <a:camera prst="perspectiveRelaxedModerately"/>
            <a:lightRig rig="threePt" dir="t"/>
          </a:scene3d>
        </p:spPr>
        <p:txBody>
          <a:bodyPr>
            <a:normAutofit/>
          </a:bodyPr>
          <a:lstStyle/>
          <a:p>
            <a:pPr algn="ct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За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деякими</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підрахунками</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український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народ дав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Червоній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Армії</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понад</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6 млн.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бійців</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кожний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другий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з них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загинув</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А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кожний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другий</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з тих,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хто</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залишився</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живим, став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інвалідом</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Проте</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не все так просто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із</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ru-RU"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підрахунками</a:t>
            </a:r>
            <a:r>
              <a:rPr lang="ru-RU"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a:t>
            </a:r>
            <a:endParaRPr lang="uk-UA"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pic>
        <p:nvPicPr>
          <p:cNvPr id="4100" name="Picture 4" descr="Друга світова війна. Як вона вплинула на долі сучасних людей?">
            <a:extLst>
              <a:ext uri="{FF2B5EF4-FFF2-40B4-BE49-F238E27FC236}">
                <a16:creationId xmlns:a16="http://schemas.microsoft.com/office/drawing/2014/main" id="{79EF97C7-2869-42B5-AF0F-A5E001E89A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 y="1828800"/>
            <a:ext cx="4556760" cy="27660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Як Друга світова війна отримала свою назву | Друкарня">
            <a:extLst>
              <a:ext uri="{FF2B5EF4-FFF2-40B4-BE49-F238E27FC236}">
                <a16:creationId xmlns:a16="http://schemas.microsoft.com/office/drawing/2014/main" id="{F728EEBD-1876-464F-A125-964B34082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20" y="1828800"/>
            <a:ext cx="4742499" cy="27660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Друга світова війна: цікаві факти — Умань інфо - інформаційний сайт міста  Умань">
            <a:extLst>
              <a:ext uri="{FF2B5EF4-FFF2-40B4-BE49-F238E27FC236}">
                <a16:creationId xmlns:a16="http://schemas.microsoft.com/office/drawing/2014/main" id="{1C7D0E4D-501F-418A-B328-A57F5118A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4594861"/>
            <a:ext cx="4790123" cy="226314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Згадуючи про Другу світову війну: а ти вбивав росіян? - iPress.ua">
            <a:extLst>
              <a:ext uri="{FF2B5EF4-FFF2-40B4-BE49-F238E27FC236}">
                <a16:creationId xmlns:a16="http://schemas.microsoft.com/office/drawing/2014/main" id="{D36B6015-D029-4DCD-A93E-31ADF6195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440" y="4332918"/>
            <a:ext cx="4790123" cy="243744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День, коли для українців розпочалася Друга світова війна | Газета «День»">
            <a:extLst>
              <a:ext uri="{FF2B5EF4-FFF2-40B4-BE49-F238E27FC236}">
                <a16:creationId xmlns:a16="http://schemas.microsoft.com/office/drawing/2014/main" id="{B1879D7F-56E7-4234-A32C-D8AF0AF59F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9299" y="1874837"/>
            <a:ext cx="2325051"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Друга світова війна: український рахунок | Новини">
            <a:extLst>
              <a:ext uri="{FF2B5EF4-FFF2-40B4-BE49-F238E27FC236}">
                <a16:creationId xmlns:a16="http://schemas.microsoft.com/office/drawing/2014/main" id="{587229FF-D887-4813-A51E-F651BA2E27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3563" y="4389437"/>
            <a:ext cx="2497456" cy="243744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ілка: вправо 5">
            <a:extLst>
              <a:ext uri="{FF2B5EF4-FFF2-40B4-BE49-F238E27FC236}">
                <a16:creationId xmlns:a16="http://schemas.microsoft.com/office/drawing/2014/main" id="{6560552E-50DA-427D-B15D-75A60C784BDF}"/>
              </a:ext>
            </a:extLst>
          </p:cNvPr>
          <p:cNvSpPr/>
          <p:nvPr/>
        </p:nvSpPr>
        <p:spPr>
          <a:xfrm>
            <a:off x="106680" y="1167956"/>
            <a:ext cx="7219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547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50FFA-D514-45C4-9278-ED0F99F73C0D}"/>
              </a:ext>
            </a:extLst>
          </p:cNvPr>
          <p:cNvSpPr>
            <a:spLocks noGrp="1"/>
          </p:cNvSpPr>
          <p:nvPr>
            <p:ph type="title"/>
          </p:nvPr>
        </p:nvSpPr>
        <p:spPr>
          <a:xfrm>
            <a:off x="391886" y="365125"/>
            <a:ext cx="10961914" cy="1325563"/>
          </a:xfrm>
          <a:solidFill>
            <a:schemeClr val="accent3">
              <a:lumMod val="75000"/>
            </a:schemeClr>
          </a:solidFill>
          <a:ln>
            <a:solidFill>
              <a:schemeClr val="tx1">
                <a:lumMod val="95000"/>
                <a:lumOff val="5000"/>
              </a:schemeClr>
            </a:solidFill>
          </a:ln>
        </p:spPr>
        <p:txBody>
          <a:bodyPr/>
          <a:lstStyle/>
          <a:p>
            <a:r>
              <a:rPr lang="ru-RU" dirty="0" err="1"/>
              <a:t>Серпень</a:t>
            </a:r>
            <a:r>
              <a:rPr lang="ru-RU" dirty="0"/>
              <a:t> 1941 року: </a:t>
            </a:r>
            <a:r>
              <a:rPr lang="ru-RU" dirty="0" err="1"/>
              <a:t>вторгнення</a:t>
            </a:r>
            <a:r>
              <a:rPr lang="ru-RU" dirty="0"/>
              <a:t> </a:t>
            </a:r>
            <a:r>
              <a:rPr lang="ru-RU" dirty="0" err="1"/>
              <a:t>німецько-фашистських</a:t>
            </a:r>
            <a:r>
              <a:rPr lang="ru-RU" dirty="0"/>
              <a:t> </a:t>
            </a:r>
            <a:r>
              <a:rPr lang="ru-RU" dirty="0" err="1"/>
              <a:t>військ</a:t>
            </a:r>
            <a:r>
              <a:rPr lang="ru-RU" dirty="0"/>
              <a:t> в </a:t>
            </a:r>
            <a:r>
              <a:rPr lang="ru-RU" dirty="0" err="1"/>
              <a:t>радянську</a:t>
            </a:r>
            <a:r>
              <a:rPr lang="ru-RU" dirty="0"/>
              <a:t> </a:t>
            </a:r>
            <a:r>
              <a:rPr lang="ru-RU" dirty="0" err="1"/>
              <a:t>Україну</a:t>
            </a:r>
            <a:r>
              <a:rPr lang="ru-RU" dirty="0"/>
              <a:t>.</a:t>
            </a:r>
            <a:endParaRPr lang="uk-UA" dirty="0"/>
          </a:p>
        </p:txBody>
      </p:sp>
      <p:pic>
        <p:nvPicPr>
          <p:cNvPr id="7170" name="Picture 2" descr="40 фотографій, що показують, як почалася Друга світова війна в Україні">
            <a:extLst>
              <a:ext uri="{FF2B5EF4-FFF2-40B4-BE49-F238E27FC236}">
                <a16:creationId xmlns:a16="http://schemas.microsoft.com/office/drawing/2014/main" id="{0640F813-982E-41D5-9C5F-520D4E75E9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24" y="1825625"/>
            <a:ext cx="10810875" cy="49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5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90B352-9D91-4FBE-9B9B-79E49FF76EE6}"/>
              </a:ext>
            </a:extLst>
          </p:cNvPr>
          <p:cNvSpPr>
            <a:spLocks noGrp="1"/>
          </p:cNvSpPr>
          <p:nvPr>
            <p:ph type="title"/>
          </p:nvPr>
        </p:nvSpPr>
        <p:spPr>
          <a:xfrm>
            <a:off x="542924" y="500062"/>
            <a:ext cx="10515600" cy="1325563"/>
          </a:xfrm>
          <a:solidFill>
            <a:schemeClr val="accent6">
              <a:lumMod val="40000"/>
              <a:lumOff val="60000"/>
            </a:schemeClr>
          </a:solidFill>
          <a:ln>
            <a:solidFill>
              <a:schemeClr val="tx2">
                <a:lumMod val="50000"/>
              </a:schemeClr>
            </a:solidFill>
          </a:ln>
        </p:spPr>
        <p:txBody>
          <a:bodyPr>
            <a:normAutofit/>
          </a:bodyPr>
          <a:lstStyle/>
          <a:p>
            <a:r>
              <a:rPr lang="ru-RU" sz="2800" dirty="0" err="1">
                <a:solidFill>
                  <a:srgbClr val="002060"/>
                </a:solidFill>
                <a:latin typeface="Times New Roman" panose="02020603050405020304" pitchFamily="18" charset="0"/>
                <a:cs typeface="Times New Roman" panose="02020603050405020304" pitchFamily="18" charset="0"/>
              </a:rPr>
              <a:t>Німецький</a:t>
            </a:r>
            <a:r>
              <a:rPr lang="ru-RU" sz="2800" dirty="0">
                <a:solidFill>
                  <a:srgbClr val="002060"/>
                </a:solidFill>
                <a:latin typeface="Times New Roman" panose="02020603050405020304" pitchFamily="18" charset="0"/>
                <a:cs typeface="Times New Roman" panose="02020603050405020304" pitchFamily="18" charset="0"/>
              </a:rPr>
              <a:t> солдат </a:t>
            </a:r>
            <a:r>
              <a:rPr lang="ru-RU" sz="2800" dirty="0" err="1">
                <a:solidFill>
                  <a:srgbClr val="002060"/>
                </a:solidFill>
                <a:latin typeface="Times New Roman" panose="02020603050405020304" pitchFamily="18" charset="0"/>
                <a:cs typeface="Times New Roman" panose="02020603050405020304" pitchFamily="18" charset="0"/>
              </a:rPr>
              <a:t>охороняє</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полонених</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радянських</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солдатів</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після</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битви</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під</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Уманню</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Україна</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серпень</a:t>
            </a:r>
            <a:r>
              <a:rPr lang="ru-RU" sz="2800" dirty="0">
                <a:solidFill>
                  <a:srgbClr val="002060"/>
                </a:solidFill>
                <a:latin typeface="Times New Roman" panose="02020603050405020304" pitchFamily="18" charset="0"/>
                <a:cs typeface="Times New Roman" panose="02020603050405020304" pitchFamily="18" charset="0"/>
              </a:rPr>
              <a:t>–вересень 1941 року.</a:t>
            </a: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8194" name="Picture 2" descr="40 фотографій, що показують, як почалася Друга світова війна в Україні">
            <a:extLst>
              <a:ext uri="{FF2B5EF4-FFF2-40B4-BE49-F238E27FC236}">
                <a16:creationId xmlns:a16="http://schemas.microsoft.com/office/drawing/2014/main" id="{E3EDF4EC-6743-4D36-B191-17FD58FF32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24" y="1825625"/>
            <a:ext cx="10810875" cy="478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8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40 фотографій, що показують, як почалася Друга світова війна в Україні">
            <a:extLst>
              <a:ext uri="{FF2B5EF4-FFF2-40B4-BE49-F238E27FC236}">
                <a16:creationId xmlns:a16="http://schemas.microsoft.com/office/drawing/2014/main" id="{110E7A83-66F7-4A80-A7F4-35BA0C0A9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9" y="887074"/>
            <a:ext cx="7004141" cy="41290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6BFB209-DA26-4A2C-9E2A-CCE3A79EBD42}"/>
              </a:ext>
            </a:extLst>
          </p:cNvPr>
          <p:cNvSpPr>
            <a:spLocks noGrp="1"/>
          </p:cNvSpPr>
          <p:nvPr>
            <p:ph type="title"/>
          </p:nvPr>
        </p:nvSpPr>
        <p:spPr>
          <a:xfrm>
            <a:off x="0" y="-1"/>
            <a:ext cx="11573691" cy="765275"/>
          </a:xfrm>
        </p:spPr>
        <p:txBody>
          <a:bodyPr>
            <a:normAutofit/>
          </a:bodyPr>
          <a:lstStyle/>
          <a:p>
            <a:endParaRPr lang="uk-UA" dirty="0"/>
          </a:p>
        </p:txBody>
      </p:sp>
      <p:pic>
        <p:nvPicPr>
          <p:cNvPr id="6146" name="Picture 2">
            <a:extLst>
              <a:ext uri="{FF2B5EF4-FFF2-40B4-BE49-F238E27FC236}">
                <a16:creationId xmlns:a16="http://schemas.microsoft.com/office/drawing/2014/main" id="{7D5FC89F-0AD1-4A29-B07D-4C3F7D37D5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234" y="887074"/>
            <a:ext cx="4714875" cy="41290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a:extLst>
              <a:ext uri="{FF2B5EF4-FFF2-40B4-BE49-F238E27FC236}">
                <a16:creationId xmlns:a16="http://schemas.microsoft.com/office/drawing/2014/main" id="{51A2B319-DED2-4E73-892B-D44F1C5614FE}"/>
              </a:ext>
            </a:extLst>
          </p:cNvPr>
          <p:cNvSpPr/>
          <p:nvPr/>
        </p:nvSpPr>
        <p:spPr>
          <a:xfrm>
            <a:off x="285750" y="2690336"/>
            <a:ext cx="5186363" cy="4247317"/>
          </a:xfrm>
          <a:prstGeom prst="rect">
            <a:avLst/>
          </a:prstGeom>
        </p:spPr>
        <p:txBody>
          <a:bodyPr wrap="square">
            <a:spAutoFit/>
          </a:bodyPr>
          <a:lstStyle/>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endParaRPr lang="uk-UA" dirty="0">
              <a:solidFill>
                <a:srgbClr val="000000"/>
              </a:solidFill>
              <a:latin typeface="Times New Roman" panose="02020603050405020304" pitchFamily="18" charset="0"/>
            </a:endParaRPr>
          </a:p>
          <a:p>
            <a:r>
              <a:rPr lang="uk-UA" dirty="0">
                <a:solidFill>
                  <a:schemeClr val="tx2"/>
                </a:solidFill>
                <a:latin typeface="Times New Roman" panose="02020603050405020304" pitchFamily="18" charset="0"/>
              </a:rPr>
              <a:t>Німецький солдат збирається розстріляти єврея у Вінниці, 1941 рік. Жертва сидить на краю розкопу з безліччю трупів всередині. Це зображення має назву «Останній єврей у Вінниці». Текст написаний на звороті фотографії, знайденої у фотоальбомі німецького солдата. Вінниця,</a:t>
            </a:r>
            <a:endParaRPr lang="uk-UA" dirty="0">
              <a:solidFill>
                <a:schemeClr val="tx2"/>
              </a:solidFill>
            </a:endParaRPr>
          </a:p>
        </p:txBody>
      </p:sp>
      <p:sp>
        <p:nvSpPr>
          <p:cNvPr id="5" name="Прямокутник 4">
            <a:extLst>
              <a:ext uri="{FF2B5EF4-FFF2-40B4-BE49-F238E27FC236}">
                <a16:creationId xmlns:a16="http://schemas.microsoft.com/office/drawing/2014/main" id="{E71B4258-F4C7-4AAF-97F7-F93B1D6FF7E2}"/>
              </a:ext>
            </a:extLst>
          </p:cNvPr>
          <p:cNvSpPr/>
          <p:nvPr/>
        </p:nvSpPr>
        <p:spPr>
          <a:xfrm>
            <a:off x="5472114" y="4000500"/>
            <a:ext cx="5743574" cy="2031325"/>
          </a:xfrm>
          <a:prstGeom prst="rect">
            <a:avLst/>
          </a:prstGeom>
        </p:spPr>
        <p:txBody>
          <a:bodyPr wrap="square">
            <a:spAutoFit/>
          </a:bodyPr>
          <a:lstStyle/>
          <a:p>
            <a:pPr algn="r"/>
            <a:endParaRPr lang="ru-RU" dirty="0">
              <a:solidFill>
                <a:srgbClr val="000000"/>
              </a:solidFill>
              <a:latin typeface="Times New Roman" panose="02020603050405020304" pitchFamily="18" charset="0"/>
            </a:endParaRPr>
          </a:p>
          <a:p>
            <a:pPr algn="r"/>
            <a:endParaRPr lang="ru-RU" dirty="0">
              <a:solidFill>
                <a:srgbClr val="000000"/>
              </a:solidFill>
              <a:latin typeface="Times New Roman" panose="02020603050405020304" pitchFamily="18" charset="0"/>
            </a:endParaRPr>
          </a:p>
          <a:p>
            <a:pPr algn="r"/>
            <a:endParaRPr lang="ru-RU" dirty="0">
              <a:solidFill>
                <a:srgbClr val="000000"/>
              </a:solidFill>
              <a:latin typeface="Times New Roman" panose="02020603050405020304" pitchFamily="18" charset="0"/>
            </a:endParaRPr>
          </a:p>
          <a:p>
            <a:pPr algn="r"/>
            <a:endParaRPr lang="ru-RU" dirty="0">
              <a:solidFill>
                <a:srgbClr val="000000"/>
              </a:solidFill>
              <a:latin typeface="Times New Roman" panose="02020603050405020304" pitchFamily="18" charset="0"/>
            </a:endParaRPr>
          </a:p>
          <a:p>
            <a:pPr algn="r"/>
            <a:endParaRPr lang="ru-RU" dirty="0">
              <a:solidFill>
                <a:srgbClr val="000000"/>
              </a:solidFill>
              <a:latin typeface="Times New Roman" panose="02020603050405020304" pitchFamily="18" charset="0"/>
            </a:endParaRPr>
          </a:p>
          <a:p>
            <a:pPr algn="r"/>
            <a:r>
              <a:rPr lang="ru-RU" dirty="0">
                <a:solidFill>
                  <a:schemeClr val="tx2"/>
                </a:solidFill>
                <a:latin typeface="Times New Roman" panose="02020603050405020304" pitchFamily="18" charset="0"/>
              </a:rPr>
              <a:t>Оборона </a:t>
            </a:r>
            <a:r>
              <a:rPr lang="ru-RU" dirty="0" err="1">
                <a:solidFill>
                  <a:schemeClr val="tx2"/>
                </a:solidFill>
                <a:latin typeface="Times New Roman" panose="02020603050405020304" pitchFamily="18" charset="0"/>
              </a:rPr>
              <a:t>Одеси</a:t>
            </a:r>
            <a:r>
              <a:rPr lang="ru-RU" dirty="0">
                <a:solidFill>
                  <a:schemeClr val="tx2"/>
                </a:solidFill>
                <a:latin typeface="Times New Roman" panose="02020603050405020304" pitchFamily="18" charset="0"/>
              </a:rPr>
              <a:t>. </a:t>
            </a:r>
            <a:r>
              <a:rPr lang="ru-RU" dirty="0" err="1">
                <a:solidFill>
                  <a:schemeClr val="tx2"/>
                </a:solidFill>
                <a:latin typeface="Times New Roman" panose="02020603050405020304" pitchFamily="18" charset="0"/>
              </a:rPr>
              <a:t>Діти</a:t>
            </a:r>
            <a:r>
              <a:rPr lang="ru-RU" dirty="0">
                <a:solidFill>
                  <a:schemeClr val="tx2"/>
                </a:solidFill>
                <a:latin typeface="Times New Roman" panose="02020603050405020304" pitchFamily="18" charset="0"/>
              </a:rPr>
              <a:t> </a:t>
            </a:r>
            <a:r>
              <a:rPr lang="ru-RU" dirty="0" err="1">
                <a:solidFill>
                  <a:schemeClr val="tx2"/>
                </a:solidFill>
                <a:latin typeface="Times New Roman" panose="02020603050405020304" pitchFamily="18" charset="0"/>
              </a:rPr>
              <a:t>допомагають</a:t>
            </a:r>
            <a:r>
              <a:rPr lang="ru-RU" dirty="0">
                <a:solidFill>
                  <a:schemeClr val="tx2"/>
                </a:solidFill>
                <a:latin typeface="Times New Roman" panose="02020603050405020304" pitchFamily="18" charset="0"/>
              </a:rPr>
              <a:t> </a:t>
            </a:r>
            <a:r>
              <a:rPr lang="ru-RU" dirty="0" err="1">
                <a:solidFill>
                  <a:schemeClr val="tx2"/>
                </a:solidFill>
                <a:latin typeface="Times New Roman" panose="02020603050405020304" pitchFamily="18" charset="0"/>
              </a:rPr>
              <a:t>будувати</a:t>
            </a:r>
            <a:r>
              <a:rPr lang="ru-RU" dirty="0">
                <a:solidFill>
                  <a:schemeClr val="tx2"/>
                </a:solidFill>
                <a:latin typeface="Times New Roman" panose="02020603050405020304" pitchFamily="18" charset="0"/>
              </a:rPr>
              <a:t> </a:t>
            </a:r>
            <a:r>
              <a:rPr lang="ru-RU" dirty="0" err="1">
                <a:solidFill>
                  <a:schemeClr val="tx2"/>
                </a:solidFill>
                <a:latin typeface="Times New Roman" panose="02020603050405020304" pitchFamily="18" charset="0"/>
              </a:rPr>
              <a:t>барикади</a:t>
            </a:r>
            <a:r>
              <a:rPr lang="ru-RU" dirty="0">
                <a:solidFill>
                  <a:schemeClr val="tx2"/>
                </a:solidFill>
                <a:latin typeface="Times New Roman" panose="02020603050405020304" pitchFamily="18" charset="0"/>
              </a:rPr>
              <a:t>, </a:t>
            </a:r>
            <a:r>
              <a:rPr lang="ru-RU" dirty="0" err="1">
                <a:solidFill>
                  <a:schemeClr val="tx2"/>
                </a:solidFill>
                <a:latin typeface="Times New Roman" panose="02020603050405020304" pitchFamily="18" charset="0"/>
              </a:rPr>
              <a:t>жовтень</a:t>
            </a:r>
            <a:r>
              <a:rPr lang="ru-RU" dirty="0">
                <a:solidFill>
                  <a:schemeClr val="tx2"/>
                </a:solidFill>
                <a:latin typeface="Times New Roman" panose="02020603050405020304" pitchFamily="18" charset="0"/>
              </a:rPr>
              <a:t> 1941 року</a:t>
            </a:r>
            <a:endParaRPr lang="uk-UA" dirty="0">
              <a:solidFill>
                <a:schemeClr val="tx2"/>
              </a:solidFill>
            </a:endParaRPr>
          </a:p>
        </p:txBody>
      </p:sp>
      <p:pic>
        <p:nvPicPr>
          <p:cNvPr id="6150" name="Picture 6" descr="Презентація до Дня пам'яті та примирення і 76-ї річниці перемоги над  нацизмом у Другій світовій війні">
            <a:extLst>
              <a:ext uri="{FF2B5EF4-FFF2-40B4-BE49-F238E27FC236}">
                <a16:creationId xmlns:a16="http://schemas.microsoft.com/office/drawing/2014/main" id="{4B1A6F81-1E24-4B14-9112-B7944112E5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023" r="65866"/>
          <a:stretch/>
        </p:blipFill>
        <p:spPr bwMode="auto">
          <a:xfrm>
            <a:off x="0" y="-1"/>
            <a:ext cx="489966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Презентація до Дня пам'яті та примирення і 76-ї річниці перемоги над  нацизмом у Другій світовій війні">
            <a:extLst>
              <a:ext uri="{FF2B5EF4-FFF2-40B4-BE49-F238E27FC236}">
                <a16:creationId xmlns:a16="http://schemas.microsoft.com/office/drawing/2014/main" id="{3000504B-F7E7-487E-85C7-AA11E5393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109" y="0"/>
            <a:ext cx="7001692"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4336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1324</Words>
  <Application>Microsoft Office PowerPoint</Application>
  <PresentationFormat>Широкий екран</PresentationFormat>
  <Paragraphs>45</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Calibri</vt:lpstr>
      <vt:lpstr>Calibri Light</vt:lpstr>
      <vt:lpstr>PT Sans</vt:lpstr>
      <vt:lpstr>Times New Roman</vt:lpstr>
      <vt:lpstr>Тема Office</vt:lpstr>
      <vt:lpstr>ЄДИНИЙ УРОК У 10-Б КЛАСІ, ДО ДНЯ ПАМ'ЯТІ ТА ПЕРЕМОГИ НАД НАЦИЗМОМ У ДРУГІЙ СВІТОВІЙ ВІЙНІ 1939-1945 РОКІВ «ПАМ’ЯТАЄМО МИНУЛЕ ЗАРАДИ МАЙБУТНЬОГО»  08.05. 2024р.</vt:lpstr>
      <vt:lpstr>Презентація PowerPoint</vt:lpstr>
      <vt:lpstr>Друга світова війна і Україна </vt:lpstr>
      <vt:lpstr>9 травня – День Європи</vt:lpstr>
      <vt:lpstr>Коли нацизм капітулював</vt:lpstr>
      <vt:lpstr>За деякими підрахунками, український народ дав Червоній Армії понад 6 млн. бійців, кожний другий з них загинув. А кожний другий з тих, хто залишився живим, став інвалідом. Проте, не все так просто із підрахунками.</vt:lpstr>
      <vt:lpstr>Серпень 1941 року: вторгнення німецько-фашистських військ в радянську Україну.</vt:lpstr>
      <vt:lpstr>Німецький солдат охороняє полонених радянських солдатів після битви під Уманню. Україна, серпень–вересень 1941 року.</vt:lpstr>
      <vt:lpstr>Презентація PowerPoint</vt:lpstr>
      <vt:lpstr>Презентація PowerPoint</vt:lpstr>
      <vt:lpstr>Презентація PowerPoint</vt:lpstr>
      <vt:lpstr>Презентація PowerPoint</vt:lpstr>
      <vt:lpstr>Презентація PowerPoint</vt:lpstr>
      <vt:lpstr>Піготувала класний керівник 10-Б класу АЛЛА БЄЛОВА 2024р.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ЄДИНИЙ УРОК У 10-Б КЛАСІ, ДО ДНЯ ПАМ'ЯТІ ТА ПЕРЕМОГИ НАД НАЦИЗМОМ У ДРУГІЙ СВІТОВІЙ ВІЙНІ 1939-1945 РОКІВ «ПАМ’ЯТАЄМО МИНУЛЕ ЗАРАДИ МАЙБУТНЬОГО»  08.05. 2024р.</dc:title>
  <dc:creator>Administrator</dc:creator>
  <cp:lastModifiedBy>Administrator</cp:lastModifiedBy>
  <cp:revision>2</cp:revision>
  <dcterms:created xsi:type="dcterms:W3CDTF">2024-05-09T09:48:35Z</dcterms:created>
  <dcterms:modified xsi:type="dcterms:W3CDTF">2024-05-09T15:00:57Z</dcterms:modified>
</cp:coreProperties>
</file>