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2093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18315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1375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3370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0983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04969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12066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70785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0717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14383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8735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3642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200382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20238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86995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99867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9490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760C81-3ACA-4BD3-9883-2B61AB8E9B84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6603E88-F8D9-42FC-8FC7-A2AD984FF5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6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3A7F1-8002-195A-453E-269F9E016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825" y="680938"/>
            <a:ext cx="9965901" cy="1237314"/>
          </a:xfrm>
        </p:spPr>
        <p:txBody>
          <a:bodyPr>
            <a:normAutofit fontScale="90000"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4 лютого 2024 року – друга річниця повномасштабного вторгнення росії в  Україну | Національний університет біоресурсів і природокористування України">
            <a:extLst>
              <a:ext uri="{FF2B5EF4-FFF2-40B4-BE49-F238E27FC236}">
                <a16:creationId xmlns:a16="http://schemas.microsoft.com/office/drawing/2014/main" id="{EFE8F229-B692-54C1-4453-00AD8F1F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835" y="3187495"/>
            <a:ext cx="5817141" cy="37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ічка пам'яті» - Главком">
            <a:extLst>
              <a:ext uri="{FF2B5EF4-FFF2-40B4-BE49-F238E27FC236}">
                <a16:creationId xmlns:a16="http://schemas.microsoft.com/office/drawing/2014/main" id="{83C62F29-A8FC-28A3-FDF8-3645EB46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738"/>
            <a:ext cx="2802835" cy="14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вічка пам'яті» - Главком">
            <a:extLst>
              <a:ext uri="{FF2B5EF4-FFF2-40B4-BE49-F238E27FC236}">
                <a16:creationId xmlns:a16="http://schemas.microsoft.com/office/drawing/2014/main" id="{D7B2C62A-A1EC-7924-4297-5DC1D9A6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97" y="2677815"/>
            <a:ext cx="2940996" cy="17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6B7C7-CBB1-FB15-38AA-DF48EE20AE12}"/>
              </a:ext>
            </a:extLst>
          </p:cNvPr>
          <p:cNvSpPr txBox="1"/>
          <p:nvPr/>
        </p:nvSpPr>
        <p:spPr>
          <a:xfrm>
            <a:off x="9057599" y="4456738"/>
            <a:ext cx="261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Урок </a:t>
            </a:r>
            <a:r>
              <a:rPr lang="ru-RU" dirty="0" err="1"/>
              <a:t>підготувала</a:t>
            </a:r>
            <a:endParaRPr lang="ru-RU" dirty="0"/>
          </a:p>
          <a:p>
            <a:r>
              <a:rPr lang="ru-RU" dirty="0" err="1"/>
              <a:t>вчитель</a:t>
            </a:r>
            <a:r>
              <a:rPr lang="ru-RU" dirty="0"/>
              <a:t> 8-б </a:t>
            </a:r>
            <a:r>
              <a:rPr lang="ru-RU" dirty="0" err="1"/>
              <a:t>класу</a:t>
            </a:r>
            <a:endParaRPr lang="ru-RU" dirty="0"/>
          </a:p>
          <a:p>
            <a:r>
              <a:rPr lang="ru-RU" dirty="0"/>
              <a:t>– Красницька О.І.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07725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48699-3190-0FF6-98C0-585E27A8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24 лютого 2022 як точка </a:t>
            </a:r>
            <a:r>
              <a:rPr lang="ru-RU" dirty="0" err="1"/>
              <a:t>неповернення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5848E0-76D3-9B4F-01EB-548FB042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24 лютого 2022 року розпочалося повномасштабне вторгнення російської федерації в Україну. Воно стало кульмінацією війни, що фактично тривала з 2014 року після окупації Криму та початку бойових дій на Донбасі. Масовані ракетні удари по всій території України, наступ із кількох напрямків і спроба швидкого захоплення столиці показали, що метою була не лише територія, а ліквідація української державності.</a:t>
            </a:r>
          </a:p>
          <a:p>
            <a:r>
              <a:rPr lang="uk-UA" dirty="0"/>
              <a:t>Це вторгнення стало найбільшою війною в Європі після Другої світової. Воно змінило глобальну політику, економіку та систему міжнародної безпеки. Світ зіткнувся з реальністю, де велика держава відкрито порушує міжнародні договори й намагається силою змінити кордони.</a:t>
            </a:r>
          </a:p>
          <a:p>
            <a:endParaRPr lang="uk-UA" dirty="0"/>
          </a:p>
        </p:txBody>
      </p:sp>
      <p:pic>
        <p:nvPicPr>
          <p:cNvPr id="2052" name="Picture 4" descr="Третя річниця повномасштабного вторгнення...">
            <a:extLst>
              <a:ext uri="{FF2B5EF4-FFF2-40B4-BE49-F238E27FC236}">
                <a16:creationId xmlns:a16="http://schemas.microsoft.com/office/drawing/2014/main" id="{1E155CE3-EA9D-08CF-565D-2CD9EBC55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8780"/>
            <a:ext cx="2279515" cy="176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4 лютого – 3-я річниця від початку повномасштабного російського вторгнення  в Україну">
            <a:extLst>
              <a:ext uri="{FF2B5EF4-FFF2-40B4-BE49-F238E27FC236}">
                <a16:creationId xmlns:a16="http://schemas.microsoft.com/office/drawing/2014/main" id="{6043F3E2-EFBF-FB7D-3500-0DED4D8FE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152" y="4834647"/>
            <a:ext cx="2743200" cy="20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478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A4281-E660-AF0C-1082-3874DDB6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Причини війни: геополітичний аналіз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CA4890-5003-64BD-8C26-90DD1CF73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Причини </a:t>
            </a:r>
            <a:r>
              <a:rPr lang="ru-RU" dirty="0" err="1"/>
              <a:t>війни</a:t>
            </a:r>
            <a:r>
              <a:rPr lang="ru-RU" dirty="0"/>
              <a:t> лежать у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площинах</a:t>
            </a:r>
            <a:r>
              <a:rPr lang="ru-RU" dirty="0"/>
              <a:t>.</a:t>
            </a:r>
          </a:p>
          <a:p>
            <a:r>
              <a:rPr lang="uk-UA" dirty="0"/>
              <a:t>По-перше, імперська політика </a:t>
            </a:r>
            <a:r>
              <a:rPr lang="uk-UA" dirty="0" err="1"/>
              <a:t>росії</a:t>
            </a:r>
            <a:r>
              <a:rPr lang="uk-UA" dirty="0"/>
              <a:t>. Кремль десятиліттями розглядав Україну як сферу свого впливу. Незалежний курс України на європейську інтеграцію та демократичні реформи суперечив цій </a:t>
            </a:r>
            <a:r>
              <a:rPr lang="uk-UA" dirty="0" err="1"/>
              <a:t>логіці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По-друге, безпековий фактор. Прагнення України до інтеграції в НАТО і співпраці з Європейський Союзом  розглядалося </a:t>
            </a:r>
            <a:r>
              <a:rPr lang="uk-UA" dirty="0" err="1"/>
              <a:t>росією</a:t>
            </a:r>
            <a:r>
              <a:rPr lang="uk-UA" dirty="0"/>
              <a:t> як загроза її геополітичним інтересам.</a:t>
            </a:r>
          </a:p>
          <a:p>
            <a:r>
              <a:rPr lang="ru-RU" dirty="0" err="1"/>
              <a:t>По-третє</a:t>
            </a:r>
            <a:r>
              <a:rPr lang="ru-RU" dirty="0"/>
              <a:t>, </a:t>
            </a:r>
            <a:r>
              <a:rPr lang="ru-RU" dirty="0" err="1"/>
              <a:t>внутрішні</a:t>
            </a:r>
            <a:r>
              <a:rPr lang="ru-RU" dirty="0"/>
              <a:t> причини </a:t>
            </a:r>
            <a:r>
              <a:rPr lang="ru-RU" dirty="0" err="1"/>
              <a:t>росії</a:t>
            </a:r>
            <a:r>
              <a:rPr lang="ru-RU" dirty="0"/>
              <a:t>: авторитарна система, потреба </a:t>
            </a:r>
            <a:r>
              <a:rPr lang="ru-RU" dirty="0" err="1"/>
              <a:t>мобілізації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через </a:t>
            </a:r>
            <a:r>
              <a:rPr lang="ru-RU" dirty="0" err="1"/>
              <a:t>зовнішнього</a:t>
            </a:r>
            <a:r>
              <a:rPr lang="ru-RU" dirty="0"/>
              <a:t> ворога та контроль над ресурсами.</a:t>
            </a:r>
            <a:endParaRPr lang="uk-UA" dirty="0"/>
          </a:p>
        </p:txBody>
      </p:sp>
      <p:sp>
        <p:nvSpPr>
          <p:cNvPr id="4" name="Стрілка: униз 3">
            <a:extLst>
              <a:ext uri="{FF2B5EF4-FFF2-40B4-BE49-F238E27FC236}">
                <a16:creationId xmlns:a16="http://schemas.microsoft.com/office/drawing/2014/main" id="{D970C9C9-CC8F-48D1-7BE3-B4C5C2E85A69}"/>
              </a:ext>
            </a:extLst>
          </p:cNvPr>
          <p:cNvSpPr/>
          <p:nvPr/>
        </p:nvSpPr>
        <p:spPr>
          <a:xfrm>
            <a:off x="5418307" y="4727643"/>
            <a:ext cx="1021404" cy="9704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17D30-CB72-71F9-0D38-56AD3CEA00E8}"/>
              </a:ext>
            </a:extLst>
          </p:cNvPr>
          <p:cNvSpPr txBox="1"/>
          <p:nvPr/>
        </p:nvSpPr>
        <p:spPr>
          <a:xfrm>
            <a:off x="680937" y="5571634"/>
            <a:ext cx="11245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Війна</a:t>
            </a:r>
            <a:r>
              <a:rPr lang="ru-RU" sz="3600" dirty="0"/>
              <a:t> стала не </a:t>
            </a:r>
            <a:r>
              <a:rPr lang="ru-RU" sz="3600" dirty="0" err="1"/>
              <a:t>випадковістю</a:t>
            </a:r>
            <a:r>
              <a:rPr lang="ru-RU" sz="3600" dirty="0"/>
              <a:t>, а результатом </a:t>
            </a:r>
            <a:r>
              <a:rPr lang="ru-RU" sz="3600" dirty="0" err="1"/>
              <a:t>довгострокової</a:t>
            </a:r>
            <a:r>
              <a:rPr lang="ru-RU" sz="3600" dirty="0"/>
              <a:t> </a:t>
            </a:r>
            <a:r>
              <a:rPr lang="ru-RU" sz="3600" dirty="0" err="1"/>
              <a:t>стратегії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22975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1636B-EBD1-FE89-653C-72C083145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Порушення міжнародного права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F5D1B1-7E59-BDE9-8E60-2964C81E7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Вторгнення грубо порушило основні принципи міжнародного права: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заборону агресії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територіальну цілісність держав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захист цивільного населення</a:t>
            </a:r>
          </a:p>
          <a:p>
            <a:r>
              <a:rPr lang="uk-UA" dirty="0"/>
              <a:t>Статут Організація Об'єднаних Націй прямо забороняє напад на іншу державу без рішення Ради Безпеки чи самооборони.</a:t>
            </a:r>
          </a:p>
          <a:p>
            <a:r>
              <a:rPr lang="uk-UA" dirty="0"/>
              <a:t>Розслідування воєнних злочинів веде Міжнародний кримінальний суд. Задокументовані злочини проти цивільних, депортації дітей, руйнування інфраструктури.</a:t>
            </a:r>
          </a:p>
          <a:p>
            <a:r>
              <a:rPr lang="uk-UA" dirty="0"/>
              <a:t>Ця війна стала тестом для міжнародної системи права: чи здатна вона реагувати на агресію великої держави.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19454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D0979-E005-3007-2285-80C3D1D53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uk-UA" dirty="0"/>
              <a:t>Військові етапи війни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661585-A37F-1F1B-77A8-1099B74B1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63" y="1066800"/>
            <a:ext cx="10353762" cy="4058751"/>
          </a:xfrm>
        </p:spPr>
        <p:txBody>
          <a:bodyPr/>
          <a:lstStyle/>
          <a:p>
            <a:r>
              <a:rPr lang="uk-UA" dirty="0"/>
              <a:t>Спочатку – спроба швидкого захоплення Києва. Вона провалилася через опір української армії та суспільства.</a:t>
            </a:r>
          </a:p>
          <a:p>
            <a:r>
              <a:rPr lang="uk-UA" dirty="0"/>
              <a:t>Потім – битви за південь і схід, зокрема за Маріуполь, що стали символом героїзму і трагедії.</a:t>
            </a:r>
          </a:p>
          <a:p>
            <a:r>
              <a:rPr lang="uk-UA" dirty="0"/>
              <a:t>У 2022 році Україна звільнила частину територій, зокрема Херсон. Після цього війна перейшла у фазу позиційного протистояння, де важливу роль відіграють технології, </a:t>
            </a:r>
            <a:r>
              <a:rPr lang="uk-UA" dirty="0" err="1"/>
              <a:t>дрони</a:t>
            </a:r>
            <a:r>
              <a:rPr lang="uk-UA" dirty="0"/>
              <a:t>, артилерія та логістика.</a:t>
            </a:r>
          </a:p>
          <a:p>
            <a:endParaRPr lang="uk-UA" dirty="0"/>
          </a:p>
        </p:txBody>
      </p:sp>
      <p:pic>
        <p:nvPicPr>
          <p:cNvPr id="3074" name="Picture 2" descr="Рік визволення: Київщина">
            <a:extLst>
              <a:ext uri="{FF2B5EF4-FFF2-40B4-BE49-F238E27FC236}">
                <a16:creationId xmlns:a16="http://schemas.microsoft.com/office/drawing/2014/main" id="{58A358B7-E3B7-B97C-94E3-33C579BA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" y="4108113"/>
            <a:ext cx="3898953" cy="219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итва за Мариуполь. Освобождение города">
            <a:extLst>
              <a:ext uri="{FF2B5EF4-FFF2-40B4-BE49-F238E27FC236}">
                <a16:creationId xmlns:a16="http://schemas.microsoft.com/office/drawing/2014/main" id="{8BAC8384-FD80-D51B-D3E0-2C7EC396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29" y="3994360"/>
            <a:ext cx="4430982" cy="24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1 листопада — День визволення Херсона. Рік тому українські війська увійшли  у місто, яке перебувало в окупації вісім місяців | Чернівецька обласна  військова адміністрація">
            <a:extLst>
              <a:ext uri="{FF2B5EF4-FFF2-40B4-BE49-F238E27FC236}">
                <a16:creationId xmlns:a16="http://schemas.microsoft.com/office/drawing/2014/main" id="{E6BAE590-6CC7-1811-351C-B837399B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6" y="3994360"/>
            <a:ext cx="3446443" cy="24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412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4BE4-B9A8-6D4E-EE2B-E7B49860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Економічні наслідки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360993-D91A-E7CE-6956-EE2FCA877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Війна спричинила різке падіння економіки України: руйнування підприємств, інфраструктури, енергетичних об’єктів.</a:t>
            </a:r>
          </a:p>
          <a:p>
            <a:r>
              <a:rPr lang="uk-UA" dirty="0"/>
              <a:t>За оцінками Світового банку та Міжнародного валютного фонду, втрати України сягають сотень мільярдів доларів.</a:t>
            </a:r>
          </a:p>
          <a:p>
            <a:r>
              <a:rPr lang="uk-UA" dirty="0"/>
              <a:t>Водночас війна вплинула на світ: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зростання цін на енергію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продовольчу кризу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/>
              <a:t>перебудову ланцюгів постачання</a:t>
            </a:r>
          </a:p>
          <a:p>
            <a:r>
              <a:rPr lang="uk-UA" dirty="0"/>
              <a:t>Світова економіка стала більш нестабільною.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776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B3DB1-D671-F67A-A58E-70EF72AD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Освіта під час війни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2396E2-703A-7CC8-4C4B-135A31121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Освіта пережила радикальні зміни.</a:t>
            </a:r>
          </a:p>
          <a:p>
            <a:r>
              <a:rPr lang="uk-UA" dirty="0"/>
              <a:t>Тисячі закладів були пошкоджені або зруйновані. Викладачі та студенти навчалися онлайн, в укриттях або за кордоном. З’явилися нові формати: дистанційне навчання, міжнародні програми обміну, цифрові платформи.</a:t>
            </a:r>
          </a:p>
          <a:p>
            <a:r>
              <a:rPr lang="uk-UA" dirty="0"/>
              <a:t>Освіта стала не лише знанням, а й елементом стійкості суспільства.</a:t>
            </a:r>
          </a:p>
          <a:p>
            <a:endParaRPr lang="uk-UA" dirty="0"/>
          </a:p>
        </p:txBody>
      </p:sp>
      <p:pic>
        <p:nvPicPr>
          <p:cNvPr id="4098" name="Picture 2" descr="Право на освіту в умовах війни: між навчанням і безпекою">
            <a:extLst>
              <a:ext uri="{FF2B5EF4-FFF2-40B4-BE49-F238E27FC236}">
                <a16:creationId xmlns:a16="http://schemas.microsoft.com/office/drawing/2014/main" id="{0DDC6A57-94A5-8A6F-A209-8EEFCB0BE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7" y="4285248"/>
            <a:ext cx="366651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20 закладів освіти на Київщині зруйнували чи пошкодили внаслідок  російської агресії - Київська обласна військова адміністрація">
            <a:extLst>
              <a:ext uri="{FF2B5EF4-FFF2-40B4-BE49-F238E27FC236}">
                <a16:creationId xmlns:a16="http://schemas.microsoft.com/office/drawing/2014/main" id="{27D62FC3-FAAC-78B4-4DD5-AACEF4E2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96" y="4389348"/>
            <a:ext cx="4097426" cy="23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орисні посилання та банери – National Erasmus+ Office in Ukraine">
            <a:extLst>
              <a:ext uri="{FF2B5EF4-FFF2-40B4-BE49-F238E27FC236}">
                <a16:creationId xmlns:a16="http://schemas.microsoft.com/office/drawing/2014/main" id="{FC6CC0ED-9A9C-BDCF-C7B5-B1391BED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426" y="3638168"/>
            <a:ext cx="3021249" cy="16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Цифрові сервіси для освіти України: створено інформаційний ресурс |  Міністерство освіти і науки України">
            <a:extLst>
              <a:ext uri="{FF2B5EF4-FFF2-40B4-BE49-F238E27FC236}">
                <a16:creationId xmlns:a16="http://schemas.microsoft.com/office/drawing/2014/main" id="{EC88ADE8-CF17-5B9A-F93D-9C061F6D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30" y="5339440"/>
            <a:ext cx="3210119" cy="14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82398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9EC6F-6CB2-1C46-6370-9267C223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Інформаційна війна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B78A7B-E8EA-08DB-560A-383DBC83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Війна ведеться не тільки на полі бою.</a:t>
            </a:r>
          </a:p>
          <a:p>
            <a:r>
              <a:rPr lang="uk-UA" dirty="0" err="1"/>
              <a:t>росія</a:t>
            </a:r>
            <a:r>
              <a:rPr lang="uk-UA" dirty="0"/>
              <a:t> активно використовує пропаганду, фейки та кібератаки. Україна та її партнери відповідають інформаційною прозорістю, </a:t>
            </a:r>
            <a:r>
              <a:rPr lang="uk-UA" dirty="0" err="1"/>
              <a:t>фактчекінгом</a:t>
            </a:r>
            <a:r>
              <a:rPr lang="uk-UA" dirty="0"/>
              <a:t> і цифровою безпекою.</a:t>
            </a:r>
          </a:p>
          <a:p>
            <a:r>
              <a:rPr lang="uk-UA" dirty="0"/>
              <a:t>Соціальні мережі стали інструментом мобілізації, </a:t>
            </a:r>
            <a:r>
              <a:rPr lang="uk-UA" dirty="0" err="1"/>
              <a:t>волонтерства</a:t>
            </a:r>
            <a:r>
              <a:rPr lang="uk-UA" dirty="0"/>
              <a:t> і міжнародної підтримки.</a:t>
            </a:r>
          </a:p>
          <a:p>
            <a:r>
              <a:rPr lang="uk-UA" dirty="0"/>
              <a:t>Це показало, що у </a:t>
            </a:r>
            <a:r>
              <a:rPr lang="en-US" dirty="0"/>
              <a:t>XXI </a:t>
            </a:r>
            <a:r>
              <a:rPr lang="uk-UA" dirty="0"/>
              <a:t>столітті інформація — це зброя.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5027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386669D-6B1F-F3A3-AC74-E01199EC3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t="-540" r="-789" b="18515"/>
          <a:stretch>
            <a:fillRect/>
          </a:stretch>
        </p:blipFill>
        <p:spPr>
          <a:xfrm>
            <a:off x="49696" y="407504"/>
            <a:ext cx="6298531" cy="59436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BD365B-821A-56B8-E03A-099BE09F2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>
          <a:xfrm>
            <a:off x="6185452" y="178902"/>
            <a:ext cx="5661991" cy="60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26084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Сланец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TM04033929[[fn=Сланець]]</Template>
  <TotalTime>66</TotalTime>
  <Words>527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Calisto MT</vt:lpstr>
      <vt:lpstr>Times New Roman</vt:lpstr>
      <vt:lpstr>Trebuchet MS</vt:lpstr>
      <vt:lpstr>Wingdings 2</vt:lpstr>
      <vt:lpstr>Сланець</vt:lpstr>
      <vt:lpstr>Річниця повномасштабного вторгнення російської федерації в Україну:  причини, перебіг, наслідки</vt:lpstr>
      <vt:lpstr>24 лютого 2022 як точка неповернення</vt:lpstr>
      <vt:lpstr>Причини війни: геополітичний аналіз</vt:lpstr>
      <vt:lpstr>Порушення міжнародного права</vt:lpstr>
      <vt:lpstr>Військові етапи війни</vt:lpstr>
      <vt:lpstr>Економічні наслідки</vt:lpstr>
      <vt:lpstr>Освіта під час війни</vt:lpstr>
      <vt:lpstr>Інформаційна війна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Річниця повномасштабного вторгнення російської федерації в Україну:  причини, перебіг, наслідки</dc:title>
  <dc:creator>Misha</dc:creator>
  <cp:lastModifiedBy>Вікторія</cp:lastModifiedBy>
  <cp:revision>3</cp:revision>
  <dcterms:created xsi:type="dcterms:W3CDTF">2026-02-17T18:50:27Z</dcterms:created>
  <dcterms:modified xsi:type="dcterms:W3CDTF">2026-03-04T19:09:32Z</dcterms:modified>
</cp:coreProperties>
</file>