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4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3D260-8793-4069-86DA-BB8D4D8F17C8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2D1B-16C0-4491-ADAB-2264D5FFBD5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786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8368-1149-4091-82E7-B1363F935FB0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1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177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1801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6174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3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44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85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3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0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8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45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66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031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3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36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43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5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8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48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2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54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15734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0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78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29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0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772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1777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724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088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7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157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3D1A4-9C46-4A0A-B972-23D1FF11CBEE}" type="datetimeFigureOut">
              <a:rPr lang="uk-UA" smtClean="0"/>
              <a:t>05.08.2026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4B783-7341-482F-BE40-F11699929F6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654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85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35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jp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009" y="2564905"/>
            <a:ext cx="4719413" cy="4719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962788" y="116632"/>
            <a:ext cx="770485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Пам’ятаємо</a:t>
            </a:r>
            <a:r>
              <a:rPr lang="uk-UA" sz="54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rPr>
              <a:t> </a:t>
            </a:r>
            <a:r>
              <a:rPr lang="uk-UA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минуле</a:t>
            </a:r>
            <a:r>
              <a:rPr lang="uk-UA" sz="54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rPr>
              <a:t> </a:t>
            </a:r>
          </a:p>
          <a:p>
            <a:pPr algn="ctr"/>
            <a:r>
              <a:rPr lang="uk-UA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заради</a:t>
            </a:r>
            <a:r>
              <a:rPr lang="uk-UA" sz="54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rPr>
              <a:t> </a:t>
            </a:r>
            <a:r>
              <a:rPr lang="uk-UA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</a:rPr>
              <a:t>майбутнього</a:t>
            </a:r>
            <a:endParaRPr lang="ru-RU" sz="5400" b="1" dirty="0">
              <a:ln w="22225">
                <a:solidFill>
                  <a:prstClr val="black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43872" y="2343506"/>
            <a:ext cx="560121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uk-UA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До Дня пам’яті та примирення </a:t>
            </a:r>
          </a:p>
          <a:p>
            <a:pPr algn="r"/>
            <a:r>
              <a:rPr lang="uk-UA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8 травня</a:t>
            </a:r>
            <a:endParaRPr lang="ru-RU" sz="3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02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748" y="2348880"/>
            <a:ext cx="4713040" cy="47130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927648" y="-99392"/>
            <a:ext cx="6372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8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травня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–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це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день, коли ми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згадуємо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всіх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хто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загинув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у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тій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страшній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війні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 Ми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також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говоримо про те, як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важливо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жити в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мирі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злагоді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з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усіма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людьми на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планеті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Примирення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означає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пробачити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образи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і жити дружно.</a:t>
            </a:r>
          </a:p>
        </p:txBody>
      </p:sp>
    </p:spTree>
    <p:extLst>
      <p:ext uri="{BB962C8B-B14F-4D97-AF65-F5344CB8AC3E}">
        <p14:creationId xmlns:p14="http://schemas.microsoft.com/office/powerpoint/2010/main" val="325852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3792" y="38962"/>
            <a:ext cx="62281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Червоний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мак став символом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пам'яті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про тих,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хто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загинув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у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війнах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 Його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ніжні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пелюстки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нагадують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про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крихкість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життя, а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червоний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колір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– про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пролиту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кров. Ми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прикріплюємо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мак до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одягу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щоб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показати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що ми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пам'ятаємо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636" y="3225636"/>
            <a:ext cx="3632364" cy="3632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894" y="38962"/>
            <a:ext cx="3059016" cy="3059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388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Маша\Desktop\Z Dnem Pamyati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1"/>
          <a:stretch/>
        </p:blipFill>
        <p:spPr bwMode="auto">
          <a:xfrm>
            <a:off x="1963712" y="0"/>
            <a:ext cx="8704289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88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766-й день протистояння російським ворогам, - Віктор Пас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2708920"/>
            <a:ext cx="6984776" cy="46480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7648" y="160338"/>
            <a:ext cx="7886700" cy="2645707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Зараз, як і в роки Другої світової війни, Україна воює з агресором. 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боротьба триває щоденно і ми не маємо права програти, бо, як і багато років тому, захищаємо рідну землю, боронимо своє право вільно обирати майбутнє.</a:t>
            </a:r>
          </a:p>
        </p:txBody>
      </p:sp>
      <p:sp>
        <p:nvSpPr>
          <p:cNvPr id="2" name="AutoShape 2" descr="Прогнози-2025. Україна вистоїть… - Галичина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AutoShape 4" descr="Прогнози-2025. Україна вистоїть… - Галичина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2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44890" y="713759"/>
          <a:ext cx="4617495" cy="422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783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И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Ш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И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Р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У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Р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Т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Я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М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Ш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Б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Ж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Є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Ж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И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С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И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Х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С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Й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Р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Т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І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С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Х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Т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И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Р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Л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І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І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Ж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В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І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Н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Ч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Б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Б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Ж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З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Д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У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Б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А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Е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О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Ф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Щ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1981200" y="4767263"/>
            <a:ext cx="2133600" cy="273844"/>
          </a:xfrm>
        </p:spPr>
        <p:txBody>
          <a:bodyPr/>
          <a:lstStyle/>
          <a:p>
            <a:fld id="{0E457AFC-C01B-4F35-8E90-7CDC7BDC9F41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2126" y="713758"/>
            <a:ext cx="2781958" cy="265344"/>
          </a:xfrm>
          <a:prstGeom prst="rect">
            <a:avLst/>
          </a:prstGeom>
          <a:solidFill>
            <a:srgbClr val="FF33CC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05034" y="1252670"/>
            <a:ext cx="1811740" cy="305112"/>
          </a:xfrm>
          <a:prstGeom prst="rect">
            <a:avLst/>
          </a:prstGeom>
          <a:solidFill>
            <a:srgbClr val="00FF00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5944" y="701082"/>
            <a:ext cx="298499" cy="856701"/>
          </a:xfrm>
          <a:prstGeom prst="rect">
            <a:avLst/>
          </a:prstGeom>
          <a:solidFill>
            <a:srgbClr val="722651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55943" y="2124880"/>
            <a:ext cx="322510" cy="2245858"/>
          </a:xfrm>
          <a:prstGeom prst="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90802" y="1834362"/>
            <a:ext cx="2150356" cy="270046"/>
          </a:xfrm>
          <a:prstGeom prst="rect">
            <a:avLst/>
          </a:prstGeom>
          <a:solidFill>
            <a:schemeClr val="accent2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53803" y="1012816"/>
            <a:ext cx="294072" cy="1654520"/>
          </a:xfrm>
          <a:prstGeom prst="rect">
            <a:avLst/>
          </a:prstGeom>
          <a:solidFill>
            <a:srgbClr val="00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68374" y="2667336"/>
            <a:ext cx="2144486" cy="275960"/>
          </a:xfrm>
          <a:prstGeom prst="rect">
            <a:avLst/>
          </a:prstGeom>
          <a:solidFill>
            <a:srgbClr val="FF0066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70074" y="4083290"/>
            <a:ext cx="2135114" cy="268340"/>
          </a:xfrm>
          <a:prstGeom prst="rect">
            <a:avLst/>
          </a:prstGeom>
          <a:solidFill>
            <a:schemeClr val="accent2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52126" y="705357"/>
            <a:ext cx="332876" cy="1399053"/>
          </a:xfrm>
          <a:prstGeom prst="rect">
            <a:avLst/>
          </a:prstGeom>
          <a:solidFill>
            <a:srgbClr val="3333CC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81660" y="2667336"/>
            <a:ext cx="292193" cy="2245858"/>
          </a:xfrm>
          <a:prstGeom prst="rect">
            <a:avLst/>
          </a:prstGeom>
          <a:solidFill>
            <a:srgbClr val="9900CC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95637" y="2378797"/>
            <a:ext cx="315266" cy="1671278"/>
          </a:xfrm>
          <a:prstGeom prst="rect">
            <a:avLst/>
          </a:prstGeom>
          <a:solidFill>
            <a:srgbClr val="FF99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68375" y="3510887"/>
            <a:ext cx="292193" cy="1158129"/>
          </a:xfrm>
          <a:prstGeom prst="rect">
            <a:avLst/>
          </a:prstGeom>
          <a:solidFill>
            <a:srgbClr val="3333CC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51394" y="2360451"/>
            <a:ext cx="286603" cy="1150436"/>
          </a:xfrm>
          <a:prstGeom prst="rect">
            <a:avLst/>
          </a:prstGeom>
          <a:solidFill>
            <a:schemeClr val="accent3">
              <a:lumMod val="5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97092" y="3542246"/>
            <a:ext cx="1844067" cy="279377"/>
          </a:xfrm>
          <a:prstGeom prst="rect">
            <a:avLst/>
          </a:prstGeom>
          <a:solidFill>
            <a:srgbClr val="006600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6240" y="4669673"/>
            <a:ext cx="946621" cy="268340"/>
          </a:xfrm>
          <a:prstGeom prst="rect">
            <a:avLst/>
          </a:prstGeom>
          <a:solidFill>
            <a:srgbClr val="FFFF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uk-UA" sz="1350">
              <a:solidFill>
                <a:srgbClr val="FFFF00"/>
              </a:solidFill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3806FBF-EC2A-48BD-AA84-50083D650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713" y="1546971"/>
            <a:ext cx="2374860" cy="268752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4DBD71-6C54-4392-9D54-396A9F92B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1078" y="-19734"/>
            <a:ext cx="7992549" cy="75597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9C3F8E8-4B3C-4B11-850F-B97BAECF29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4335" y="5074639"/>
            <a:ext cx="1914310" cy="192040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3A0BA40-4105-4654-A17E-A05501816F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5002" y="3334627"/>
            <a:ext cx="1627773" cy="160338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D63CA8C-C479-4B1D-A43A-5F82003F1A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0751" y="110347"/>
            <a:ext cx="1713124" cy="173751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29A8B8C-5247-4EE7-9BBC-1647DABB8F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9869" y="1791390"/>
            <a:ext cx="2493480" cy="249957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EF07301-A7F9-49CA-B2C9-8641C7E7A5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9227" y="344331"/>
            <a:ext cx="2584928" cy="25849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6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0482" y="116633"/>
            <a:ext cx="6907519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defRPr/>
            </a:pPr>
            <a:r>
              <a:rPr lang="uk-UA" sz="2800" kern="0" dirty="0">
                <a:solidFill>
                  <a:srgbClr val="C00000"/>
                </a:solidFill>
                <a:latin typeface="Times New Roman" pitchFamily="18" charset="0"/>
              </a:rPr>
              <a:t>Жінкам також було не легко. Вони проводжали своїх чоловіків, чекали їх до останнього, саме вони отримували поховальні листи на своїх синів та чоловіків.(Єлизавета Федорівна Степанова –</a:t>
            </a:r>
          </a:p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defRPr/>
            </a:pPr>
            <a:r>
              <a:rPr lang="uk-UA" sz="2800" kern="0" dirty="0">
                <a:solidFill>
                  <a:srgbClr val="C00000"/>
                </a:solidFill>
                <a:latin typeface="Times New Roman" pitchFamily="18" charset="0"/>
              </a:rPr>
              <a:t>    9 синів загинуло на війні)</a:t>
            </a:r>
            <a:endParaRPr lang="ru-RU" sz="2800" kern="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3" name="Picture 4" descr="image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3" y="3573016"/>
            <a:ext cx="5974949" cy="236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Маша\Desktop\unnamed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65520" y="814667"/>
            <a:ext cx="2875146" cy="191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8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766-й день протистояння російським ворогам, - Віктор Пас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2708920"/>
            <a:ext cx="6984776" cy="46480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7648" y="160338"/>
            <a:ext cx="7886700" cy="2645707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Зараз, як і в роки Другої світової війни, Україна воює з агресором. 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боротьба триває щоденно і ми не маємо права програти, бо, як і багато років тому, захищаємо рідну землю, боронимо своє право вільно обирати майбутнє.</a:t>
            </a:r>
          </a:p>
        </p:txBody>
      </p:sp>
      <p:sp>
        <p:nvSpPr>
          <p:cNvPr id="2" name="AutoShape 2" descr="Прогнози-2025. Україна вистоїть… - Галичина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AutoShape 4" descr="Прогнози-2025. Україна вистоїть… - Галичина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3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766-й день протистояння російським ворогам, - Віктор Пас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2708920"/>
            <a:ext cx="6984776" cy="46480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7648" y="160338"/>
            <a:ext cx="7886700" cy="2645707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Зараз, як і в роки Другої світової війни, Україна воює з агресором. 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боротьба триває щоденно і ми не маємо права програти, бо, як і багато років тому, захищаємо рідну землю, боронимо своє право вільно обирати майбутнє.</a:t>
            </a:r>
          </a:p>
        </p:txBody>
      </p:sp>
      <p:sp>
        <p:nvSpPr>
          <p:cNvPr id="2" name="AutoShape 2" descr="Прогнози-2025. Україна вистоїть… - Галичина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AutoShape 4" descr="Прогнози-2025. Україна вистоїть… - Галичина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4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5680" y="516927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Уявіть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собі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, що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пам'ять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–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це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чарівна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скринька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, де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зберігаються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наші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спогади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про все, що було. Ми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пам'ятаємо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радісні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моменти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,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цікаві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подорожі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, наших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рідних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і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друзів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. Але є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події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, які ми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повинні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пам'ятати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, щоб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ніколи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їх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не </a:t>
            </a:r>
            <a:r>
              <a:rPr lang="ru-RU" sz="2400" dirty="0" err="1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повторити</a:t>
            </a:r>
            <a:r>
              <a:rPr lang="ru-RU" sz="2400" dirty="0">
                <a:solidFill>
                  <a:srgbClr val="C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20" y="1928936"/>
            <a:ext cx="4929064" cy="4929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52" b="100000" l="15879" r="90000">
                        <a14:backgroundMark x1="25091" y1="75818" x2="40364" y2="88242"/>
                        <a14:backgroundMark x1="77333" y1="79212" x2="57152" y2="89333"/>
                        <a14:backgroundMark x1="32182" y1="89333" x2="33273" y2="96242"/>
                        <a14:backgroundMark x1="38424" y1="66788" x2="36061" y2="73636"/>
                        <a14:backgroundMark x1="19515" y1="39455" x2="25939" y2="49576"/>
                        <a14:backgroundMark x1="82061" y1="38182" x2="78000" y2="55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96" y="2287868"/>
            <a:ext cx="4586221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3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88640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Давним-давно на нашу землю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прийшла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страшна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війна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 Багато людей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постраждали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були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зруйновані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міста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і села. Ми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згадуємо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ці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події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не для того, щоб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сумувати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а щоб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зрозуміти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яким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крихким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є мир і як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важливо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його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берегти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083" y="3933057"/>
            <a:ext cx="6113395" cy="34235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1" y="2420889"/>
            <a:ext cx="5645581" cy="3518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813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овна розробка до Дня пам'яті та примирення та перемоги над нацизмом у  Другій світовій війні | Презентація. Різ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548" y="0"/>
            <a:ext cx="9190452" cy="689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47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9736" y="116632"/>
            <a:ext cx="68042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85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років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тому, 22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червня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1941 року, 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Німеччина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напала на СРСР.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Почалася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німецько-радянська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війна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AutoShape 2" descr="22 червня 1941 року : перший день війни - YouTub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AutoShape 4" descr="22 червня День скорботи і вшанування пам'яті жертв війни | Шевченківська  районна в місті Києві державна адміністрація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126" name="Picture 6" descr="Ми виграли тоді. Ми переможемо зараз. 22 червня 1941 року на Волин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367" y="1772817"/>
            <a:ext cx="4577687" cy="324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22 ЧЕРВНЯ 1941 РОЗПОЧАЛАСЯ НІМЕЦЬКО-РАДЯНСЬКА ВІЙНА | Новослобідська  громада Конотопський район Сумської област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93" y="3991496"/>
            <a:ext cx="5172043" cy="28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87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7728" y="260648"/>
            <a:ext cx="6732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Але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наші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воїни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наші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дідусі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бабусі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їхні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батьки не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злякалися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 Вони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мужньо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стали на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захист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своєї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Батьківщини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 Вони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розуміли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, що потрібно </a:t>
            </a:r>
            <a:r>
              <a:rPr lang="ru-RU" sz="24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зупинити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 ворога.</a:t>
            </a:r>
          </a:p>
        </p:txBody>
      </p:sp>
      <p:sp>
        <p:nvSpPr>
          <p:cNvPr id="3" name="AutoShape 2" descr="22 червня 1941 року — польська перспектива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Picture 4" descr="image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1" y="3429001"/>
            <a:ext cx="4794367" cy="36611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image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832" y="2060848"/>
            <a:ext cx="4847169" cy="26149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92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езентація &quot;Ніколи знову 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262"/>
            <a:ext cx="9139420" cy="514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92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0180" y="188641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defRPr/>
            </a:pPr>
            <a:r>
              <a:rPr lang="uk-UA" sz="3200" kern="0" dirty="0">
                <a:solidFill>
                  <a:srgbClr val="C00000"/>
                </a:solidFill>
                <a:latin typeface="Times New Roman" pitchFamily="18" charset="0"/>
              </a:rPr>
              <a:t>На захист Батьківщини піднялися всі - і дорослі, і діти. У ці страшні часи діти нарівні з дорослими воювали, працювали на військових заводах, допомагали в шпиталях та лікарнях. </a:t>
            </a:r>
            <a:endParaRPr lang="ru-RU" sz="3200" kern="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3" name="Picture 4" descr="image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4256" r="4762" b="14894"/>
          <a:stretch>
            <a:fillRect/>
          </a:stretch>
        </p:blipFill>
        <p:spPr bwMode="auto">
          <a:xfrm>
            <a:off x="6888088" y="3048000"/>
            <a:ext cx="3429000" cy="381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image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573016"/>
            <a:ext cx="4953000" cy="32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75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7648" y="116633"/>
            <a:ext cx="73448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Після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довгих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і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важких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років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боротьби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, добро перемогло!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Воїни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змогли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прогнати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ворогів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зі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своєї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землі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та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звільнити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інші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країни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. Настав 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довгоочікуваний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мир!</a:t>
            </a:r>
          </a:p>
        </p:txBody>
      </p:sp>
    </p:spTree>
    <p:extLst>
      <p:ext uri="{BB962C8B-B14F-4D97-AF65-F5344CB8AC3E}">
        <p14:creationId xmlns:p14="http://schemas.microsoft.com/office/powerpoint/2010/main" val="268531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686</Words>
  <Application>Microsoft Office PowerPoint</Application>
  <PresentationFormat>Широкоэкранный</PresentationFormat>
  <Paragraphs>246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Microsoft JhengHei UI</vt:lpstr>
      <vt:lpstr>Arial</vt:lpstr>
      <vt:lpstr>Arial Black</vt:lpstr>
      <vt:lpstr>Calibri</vt:lpstr>
      <vt:lpstr>Calibri Light</vt:lpstr>
      <vt:lpstr>Comic Sans MS</vt:lpstr>
      <vt:lpstr>Times New Roman</vt:lpstr>
      <vt:lpstr>Тема Office</vt:lpstr>
      <vt:lpstr>Тема1</vt:lpstr>
      <vt:lpstr>1_Тема1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dnipro_school@outlook.com</dc:creator>
  <cp:lastModifiedBy>Вікторія</cp:lastModifiedBy>
  <cp:revision>1</cp:revision>
  <dcterms:created xsi:type="dcterms:W3CDTF">2026-06-07T15:06:13Z</dcterms:created>
  <dcterms:modified xsi:type="dcterms:W3CDTF">2026-08-05T14:46:43Z</dcterms:modified>
</cp:coreProperties>
</file>