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7"/>
  </p:handoutMasterIdLst>
  <p:sldIdLst>
    <p:sldId id="256" r:id="rId2"/>
    <p:sldId id="269" r:id="rId3"/>
    <p:sldId id="260" r:id="rId4"/>
    <p:sldId id="267" r:id="rId5"/>
    <p:sldId id="265" r:id="rId6"/>
    <p:sldId id="270" r:id="rId7"/>
    <p:sldId id="271" r:id="rId8"/>
    <p:sldId id="273" r:id="rId9"/>
    <p:sldId id="275" r:id="rId10"/>
    <p:sldId id="276" r:id="rId11"/>
    <p:sldId id="280" r:id="rId12"/>
    <p:sldId id="278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9" r:id="rId21"/>
    <p:sldId id="291" r:id="rId22"/>
    <p:sldId id="292" r:id="rId23"/>
    <p:sldId id="293" r:id="rId24"/>
    <p:sldId id="294" r:id="rId25"/>
    <p:sldId id="29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A8D"/>
    <a:srgbClr val="129481"/>
    <a:srgbClr val="0F2741"/>
    <a:srgbClr val="001736"/>
    <a:srgbClr val="0000CC"/>
    <a:srgbClr val="990000"/>
    <a:srgbClr val="6600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8A5D27A-857D-4CB9-8F5A-56E5E7C93ACD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5BE1DC-07C1-4798-A490-0C0F9DD1A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30060-47FF-425B-A274-5689917AC080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A2F89-8F4F-499E-AE60-F4386D7AC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391C4-907A-4F07-8E74-99CECC3F837C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3DCA8-0DBF-4B40-B69A-05E41445E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DB8FA-D2F3-4D7A-950E-67A0F6DF0AD5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239E7-CABD-4DC5-BCDC-08FBA2F9F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813" y="119063"/>
            <a:ext cx="7839075" cy="9779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46113" y="1465263"/>
            <a:ext cx="7869237" cy="47117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DC418-9D4C-4732-977B-4945032AF3BC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5F91E-D82F-465C-961E-F510CC489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92631-30BC-413F-A384-5AA12F686764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AAC79-9750-4BAA-A323-DF7CD38C6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6014C-FA96-4F61-9034-7173A7BABBE7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29E56-CD42-47C3-9173-0BE57DFDB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84451-6037-4188-B5DC-11B2FAE2CCDF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E5A3D-7FA0-42A0-BEA8-4F463A2F8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70A1C-FC79-402C-A934-DC2D5203A806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62E6C-89AF-46FC-9581-0F478A4CF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149F8-73A3-4C03-906C-B1DFE04ACA83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ED6ED-2985-4A9A-838E-D171385E0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02A92-D0BE-4CEB-8E7E-05605AF38F3F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23426-E859-41D9-9F7A-C20D42EEB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01042-E629-4A4C-96A6-BF99128BB51B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A44C5-CBA5-4760-AD8E-8B367892A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68FBE-3E21-4170-91A6-3E401F4357C0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B184C-6C26-4D4A-BA43-8D8C921AB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7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6113" y="1465263"/>
            <a:ext cx="7869237" cy="471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B4DBF0-D559-451A-A024-95D31ED0E49A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7F05F1-9523-41E4-AAB9-C25ADF646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119063"/>
            <a:ext cx="783907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6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istti.com.u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362" name="Рисунок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67850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587375" y="692150"/>
            <a:ext cx="813435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800" b="1" dirty="0" err="1">
                <a:solidFill>
                  <a:srgbClr val="990000"/>
                </a:solidFill>
                <a:latin typeface="Times New Roman" pitchFamily="18" charset="0"/>
              </a:rPr>
              <a:t>Корекційна</a:t>
            </a:r>
            <a:r>
              <a:rPr lang="uk-UA" sz="2800" b="1" dirty="0">
                <a:solidFill>
                  <a:srgbClr val="990000"/>
                </a:solidFill>
                <a:latin typeface="Times New Roman" pitchFamily="18" charset="0"/>
              </a:rPr>
              <a:t> робота з дітьми з алалією.</a:t>
            </a:r>
          </a:p>
          <a:p>
            <a:pPr algn="ctr">
              <a:spcBef>
                <a:spcPct val="50000"/>
              </a:spcBef>
            </a:pPr>
            <a:r>
              <a:rPr lang="uk-UA" sz="2800" b="1">
                <a:solidFill>
                  <a:srgbClr val="990000"/>
                </a:solidFill>
                <a:latin typeface="Times New Roman" pitchFamily="18" charset="0"/>
              </a:rPr>
              <a:t>Причини виникнення, диференціальна діагностика</a:t>
            </a:r>
            <a:endParaRPr lang="ru-RU" sz="28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4956175" y="3024188"/>
            <a:ext cx="3560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5467350" y="5756275"/>
            <a:ext cx="3281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 rot="10800000" flipV="1">
            <a:off x="4564063" y="6352659"/>
            <a:ext cx="38195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 b="1" dirty="0">
              <a:solidFill>
                <a:srgbClr val="173A8D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дислалії</a:t>
            </a:r>
            <a:r>
              <a:rPr lang="uk-UA" smtClean="0"/>
              <a:t> </a:t>
            </a:r>
            <a:endParaRPr lang="ru-RU" smtClean="0"/>
          </a:p>
        </p:txBody>
      </p:sp>
      <p:graphicFrame>
        <p:nvGraphicFramePr>
          <p:cNvPr id="26652" name="Group 28"/>
          <p:cNvGraphicFramePr>
            <a:graphicFrameLocks noGrp="1"/>
          </p:cNvGraphicFramePr>
          <p:nvPr>
            <p:ph type="body" idx="1"/>
          </p:nvPr>
        </p:nvGraphicFramePr>
        <p:xfrm>
          <a:off x="646113" y="1465263"/>
          <a:ext cx="7869237" cy="5149850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Діагностичний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критерій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Логопедичний висновок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моторна алалія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дислалія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Органічні ураження ЦНС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наявні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відсутні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Порушення мовленнєвої діяльності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системні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стосуються лише фонетичної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складової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Вади звуковимови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непостійні, частіше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фонематичні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постійні, фонетичні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дизартрії</a:t>
            </a:r>
            <a:r>
              <a:rPr lang="uk-UA" smtClean="0"/>
              <a:t> </a:t>
            </a:r>
            <a:endParaRPr lang="ru-RU" smtClean="0"/>
          </a:p>
        </p:txBody>
      </p:sp>
      <p:graphicFrame>
        <p:nvGraphicFramePr>
          <p:cNvPr id="28700" name="Group 28"/>
          <p:cNvGraphicFramePr>
            <a:graphicFrameLocks noGrp="1"/>
          </p:cNvGraphicFramePr>
          <p:nvPr>
            <p:ph type="body" idx="1"/>
          </p:nvPr>
        </p:nvGraphicFramePr>
        <p:xfrm>
          <a:off x="646113" y="1465263"/>
          <a:ext cx="7869237" cy="5303837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Діагностичний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критерій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Логопедичний висновок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моторна алалія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зартрія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затримка мовленнєвого розвитку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часта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нечаста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загальна характеристика мовлення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змазаність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нечітке, змазане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голосова функція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відповідна віку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глухість, гугнявість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дизартрії</a:t>
            </a:r>
            <a:r>
              <a:rPr lang="uk-UA" smtClean="0"/>
              <a:t> </a:t>
            </a:r>
            <a:endParaRPr lang="ru-RU" smtClean="0"/>
          </a:p>
        </p:txBody>
      </p:sp>
      <p:graphicFrame>
        <p:nvGraphicFramePr>
          <p:cNvPr id="29724" name="Group 28"/>
          <p:cNvGraphicFramePr>
            <a:graphicFrameLocks noGrp="1"/>
          </p:cNvGraphicFramePr>
          <p:nvPr>
            <p:ph type="body" idx="1"/>
          </p:nvPr>
        </p:nvGraphicFramePr>
        <p:xfrm>
          <a:off x="646113" y="1465263"/>
          <a:ext cx="7869237" cy="5303837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Діагностичний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критерій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Логопедичний висновок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моторна алалія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зартрія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затримка мовленнєвого розвитку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часта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нечаста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загальна характеристика мовлення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змазаність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нечітке, змазане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голосова функція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відповідна віку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глухість, гугнявість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дизартрії</a:t>
            </a:r>
          </a:p>
        </p:txBody>
      </p:sp>
      <p:graphicFrame>
        <p:nvGraphicFramePr>
          <p:cNvPr id="30739" name="Group 19"/>
          <p:cNvGraphicFramePr>
            <a:graphicFrameLocks noGrp="1"/>
          </p:cNvGraphicFramePr>
          <p:nvPr>
            <p:ph idx="1"/>
          </p:nvPr>
        </p:nvGraphicFramePr>
        <p:xfrm>
          <a:off x="646113" y="1465263"/>
          <a:ext cx="7869237" cy="5356225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Вади звуковимови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причина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порушення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вибору та комбінування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одиниць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порушення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фонетичних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(моторних) операцій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характер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різнотипні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(наприклад,і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спотворення, 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заміна того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самого звука), за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умов можливої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правильної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звуковимови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однотипні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дизартрії</a:t>
            </a:r>
          </a:p>
        </p:txBody>
      </p:sp>
      <p:graphicFrame>
        <p:nvGraphicFramePr>
          <p:cNvPr id="40993" name="Group 33"/>
          <p:cNvGraphicFramePr>
            <a:graphicFrameLocks noGrp="1"/>
          </p:cNvGraphicFramePr>
          <p:nvPr>
            <p:ph idx="1"/>
          </p:nvPr>
        </p:nvGraphicFramePr>
        <p:xfrm>
          <a:off x="950913" y="1697038"/>
          <a:ext cx="7869237" cy="5103812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77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домінуючі порушення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заміни складних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за артикуляцією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звуків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спотворення звуків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як простих, так 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складних за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артикуляцією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7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пропуски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непостійні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постійні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7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повторення, перестановки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часті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нечасті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Лексико-граматична складова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як імпресивні, так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і експресивні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аграматизми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експресивні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аграматизми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ЗПР, розумової відсталості</a:t>
            </a:r>
          </a:p>
        </p:txBody>
      </p:sp>
      <p:graphicFrame>
        <p:nvGraphicFramePr>
          <p:cNvPr id="32793" name="Group 25"/>
          <p:cNvGraphicFramePr>
            <a:graphicFrameLocks noGrp="1"/>
          </p:cNvGraphicFramePr>
          <p:nvPr>
            <p:ph idx="1"/>
          </p:nvPr>
        </p:nvGraphicFramePr>
        <p:xfrm>
          <a:off x="646113" y="1465263"/>
          <a:ext cx="7688262" cy="4303712"/>
        </p:xfrm>
        <a:graphic>
          <a:graphicData uri="http://schemas.openxmlformats.org/drawingml/2006/table">
            <a:tbl>
              <a:tblPr/>
              <a:tblGrid>
                <a:gridCol w="1960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Діагностичний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критерій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Діагноз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моторна алалія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розумова відсталість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Причина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мовленнєвого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порушення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парціальний розлад психічної діяльності у вигляді незасвоєння структурно-функціональних закономірностей мови при відносній збереженості невербальних функцій і операцій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патологія всієї пізнавальної діяльності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Розуміння мовлення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збережене, у т. ч. й присприйманні синтаксичних конструкцій на позначення складних відношень між фактами дійсності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грубо порушене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ЗПР, розумової відсталості</a:t>
            </a:r>
          </a:p>
        </p:txBody>
      </p:sp>
      <p:graphicFrame>
        <p:nvGraphicFramePr>
          <p:cNvPr id="46118" name="Group 38"/>
          <p:cNvGraphicFramePr>
            <a:graphicFrameLocks noGrp="1"/>
          </p:cNvGraphicFramePr>
          <p:nvPr>
            <p:ph type="body" idx="1"/>
          </p:nvPr>
        </p:nvGraphicFramePr>
        <p:xfrm>
          <a:off x="646113" y="1465263"/>
          <a:ext cx="7869237" cy="4711700"/>
        </p:xfrm>
        <a:graphic>
          <a:graphicData uri="http://schemas.openxmlformats.org/drawingml/2006/table">
            <a:tbl>
              <a:tblPr/>
              <a:tblGrid>
                <a:gridCol w="1874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4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7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Причинно-наслідкові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зв’язки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встановлюються навіть задопомогою мовлення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відсутні взагалі або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встановлюються лише на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елементарному рівні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Рівень розвитку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експресивного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мовлення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значно нижчий за імпресивне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значно вищий порівняно з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імпресивним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раннього дитячого аутизму</a:t>
            </a:r>
          </a:p>
        </p:txBody>
      </p:sp>
      <p:graphicFrame>
        <p:nvGraphicFramePr>
          <p:cNvPr id="47171" name="Group 67"/>
          <p:cNvGraphicFramePr>
            <a:graphicFrameLocks noGrp="1"/>
          </p:cNvGraphicFramePr>
          <p:nvPr>
            <p:ph idx="1"/>
          </p:nvPr>
        </p:nvGraphicFramePr>
        <p:xfrm>
          <a:off x="646113" y="1465263"/>
          <a:ext cx="7869237" cy="4967287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Діагностичний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критерій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Діагноз</a:t>
                      </a: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моторна алалія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синдром Каннера, РДА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Центральний зір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норма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 використовується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Психопатологічні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симптоми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наявні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Рухові стереотипи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Ведуча рука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часта амбідекстрія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часта ліворукість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раннього дитячого аутизму</a:t>
            </a:r>
          </a:p>
        </p:txBody>
      </p:sp>
      <p:graphicFrame>
        <p:nvGraphicFramePr>
          <p:cNvPr id="50249" name="Group 73"/>
          <p:cNvGraphicFramePr>
            <a:graphicFrameLocks noGrp="1"/>
          </p:cNvGraphicFramePr>
          <p:nvPr>
            <p:ph type="body" idx="1"/>
          </p:nvPr>
        </p:nvGraphicFramePr>
        <p:xfrm>
          <a:off x="646113" y="1465263"/>
          <a:ext cx="7869237" cy="4711700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1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Міміка, жести, пантоміма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збережені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Емоції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адекватні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 зовсім адекватні,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беземоційність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Контактність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збережена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Пізнавальна активність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досить висока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низька чи відсутня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раннього дитячого аутизму</a:t>
            </a:r>
          </a:p>
        </p:txBody>
      </p:sp>
      <p:graphicFrame>
        <p:nvGraphicFramePr>
          <p:cNvPr id="36893" name="Group 29"/>
          <p:cNvGraphicFramePr>
            <a:graphicFrameLocks noGrp="1"/>
          </p:cNvGraphicFramePr>
          <p:nvPr>
            <p:ph type="body" idx="1"/>
          </p:nvPr>
        </p:nvGraphicFramePr>
        <p:xfrm>
          <a:off x="0" y="1131888"/>
          <a:ext cx="8778875" cy="5429250"/>
        </p:xfrm>
        <a:graphic>
          <a:graphicData uri="http://schemas.openxmlformats.org/drawingml/2006/table">
            <a:tbl>
              <a:tblPr/>
              <a:tblGrid>
                <a:gridCol w="292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5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Реакції на звернене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мовлення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збережені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Експресивне мовлення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наявне абозамінене міміко- жестикуляторним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одночасно наявні і лепетні, 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складні правильно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організовані синтаксичні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конструкції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Порушення просодики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відсутнє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надмірне уповільнення темпу,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скандована, римована вимова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Ехолалії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наявні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b="1" i="1" smtClean="0">
                <a:solidFill>
                  <a:srgbClr val="990000"/>
                </a:solidFill>
                <a:latin typeface="Times New Roman" pitchFamily="18" charset="0"/>
              </a:rPr>
              <a:t>Поняття- алалія</a:t>
            </a:r>
            <a:endParaRPr lang="ru-RU" sz="3600" b="1" i="1" smtClean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Алалія- відсутність або недорозвинення мовлення у дітей при нормальному слусі та первинно збереженому інтелекті.</a:t>
            </a:r>
          </a:p>
          <a:p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Недорозвиток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 мовлення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носит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ь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системн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и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й характер, 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має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м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ісце порушення всіх її компонентів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– фонетико-фонематич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ного та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 лексико-грам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атичного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. </a:t>
            </a:r>
          </a:p>
          <a:p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Характеризується спочатку відсутнім мовленням або різким обмеженням експресивного або імпресивного мовлення</a:t>
            </a:r>
            <a:r>
              <a:rPr lang="ru-RU" smtClean="0">
                <a:solidFill>
                  <a:srgbClr val="000066"/>
                </a:solidFill>
              </a:rPr>
              <a:t> </a:t>
            </a:r>
          </a:p>
          <a:p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Алал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і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я – гл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ибока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несформ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ованість мовленєвої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функц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ії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,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 яка обумовлена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 орган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ічним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по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рушенням мовних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зон кор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и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головного мозг</a:t>
            </a:r>
            <a:r>
              <a:rPr lang="uk-UA" sz="2400" smtClean="0">
                <a:solidFill>
                  <a:srgbClr val="000066"/>
                </a:solidFill>
                <a:latin typeface="Times New Roman" pitchFamily="18" charset="0"/>
              </a:rPr>
              <a:t>у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сенсорної алалії та глухоти</a:t>
            </a:r>
          </a:p>
        </p:txBody>
      </p:sp>
      <p:graphicFrame>
        <p:nvGraphicFramePr>
          <p:cNvPr id="53319" name="Group 71"/>
          <p:cNvGraphicFramePr>
            <a:graphicFrameLocks noGrp="1"/>
          </p:cNvGraphicFramePr>
          <p:nvPr>
            <p:ph type="body" idx="1"/>
          </p:nvPr>
        </p:nvGraphicFramePr>
        <p:xfrm>
          <a:off x="492125" y="974725"/>
          <a:ext cx="8651875" cy="5586413"/>
        </p:xfrm>
        <a:graphic>
          <a:graphicData uri="http://schemas.openxmlformats.org/drawingml/2006/table">
            <a:tbl>
              <a:tblPr/>
              <a:tblGrid>
                <a:gridCol w="288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Діагностичний критерій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Діагноз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9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Сенсорна алалія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глухота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6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Голос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нормальний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приглушений, гугнявий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6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Слухова функція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нестабільно порушена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грубо порушена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6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Відмінність сприймання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мовленнєвих і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немовленнєвих звуків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краще сприймання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немовленнєвих звуків, часта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гіперакузія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відсутнє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сенсорної алалії та глухоти</a:t>
            </a:r>
          </a:p>
        </p:txBody>
      </p:sp>
      <p:graphicFrame>
        <p:nvGraphicFramePr>
          <p:cNvPr id="39987" name="Group 51"/>
          <p:cNvGraphicFramePr>
            <a:graphicFrameLocks noGrp="1"/>
          </p:cNvGraphicFramePr>
          <p:nvPr>
            <p:ph type="body" idx="4294967295"/>
          </p:nvPr>
        </p:nvGraphicFramePr>
        <p:xfrm>
          <a:off x="492125" y="1062038"/>
          <a:ext cx="8651875" cy="3525837"/>
        </p:xfrm>
        <a:graphic>
          <a:graphicData uri="http://schemas.openxmlformats.org/drawingml/2006/table">
            <a:tbl>
              <a:tblPr/>
              <a:tblGrid>
                <a:gridCol w="1481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1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6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2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63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Розуміння</a:t>
                      </a:r>
                      <a:endParaRPr kumimoji="0" lang="uk-UA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мовлення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 цілому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нестійке навіть упродовж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доби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відсутнє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добре знайомих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або близьких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людей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краще, ніж чужих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>
          <a:xfrm>
            <a:off x="658813" y="0"/>
            <a:ext cx="7839075" cy="977900"/>
          </a:xfrm>
        </p:spPr>
        <p:txBody>
          <a:bodyPr/>
          <a:lstStyle/>
          <a:p>
            <a:pPr algn="ctr"/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 сенсорної алалії</a:t>
            </a:r>
          </a:p>
        </p:txBody>
      </p:sp>
      <p:graphicFrame>
        <p:nvGraphicFramePr>
          <p:cNvPr id="40990" name="Group 30"/>
          <p:cNvGraphicFramePr>
            <a:graphicFrameLocks noGrp="1"/>
          </p:cNvGraphicFramePr>
          <p:nvPr>
            <p:ph idx="1"/>
          </p:nvPr>
        </p:nvGraphicFramePr>
        <p:xfrm>
          <a:off x="646113" y="1465263"/>
          <a:ext cx="7869237" cy="4740275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77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Діагностичний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критерій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Діагноз 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7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моторна алалія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сенсорна алалія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7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Розуміння мовлення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відповідно віку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низький рівень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Слухова увага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достатній рівень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порушена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 сенсорної алалії</a:t>
            </a:r>
          </a:p>
        </p:txBody>
      </p:sp>
      <p:graphicFrame>
        <p:nvGraphicFramePr>
          <p:cNvPr id="43039" name="Group 31"/>
          <p:cNvGraphicFramePr>
            <a:graphicFrameLocks noGrp="1"/>
          </p:cNvGraphicFramePr>
          <p:nvPr>
            <p:ph idx="1"/>
          </p:nvPr>
        </p:nvGraphicFramePr>
        <p:xfrm>
          <a:off x="646113" y="1465263"/>
          <a:ext cx="7869237" cy="4711700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5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Фонематичне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сприймання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збережене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порушене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5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Ехолалії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наявні, без розуміння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повтореного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904" name="Rectangle 33"/>
          <p:cNvSpPr>
            <a:spLocks noChangeArrowheads="1"/>
          </p:cNvSpPr>
          <p:nvPr/>
        </p:nvSpPr>
        <p:spPr bwMode="auto">
          <a:xfrm>
            <a:off x="4479925" y="3244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b="1" i="1" smtClean="0">
                <a:solidFill>
                  <a:srgbClr val="990000"/>
                </a:solidFill>
                <a:latin typeface="Times New Roman" pitchFamily="18" charset="0"/>
              </a:rPr>
              <a:t>Глосарій</a:t>
            </a:r>
            <a:endParaRPr lang="ru-RU" sz="2800" b="1" i="1" smtClean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400" i="1" smtClean="0">
                <a:solidFill>
                  <a:srgbClr val="000066"/>
                </a:solidFill>
                <a:latin typeface="Times New Roman" pitchFamily="18" charset="0"/>
              </a:rPr>
              <a:t>Афонія  -         в</a:t>
            </a:r>
            <a:r>
              <a:rPr lang="ru-RU" sz="2400" i="1" smtClean="0">
                <a:solidFill>
                  <a:srgbClr val="000066"/>
                </a:solidFill>
                <a:latin typeface="Times New Roman" pitchFamily="18" charset="0"/>
              </a:rPr>
              <a:t>дсутність звучності голосу при збереженні шепітного мовлення</a:t>
            </a:r>
            <a:r>
              <a:rPr lang="uk-UA" sz="2400" i="1" smtClean="0">
                <a:solidFill>
                  <a:srgbClr val="000066"/>
                </a:solidFill>
                <a:latin typeface="Times New Roman" pitchFamily="18" charset="0"/>
              </a:rPr>
              <a:t>                                             </a:t>
            </a:r>
          </a:p>
          <a:p>
            <a:r>
              <a:rPr lang="uk-UA" sz="2400" i="1" smtClean="0">
                <a:solidFill>
                  <a:srgbClr val="000066"/>
                </a:solidFill>
                <a:latin typeface="Times New Roman" pitchFamily="18" charset="0"/>
              </a:rPr>
              <a:t>Афазія-</a:t>
            </a:r>
            <a:r>
              <a:rPr lang="uk-UA" sz="2400" b="1" i="1" smtClean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uk-UA" sz="2400" i="1" smtClean="0">
                <a:solidFill>
                  <a:srgbClr val="000066"/>
                </a:solidFill>
                <a:latin typeface="Times New Roman" pitchFamily="18" charset="0"/>
              </a:rPr>
              <a:t>повна часткова </a:t>
            </a:r>
            <a:r>
              <a:rPr lang="ru-RU" sz="2400" i="1" smtClean="0">
                <a:solidFill>
                  <a:srgbClr val="000066"/>
                </a:solidFill>
                <a:latin typeface="Times New Roman" pitchFamily="18" charset="0"/>
              </a:rPr>
              <a:t> втрата мовлення внаслідок ураження кори домінантної</a:t>
            </a:r>
            <a:r>
              <a:rPr lang="uk-UA" sz="2400" i="1" smtClean="0">
                <a:solidFill>
                  <a:srgbClr val="000066"/>
                </a:solidFill>
                <a:latin typeface="Times New Roman" pitchFamily="18" charset="0"/>
              </a:rPr>
              <a:t>           півкулі.</a:t>
            </a:r>
          </a:p>
          <a:p>
            <a:r>
              <a:rPr lang="uk-UA" sz="2400" i="1" smtClean="0">
                <a:solidFill>
                  <a:srgbClr val="000066"/>
                </a:solidFill>
                <a:latin typeface="Times New Roman" pitchFamily="18" charset="0"/>
              </a:rPr>
              <a:t>Гіперакузії - надмірно підвищена чутливість  до не мовленнєвих звуків</a:t>
            </a:r>
          </a:p>
          <a:p>
            <a:r>
              <a:rPr lang="ru-RU" sz="2400" i="1" smtClean="0">
                <a:solidFill>
                  <a:srgbClr val="000066"/>
                </a:solidFill>
                <a:latin typeface="Times New Roman" pitchFamily="18" charset="0"/>
              </a:rPr>
              <a:t>Замикальна</a:t>
            </a:r>
            <a:r>
              <a:rPr lang="uk-UA" sz="2400" i="1" smtClean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ru-RU" sz="2400" i="1" smtClean="0">
                <a:solidFill>
                  <a:srgbClr val="000066"/>
                </a:solidFill>
                <a:latin typeface="Times New Roman" pitchFamily="18" charset="0"/>
              </a:rPr>
              <a:t>акупатія -відсутність стабільності у відтворенні почутих дитиною слів</a:t>
            </a:r>
          </a:p>
          <a:p>
            <a:r>
              <a:rPr lang="ru-RU" sz="2400" b="1" i="1" smtClean="0">
                <a:solidFill>
                  <a:srgbClr val="000066"/>
                </a:solidFill>
                <a:latin typeface="Times New Roman" pitchFamily="18" charset="0"/>
              </a:rPr>
              <a:t>Эхолалія</a:t>
            </a:r>
            <a:r>
              <a:rPr lang="ru-RU" sz="2400" i="1" smtClean="0">
                <a:solidFill>
                  <a:srgbClr val="000066"/>
                </a:solidFill>
                <a:latin typeface="Times New Roman" pitchFamily="18" charset="0"/>
              </a:rPr>
              <a:t> - неконтролюєме автоматичне  повторення слів,які почуті в чужій мові</a:t>
            </a:r>
            <a:r>
              <a:rPr lang="ru-RU" smtClean="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i="1" smtClean="0">
                <a:solidFill>
                  <a:srgbClr val="990000"/>
                </a:solidFill>
              </a:rPr>
              <a:t>Список використаних джерел</a:t>
            </a:r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z="6000" b="1" smtClean="0"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sz="1800" i="1" smtClean="0">
                <a:solidFill>
                  <a:srgbClr val="000066"/>
                </a:solidFill>
                <a:latin typeface="Times New Roman" pitchFamily="18" charset="0"/>
              </a:rPr>
              <a:t>1.Рібцун Ю. В. Розмежування алалій та інших мовленнєвих і немовленнєвих</a:t>
            </a:r>
          </a:p>
          <a:p>
            <a:pPr>
              <a:buFont typeface="Arial" charset="0"/>
              <a:buNone/>
            </a:pPr>
            <a:r>
              <a:rPr lang="ru-RU" sz="1800" i="1" smtClean="0">
                <a:solidFill>
                  <a:srgbClr val="000066"/>
                </a:solidFill>
                <a:latin typeface="Times New Roman" pitchFamily="18" charset="0"/>
              </a:rPr>
              <a:t>вад [Електронний ресурс] / Юлія Рібцун // Народна освіта. – 2012. – Вип. № 3</a:t>
            </a:r>
          </a:p>
          <a:p>
            <a:pPr>
              <a:buFont typeface="Arial" charset="0"/>
              <a:buNone/>
            </a:pPr>
            <a:r>
              <a:rPr lang="ru-RU" sz="1800" i="1" smtClean="0">
                <a:solidFill>
                  <a:srgbClr val="000066"/>
                </a:solidFill>
                <a:latin typeface="Times New Roman" pitchFamily="18" charset="0"/>
              </a:rPr>
              <a:t>(18). – Режим доступу до вид. : </a:t>
            </a:r>
            <a:r>
              <a:rPr lang="ru-RU" sz="1800" i="1" smtClean="0">
                <a:solidFill>
                  <a:srgbClr val="000066"/>
                </a:solidFill>
                <a:latin typeface="Times New Roman" pitchFamily="18" charset="0"/>
                <a:hlinkClick r:id="rId2"/>
              </a:rPr>
              <a:t>www.kristti.com.ua</a:t>
            </a:r>
            <a:endParaRPr lang="ru-RU" sz="1800" i="1" smtClean="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sz="1800" i="1" smtClean="0">
                <a:solidFill>
                  <a:srgbClr val="000066"/>
                </a:solidFill>
                <a:latin typeface="Times New Roman" pitchFamily="18" charset="0"/>
              </a:rPr>
              <a:t>2.Бистранівська О.С., Бевзюк М.С. </a:t>
            </a:r>
          </a:p>
          <a:p>
            <a:pPr>
              <a:buFont typeface="Arial" charset="0"/>
              <a:buNone/>
            </a:pPr>
            <a:r>
              <a:rPr lang="ru-RU" sz="1800" i="1" smtClean="0">
                <a:solidFill>
                  <a:srgbClr val="000066"/>
                </a:solidFill>
                <a:latin typeface="Times New Roman" pitchFamily="18" charset="0"/>
              </a:rPr>
              <a:t>Логопедія у питаннях і відповідях: навчальний посібник / укл. О.С. Бистранівська, М.С. Бевзюк – Умань : АЛМІ – 2015 р. – 76 с. 	</a:t>
            </a:r>
          </a:p>
          <a:p>
            <a:endParaRPr lang="ru-RU" sz="3200" i="1" smtClean="0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2800" b="1" i="1" smtClean="0">
                <a:solidFill>
                  <a:srgbClr val="990000"/>
                </a:solidFill>
              </a:rPr>
              <a:t>Причини виникнення алалії</a:t>
            </a:r>
            <a:endParaRPr lang="ru-RU" sz="2800" b="1" i="1" smtClean="0">
              <a:solidFill>
                <a:srgbClr val="990000"/>
              </a:solidFill>
            </a:endParaRPr>
          </a:p>
        </p:txBody>
      </p:sp>
      <p:grpSp>
        <p:nvGrpSpPr>
          <p:cNvPr id="17410" name="Group 92"/>
          <p:cNvGrpSpPr>
            <a:grpSpLocks/>
          </p:cNvGrpSpPr>
          <p:nvPr/>
        </p:nvGrpSpPr>
        <p:grpSpPr bwMode="auto">
          <a:xfrm>
            <a:off x="1987550" y="1800225"/>
            <a:ext cx="5068888" cy="530225"/>
            <a:chOff x="1269" y="1296"/>
            <a:chExt cx="3193" cy="33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71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7472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17473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17475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476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925800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77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A26100"/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7478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7474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b="1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grpSp>
        <p:nvGrpSpPr>
          <p:cNvPr id="17411" name="Group 93"/>
          <p:cNvGrpSpPr>
            <a:grpSpLocks/>
          </p:cNvGrpSpPr>
          <p:nvPr/>
        </p:nvGrpSpPr>
        <p:grpSpPr bwMode="auto">
          <a:xfrm>
            <a:off x="1943100" y="4783138"/>
            <a:ext cx="5070475" cy="549275"/>
            <a:chOff x="1268" y="1776"/>
            <a:chExt cx="3194" cy="346"/>
          </a:xfrm>
        </p:grpSpPr>
        <p:sp>
          <p:nvSpPr>
            <p:cNvPr id="2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62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7463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17464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17466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467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908D0F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68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A09D11"/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7469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7465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b="1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grpSp>
        <p:nvGrpSpPr>
          <p:cNvPr id="17412" name="Group 94"/>
          <p:cNvGrpSpPr>
            <a:grpSpLocks/>
          </p:cNvGrpSpPr>
          <p:nvPr/>
        </p:nvGrpSpPr>
        <p:grpSpPr bwMode="auto">
          <a:xfrm>
            <a:off x="1989138" y="3309938"/>
            <a:ext cx="5067300" cy="547687"/>
            <a:chOff x="1270" y="2247"/>
            <a:chExt cx="3192" cy="345"/>
          </a:xfrm>
        </p:grpSpPr>
        <p:sp>
          <p:nvSpPr>
            <p:cNvPr id="25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52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7453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17454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3</a:t>
                </a:r>
              </a:p>
            </p:txBody>
          </p:sp>
          <p:grpSp>
            <p:nvGrpSpPr>
              <p:cNvPr id="17455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17457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458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098340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59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A9147"/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7460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7456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3</a:t>
                </a:r>
              </a:p>
            </p:txBody>
          </p:sp>
        </p:grpSp>
      </p:grpSp>
      <p:grpSp>
        <p:nvGrpSpPr>
          <p:cNvPr id="17413" name="Group 95"/>
          <p:cNvGrpSpPr>
            <a:grpSpLocks/>
          </p:cNvGrpSpPr>
          <p:nvPr/>
        </p:nvGrpSpPr>
        <p:grpSpPr bwMode="auto">
          <a:xfrm>
            <a:off x="1985963" y="4071938"/>
            <a:ext cx="5070475" cy="547687"/>
            <a:chOff x="1268" y="2727"/>
            <a:chExt cx="3194" cy="345"/>
          </a:xfrm>
        </p:grpSpPr>
        <p:sp>
          <p:nvSpPr>
            <p:cNvPr id="36" name="AutoShape 33"/>
            <p:cNvSpPr>
              <a:spLocks noChangeArrowheads="1"/>
            </p:cNvSpPr>
            <p:nvPr/>
          </p:nvSpPr>
          <p:spPr bwMode="gray">
            <a:xfrm>
              <a:off x="1422" y="272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42" name="Text Box 41"/>
            <p:cNvSpPr txBox="1">
              <a:spLocks noChangeArrowheads="1"/>
            </p:cNvSpPr>
            <p:nvPr/>
          </p:nvSpPr>
          <p:spPr bwMode="gray">
            <a:xfrm>
              <a:off x="1525" y="2775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7443" name="Group 77"/>
            <p:cNvGrpSpPr>
              <a:grpSpLocks/>
            </p:cNvGrpSpPr>
            <p:nvPr/>
          </p:nvGrpSpPr>
          <p:grpSpPr bwMode="auto">
            <a:xfrm>
              <a:off x="1268" y="2774"/>
              <a:ext cx="266" cy="298"/>
              <a:chOff x="1414" y="2726"/>
              <a:chExt cx="266" cy="298"/>
            </a:xfrm>
          </p:grpSpPr>
          <p:sp>
            <p:nvSpPr>
              <p:cNvPr id="17444" name="Text Box 78"/>
              <p:cNvSpPr txBox="1">
                <a:spLocks noChangeArrowheads="1"/>
              </p:cNvSpPr>
              <p:nvPr/>
            </p:nvSpPr>
            <p:spPr bwMode="gray">
              <a:xfrm>
                <a:off x="1435" y="2748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4</a:t>
                </a:r>
              </a:p>
            </p:txBody>
          </p:sp>
          <p:grpSp>
            <p:nvGrpSpPr>
              <p:cNvPr id="17445" name="Group 79"/>
              <p:cNvGrpSpPr>
                <a:grpSpLocks/>
              </p:cNvGrpSpPr>
              <p:nvPr/>
            </p:nvGrpSpPr>
            <p:grpSpPr bwMode="auto">
              <a:xfrm>
                <a:off x="1414" y="2726"/>
                <a:ext cx="266" cy="298"/>
                <a:chOff x="1415" y="1276"/>
                <a:chExt cx="266" cy="298"/>
              </a:xfrm>
            </p:grpSpPr>
            <p:pic>
              <p:nvPicPr>
                <p:cNvPr id="17447" name="Picture 80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448" name="Oval 81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/>
                    </a:gs>
                    <a:gs pos="100000">
                      <a:srgbClr val="74318F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49" name="Oval 82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369E"/>
                    </a:gs>
                    <a:gs pos="100000">
                      <a:srgbClr val="CA55F9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7450" name="Picture 83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7446" name="Text Box 84"/>
              <p:cNvSpPr txBox="1">
                <a:spLocks noChangeArrowheads="1"/>
              </p:cNvSpPr>
              <p:nvPr/>
            </p:nvSpPr>
            <p:spPr bwMode="gray">
              <a:xfrm>
                <a:off x="1440" y="2742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17414" name="Group 96"/>
          <p:cNvGrpSpPr>
            <a:grpSpLocks/>
          </p:cNvGrpSpPr>
          <p:nvPr/>
        </p:nvGrpSpPr>
        <p:grpSpPr bwMode="auto">
          <a:xfrm>
            <a:off x="1928813" y="2513013"/>
            <a:ext cx="5064125" cy="547687"/>
            <a:chOff x="1268" y="3207"/>
            <a:chExt cx="3190" cy="345"/>
          </a:xfrm>
        </p:grpSpPr>
        <p:sp>
          <p:nvSpPr>
            <p:cNvPr id="47" name="AutoShape 43"/>
            <p:cNvSpPr>
              <a:spLocks noChangeArrowheads="1"/>
            </p:cNvSpPr>
            <p:nvPr/>
          </p:nvSpPr>
          <p:spPr bwMode="gray">
            <a:xfrm>
              <a:off x="1418" y="320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33" name="Text Box 52"/>
            <p:cNvSpPr txBox="1">
              <a:spLocks noChangeArrowheads="1"/>
            </p:cNvSpPr>
            <p:nvPr/>
          </p:nvSpPr>
          <p:spPr bwMode="gray">
            <a:xfrm>
              <a:off x="1521" y="3255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7434" name="Group 85"/>
            <p:cNvGrpSpPr>
              <a:grpSpLocks/>
            </p:cNvGrpSpPr>
            <p:nvPr/>
          </p:nvGrpSpPr>
          <p:grpSpPr bwMode="auto">
            <a:xfrm>
              <a:off x="1268" y="3254"/>
              <a:ext cx="266" cy="298"/>
              <a:chOff x="1414" y="3206"/>
              <a:chExt cx="266" cy="298"/>
            </a:xfrm>
          </p:grpSpPr>
          <p:grpSp>
            <p:nvGrpSpPr>
              <p:cNvPr id="17435" name="Group 86"/>
              <p:cNvGrpSpPr>
                <a:grpSpLocks/>
              </p:cNvGrpSpPr>
              <p:nvPr/>
            </p:nvGrpSpPr>
            <p:grpSpPr bwMode="auto">
              <a:xfrm>
                <a:off x="1414" y="3206"/>
                <a:ext cx="266" cy="298"/>
                <a:chOff x="1415" y="1276"/>
                <a:chExt cx="266" cy="298"/>
              </a:xfrm>
            </p:grpSpPr>
            <p:pic>
              <p:nvPicPr>
                <p:cNvPr id="17437" name="Picture 8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438" name="Oval 8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98E3"/>
                    </a:gs>
                    <a:gs pos="100000">
                      <a:srgbClr val="2C5782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39" name="Oval 8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316190"/>
                    </a:gs>
                    <a:gs pos="100000">
                      <a:srgbClr val="4D98E3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7440" name="Picture 9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7436" name="Text Box 91"/>
              <p:cNvSpPr txBox="1">
                <a:spLocks noChangeArrowheads="1"/>
              </p:cNvSpPr>
              <p:nvPr/>
            </p:nvSpPr>
            <p:spPr bwMode="gray">
              <a:xfrm>
                <a:off x="1440" y="3222"/>
                <a:ext cx="1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  <a:latin typeface="Calibri" pitchFamily="34" charset="0"/>
                  </a:rPr>
                  <a:t>5</a:t>
                </a:r>
              </a:p>
            </p:txBody>
          </p:sp>
        </p:grpSp>
      </p:grpSp>
      <p:sp>
        <p:nvSpPr>
          <p:cNvPr id="17415" name="Rectangle 55"/>
          <p:cNvSpPr>
            <a:spLocks noChangeArrowheads="1"/>
          </p:cNvSpPr>
          <p:nvPr/>
        </p:nvSpPr>
        <p:spPr bwMode="auto">
          <a:xfrm>
            <a:off x="2239963" y="1096963"/>
            <a:ext cx="6623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2400" b="1" i="1">
                <a:solidFill>
                  <a:srgbClr val="000066"/>
                </a:solidFill>
              </a:rPr>
              <a:t>Під час внутрішньоутробного розвитку</a:t>
            </a:r>
            <a:r>
              <a:rPr lang="ru-RU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7416" name="Rectangle 56"/>
          <p:cNvSpPr>
            <a:spLocks noChangeArrowheads="1"/>
          </p:cNvSpPr>
          <p:nvPr/>
        </p:nvSpPr>
        <p:spPr bwMode="auto">
          <a:xfrm>
            <a:off x="2574925" y="1882775"/>
            <a:ext cx="1647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 </a:t>
            </a:r>
            <a:r>
              <a:rPr lang="uk-UA" sz="2000">
                <a:solidFill>
                  <a:srgbClr val="000066"/>
                </a:solidFill>
                <a:latin typeface="Times New Roman" pitchFamily="18" charset="0"/>
              </a:rPr>
              <a:t>інтоксикації</a:t>
            </a:r>
            <a:r>
              <a:rPr lang="ru-RU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7417" name="Rectangle 57"/>
          <p:cNvSpPr>
            <a:spLocks noChangeArrowheads="1"/>
          </p:cNvSpPr>
          <p:nvPr/>
        </p:nvSpPr>
        <p:spPr bwMode="auto">
          <a:xfrm>
            <a:off x="2520950" y="2547938"/>
            <a:ext cx="353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>
                <a:solidFill>
                  <a:srgbClr val="000066"/>
                </a:solidFill>
                <a:latin typeface="Times New Roman" pitchFamily="18" charset="0"/>
              </a:rPr>
              <a:t>хронічні захворювання матері</a:t>
            </a:r>
            <a:r>
              <a:rPr lang="ru-RU" sz="2400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7418" name="Rectangle 58"/>
          <p:cNvSpPr>
            <a:spLocks noChangeArrowheads="1"/>
          </p:cNvSpPr>
          <p:nvPr/>
        </p:nvSpPr>
        <p:spPr bwMode="auto">
          <a:xfrm>
            <a:off x="2309813" y="3262313"/>
            <a:ext cx="47799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>
                <a:solidFill>
                  <a:srgbClr val="000066"/>
                </a:solidFill>
                <a:latin typeface="Times New Roman" pitchFamily="18" charset="0"/>
              </a:rPr>
              <a:t>порушення кровообігу плоду під час пологів</a:t>
            </a:r>
            <a:r>
              <a:rPr lang="ru-RU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7419" name="Rectangle 60"/>
          <p:cNvSpPr>
            <a:spLocks noChangeArrowheads="1"/>
          </p:cNvSpPr>
          <p:nvPr/>
        </p:nvSpPr>
        <p:spPr bwMode="auto">
          <a:xfrm>
            <a:off x="2482850" y="4117975"/>
            <a:ext cx="3695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2000">
                <a:solidFill>
                  <a:srgbClr val="000066"/>
                </a:solidFill>
                <a:latin typeface="Times New Roman" pitchFamily="18" charset="0"/>
              </a:rPr>
              <a:t>мозкові крововиливи, гематоми</a:t>
            </a:r>
            <a:r>
              <a:rPr lang="ru-RU" sz="2000">
                <a:solidFill>
                  <a:srgbClr val="173A8D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7420" name="Rectangle 61"/>
          <p:cNvSpPr>
            <a:spLocks noChangeArrowheads="1"/>
          </p:cNvSpPr>
          <p:nvPr/>
        </p:nvSpPr>
        <p:spPr bwMode="auto">
          <a:xfrm>
            <a:off x="2611438" y="4916488"/>
            <a:ext cx="2473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>
                <a:solidFill>
                  <a:srgbClr val="000066"/>
                </a:solidFill>
                <a:latin typeface="Times New Roman" pitchFamily="18" charset="0"/>
              </a:rPr>
              <a:t>асфіксія</a:t>
            </a:r>
            <a:br>
              <a:rPr lang="uk-UA" sz="200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uk-UA"/>
              <a:t/>
            </a:r>
            <a:br>
              <a:rPr lang="uk-UA"/>
            </a:br>
            <a:endParaRPr lang="uk-UA"/>
          </a:p>
        </p:txBody>
      </p:sp>
      <p:grpSp>
        <p:nvGrpSpPr>
          <p:cNvPr id="17421" name="Group 93"/>
          <p:cNvGrpSpPr>
            <a:grpSpLocks/>
          </p:cNvGrpSpPr>
          <p:nvPr/>
        </p:nvGrpSpPr>
        <p:grpSpPr bwMode="auto">
          <a:xfrm>
            <a:off x="1906588" y="5573713"/>
            <a:ext cx="5070475" cy="549275"/>
            <a:chOff x="1268" y="1776"/>
            <a:chExt cx="3194" cy="346"/>
          </a:xfrm>
        </p:grpSpPr>
        <p:sp>
          <p:nvSpPr>
            <p:cNvPr id="15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24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7425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17426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17428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429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908D0F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30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A09D11"/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7431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7427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b="1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17422" name="Rectangle 72"/>
          <p:cNvSpPr>
            <a:spLocks noChangeArrowheads="1"/>
          </p:cNvSpPr>
          <p:nvPr/>
        </p:nvSpPr>
        <p:spPr bwMode="auto">
          <a:xfrm rot="10800000" flipV="1">
            <a:off x="2728913" y="5664200"/>
            <a:ext cx="2566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>
                <a:solidFill>
                  <a:srgbClr val="000066"/>
                </a:solidFill>
                <a:latin typeface="Times New Roman" pitchFamily="18" charset="0"/>
              </a:rPr>
              <a:t>пологові травми</a:t>
            </a:r>
            <a:r>
              <a:rPr lang="ru-RU" sz="2000">
                <a:solidFill>
                  <a:srgbClr val="173A8D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uk-UA" sz="2800" b="1" i="1" smtClean="0">
                <a:solidFill>
                  <a:srgbClr val="990000"/>
                </a:solidFill>
              </a:rPr>
              <a:t>Причини виникнення алалії</a:t>
            </a:r>
            <a:endParaRPr lang="ru-RU" sz="2800" b="1" i="1" smtClean="0">
              <a:solidFill>
                <a:srgbClr val="990000"/>
              </a:solidFill>
            </a:endParaRPr>
          </a:p>
        </p:txBody>
      </p:sp>
      <p:grpSp>
        <p:nvGrpSpPr>
          <p:cNvPr id="18434" name="Group 92"/>
          <p:cNvGrpSpPr>
            <a:grpSpLocks/>
          </p:cNvGrpSpPr>
          <p:nvPr/>
        </p:nvGrpSpPr>
        <p:grpSpPr bwMode="auto">
          <a:xfrm>
            <a:off x="1987550" y="1800225"/>
            <a:ext cx="5068888" cy="530225"/>
            <a:chOff x="1269" y="1296"/>
            <a:chExt cx="3193" cy="33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449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8450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18451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18453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8454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925800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455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A26100"/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8456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8452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b="1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grpSp>
        <p:nvGrpSpPr>
          <p:cNvPr id="18435" name="Group 96"/>
          <p:cNvGrpSpPr>
            <a:grpSpLocks/>
          </p:cNvGrpSpPr>
          <p:nvPr/>
        </p:nvGrpSpPr>
        <p:grpSpPr bwMode="auto">
          <a:xfrm>
            <a:off x="1928813" y="2513013"/>
            <a:ext cx="5064125" cy="547687"/>
            <a:chOff x="1268" y="3207"/>
            <a:chExt cx="3190" cy="345"/>
          </a:xfrm>
        </p:grpSpPr>
        <p:sp>
          <p:nvSpPr>
            <p:cNvPr id="47" name="AutoShape 43"/>
            <p:cNvSpPr>
              <a:spLocks noChangeArrowheads="1"/>
            </p:cNvSpPr>
            <p:nvPr/>
          </p:nvSpPr>
          <p:spPr bwMode="gray">
            <a:xfrm>
              <a:off x="1418" y="320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440" name="Text Box 52"/>
            <p:cNvSpPr txBox="1">
              <a:spLocks noChangeArrowheads="1"/>
            </p:cNvSpPr>
            <p:nvPr/>
          </p:nvSpPr>
          <p:spPr bwMode="gray">
            <a:xfrm>
              <a:off x="1521" y="3255"/>
              <a:ext cx="2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0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grpSp>
          <p:nvGrpSpPr>
            <p:cNvPr id="18441" name="Group 85"/>
            <p:cNvGrpSpPr>
              <a:grpSpLocks/>
            </p:cNvGrpSpPr>
            <p:nvPr/>
          </p:nvGrpSpPr>
          <p:grpSpPr bwMode="auto">
            <a:xfrm>
              <a:off x="1268" y="3254"/>
              <a:ext cx="266" cy="298"/>
              <a:chOff x="1414" y="3206"/>
              <a:chExt cx="266" cy="298"/>
            </a:xfrm>
          </p:grpSpPr>
          <p:grpSp>
            <p:nvGrpSpPr>
              <p:cNvPr id="18442" name="Group 86"/>
              <p:cNvGrpSpPr>
                <a:grpSpLocks/>
              </p:cNvGrpSpPr>
              <p:nvPr/>
            </p:nvGrpSpPr>
            <p:grpSpPr bwMode="auto">
              <a:xfrm>
                <a:off x="1414" y="3206"/>
                <a:ext cx="266" cy="298"/>
                <a:chOff x="1415" y="1276"/>
                <a:chExt cx="266" cy="298"/>
              </a:xfrm>
            </p:grpSpPr>
            <p:pic>
              <p:nvPicPr>
                <p:cNvPr id="18444" name="Picture 8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8445" name="Oval 8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98E3"/>
                    </a:gs>
                    <a:gs pos="100000">
                      <a:srgbClr val="2C5782"/>
                    </a:gs>
                  </a:gsLst>
                  <a:path path="rect">
                    <a:fillToRect t="100000" r="10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446" name="Oval 8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316190"/>
                    </a:gs>
                    <a:gs pos="100000">
                      <a:srgbClr val="4D98E3">
                        <a:alpha val="85001"/>
                      </a:srgbClr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pic>
              <p:nvPicPr>
                <p:cNvPr id="18447" name="Picture 9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8443" name="Text Box 91"/>
              <p:cNvSpPr txBox="1">
                <a:spLocks noChangeArrowheads="1"/>
              </p:cNvSpPr>
              <p:nvPr/>
            </p:nvSpPr>
            <p:spPr bwMode="gray">
              <a:xfrm>
                <a:off x="1440" y="3222"/>
                <a:ext cx="1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b="1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18436" name="Rectangle 55"/>
          <p:cNvSpPr>
            <a:spLocks noChangeArrowheads="1"/>
          </p:cNvSpPr>
          <p:nvPr/>
        </p:nvSpPr>
        <p:spPr bwMode="auto">
          <a:xfrm>
            <a:off x="2239963" y="1096963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2400" b="1" i="1">
                <a:solidFill>
                  <a:srgbClr val="000066"/>
                </a:solidFill>
                <a:latin typeface="Times New Roman" pitchFamily="18" charset="0"/>
              </a:rPr>
              <a:t>У ранньому віці дитини</a:t>
            </a:r>
            <a:r>
              <a:rPr lang="uk-UA"/>
              <a:t>:</a:t>
            </a:r>
            <a:r>
              <a:rPr lang="ru-RU"/>
              <a:t>  </a:t>
            </a:r>
          </a:p>
        </p:txBody>
      </p:sp>
      <p:sp>
        <p:nvSpPr>
          <p:cNvPr id="18437" name="Rectangle 57"/>
          <p:cNvSpPr>
            <a:spLocks noChangeArrowheads="1"/>
          </p:cNvSpPr>
          <p:nvPr/>
        </p:nvSpPr>
        <p:spPr bwMode="auto">
          <a:xfrm>
            <a:off x="2520950" y="2417763"/>
            <a:ext cx="4286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>
                <a:solidFill>
                  <a:srgbClr val="000066"/>
                </a:solidFill>
                <a:latin typeface="Times New Roman" pitchFamily="18" charset="0"/>
              </a:rPr>
              <a:t>інфекційні захворювання ЦНС (менінгіт,менінгоенцефаліт</a:t>
            </a:r>
            <a:r>
              <a:rPr lang="uk-UA" sz="2000" b="1">
                <a:solidFill>
                  <a:srgbClr val="173A8D"/>
                </a:solidFill>
                <a:latin typeface="Times New Roman" pitchFamily="18" charset="0"/>
              </a:rPr>
              <a:t>)</a:t>
            </a:r>
            <a:endParaRPr lang="ru-RU" sz="2000" b="1">
              <a:solidFill>
                <a:srgbClr val="173A8D"/>
              </a:solidFill>
              <a:latin typeface="Times New Roman" pitchFamily="18" charset="0"/>
            </a:endParaRPr>
          </a:p>
        </p:txBody>
      </p:sp>
      <p:sp>
        <p:nvSpPr>
          <p:cNvPr id="18438" name="Rectangle 82"/>
          <p:cNvSpPr>
            <a:spLocks noChangeArrowheads="1"/>
          </p:cNvSpPr>
          <p:nvPr/>
        </p:nvSpPr>
        <p:spPr bwMode="auto">
          <a:xfrm>
            <a:off x="3211513" y="1708150"/>
            <a:ext cx="17589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uk-UA" sz="2000">
                <a:solidFill>
                  <a:srgbClr val="000066"/>
                </a:solidFill>
                <a:latin typeface="Times New Roman" pitchFamily="18" charset="0"/>
              </a:rPr>
              <a:t>травми голови</a:t>
            </a:r>
            <a:r>
              <a:rPr lang="uk-UA" sz="2000" i="1">
                <a:solidFill>
                  <a:srgbClr val="173A8D"/>
                </a:solidFill>
                <a:latin typeface="Times New Roman" pitchFamily="18" charset="0"/>
              </a:rPr>
              <a:t/>
            </a:r>
            <a:br>
              <a:rPr lang="uk-UA" sz="2000" i="1">
                <a:solidFill>
                  <a:srgbClr val="173A8D"/>
                </a:solidFill>
                <a:latin typeface="Times New Roman" pitchFamily="18" charset="0"/>
              </a:rPr>
            </a:br>
            <a:r>
              <a:rPr lang="uk-UA" sz="2000" i="1">
                <a:solidFill>
                  <a:srgbClr val="173A8D"/>
                </a:solidFill>
                <a:latin typeface="Times New Roman" pitchFamily="18" charset="0"/>
              </a:rPr>
              <a:t/>
            </a:r>
            <a:br>
              <a:rPr lang="uk-UA" sz="2000" i="1">
                <a:solidFill>
                  <a:srgbClr val="173A8D"/>
                </a:solidFill>
                <a:latin typeface="Times New Roman" pitchFamily="18" charset="0"/>
              </a:rPr>
            </a:br>
            <a:endParaRPr lang="uk-UA" sz="2000" i="1">
              <a:solidFill>
                <a:srgbClr val="173A8D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b="1" i="1" smtClean="0">
                <a:solidFill>
                  <a:srgbClr val="990000"/>
                </a:solidFill>
                <a:latin typeface="Times New Roman" pitchFamily="18" charset="0"/>
              </a:rPr>
              <a:t>Класифікація алалії</a:t>
            </a:r>
            <a:endParaRPr lang="ru-RU" sz="2800" b="1" i="1" smtClean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smtClean="0">
                <a:solidFill>
                  <a:srgbClr val="990000"/>
                </a:solidFill>
                <a:latin typeface="Times New Roman" pitchFamily="18" charset="0"/>
              </a:rPr>
              <a:t>Сенсорна алалія</a:t>
            </a:r>
            <a:r>
              <a:rPr lang="ru-RU" sz="240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обумовлена ураженням центрального відділу мовнослухового аналізатору. Сенсорну алалію характеризує важке недорозвинення сприйняття мовлення, і як наслідок недорозвинення власного мовлення дитини.</a:t>
            </a:r>
            <a:r>
              <a:rPr lang="ru-RU" sz="240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  <a:p>
            <a:r>
              <a:rPr lang="ru-RU" sz="2400" smtClean="0">
                <a:solidFill>
                  <a:srgbClr val="990000"/>
                </a:solidFill>
                <a:latin typeface="Times New Roman" pitchFamily="18" charset="0"/>
              </a:rPr>
              <a:t>Моторна алалія</a:t>
            </a:r>
            <a:r>
              <a:rPr lang="ru-RU" sz="240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обумовлена ураженням центрального відділу мовнорухового аналізатора. Дитина з моторною алалією відносно розуміє звернене мовлення, але її власне мовлення не розвивається. У дитини яка розуміє оточуючих та правильно сприймає їх, формується та розвивається самостійне мовлення. </a:t>
            </a:r>
          </a:p>
          <a:p>
            <a:r>
              <a:rPr lang="ru-RU" sz="2400" smtClean="0">
                <a:solidFill>
                  <a:srgbClr val="000066"/>
                </a:solidFill>
                <a:latin typeface="Times New Roman" pitchFamily="18" charset="0"/>
              </a:rPr>
              <a:t>Сенсорна алалія зустрічається не часто. В більшості випадків зустрічається змішана форма алалії</a:t>
            </a:r>
            <a:r>
              <a:rPr lang="ru-RU" sz="2400" smtClean="0">
                <a:solidFill>
                  <a:srgbClr val="0000CC"/>
                </a:solidFill>
                <a:latin typeface="Times New Roman" pitchFamily="18" charset="0"/>
              </a:rPr>
              <a:t> – </a:t>
            </a:r>
            <a:r>
              <a:rPr lang="ru-RU" sz="2400" smtClean="0">
                <a:solidFill>
                  <a:srgbClr val="990000"/>
                </a:solidFill>
                <a:latin typeface="Times New Roman" pitchFamily="18" charset="0"/>
              </a:rPr>
              <a:t>сенсомоторна.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smtClean="0"/>
              <a:t> </a:t>
            </a:r>
            <a:r>
              <a:rPr lang="uk-UA" sz="28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алалії з іншими порушеннями</a:t>
            </a:r>
            <a:r>
              <a:rPr lang="ru-RU" sz="3600" smtClean="0"/>
              <a:t> </a:t>
            </a:r>
          </a:p>
        </p:txBody>
      </p:sp>
      <p:graphicFrame>
        <p:nvGraphicFramePr>
          <p:cNvPr id="25739" name="Group 139"/>
          <p:cNvGraphicFramePr>
            <a:graphicFrameLocks noGrp="1"/>
          </p:cNvGraphicFramePr>
          <p:nvPr>
            <p:ph idx="1"/>
          </p:nvPr>
        </p:nvGraphicFramePr>
        <p:xfrm>
          <a:off x="646113" y="1465263"/>
          <a:ext cx="7869237" cy="4711701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Діагностичний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критерій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Логопедичний висновок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62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Невербальні вокалізації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моторна алалія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афонія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0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наявні (збережена мелодика,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присутні окремі звуконаслідування)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відсутні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затримки мовленнєвого розвитку</a:t>
            </a:r>
          </a:p>
        </p:txBody>
      </p:sp>
      <p:graphicFrame>
        <p:nvGraphicFramePr>
          <p:cNvPr id="21528" name="Group 24"/>
          <p:cNvGraphicFramePr>
            <a:graphicFrameLocks noGrp="1"/>
          </p:cNvGraphicFramePr>
          <p:nvPr>
            <p:ph idx="1"/>
          </p:nvPr>
        </p:nvGraphicFramePr>
        <p:xfrm>
          <a:off x="646113" y="1465263"/>
          <a:ext cx="7869237" cy="5044123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Діагностичний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критерій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Логопедичний висновок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моторна алалія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ЗМР</a:t>
                      </a: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Характер порушення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мовленнєвої діяльності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порушення структурно-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функціональної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складової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аналог дитячого мовлення на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ранніх етапах його розвитку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Прогноз оволодіння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мовленням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потреба довготривалого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корекційного навчання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навіть поза спеціальним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навчанням можливе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повноцінне оволодіннямовленням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дитячої афазії</a:t>
            </a:r>
            <a:endParaRPr lang="ru-RU" sz="2800" b="1" i="1" smtClean="0">
              <a:solidFill>
                <a:srgbClr val="990000"/>
              </a:solidFill>
              <a:latin typeface="Times New Roman" pitchFamily="18" charset="0"/>
            </a:endParaRPr>
          </a:p>
        </p:txBody>
      </p:sp>
      <p:graphicFrame>
        <p:nvGraphicFramePr>
          <p:cNvPr id="22552" name="Group 24"/>
          <p:cNvGraphicFramePr>
            <a:graphicFrameLocks noGrp="1"/>
          </p:cNvGraphicFramePr>
          <p:nvPr>
            <p:ph idx="1"/>
          </p:nvPr>
        </p:nvGraphicFramePr>
        <p:xfrm>
          <a:off x="646113" y="1465263"/>
          <a:ext cx="7897812" cy="4814951"/>
        </p:xfrm>
        <a:graphic>
          <a:graphicData uri="http://schemas.openxmlformats.org/drawingml/2006/table">
            <a:tbl>
              <a:tblPr/>
              <a:tblGrid>
                <a:gridCol w="263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3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Діагностичний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критерій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Логопедичний висновок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моторна алалія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                           </a:t>
                      </a:r>
                      <a:r>
                        <a:rPr kumimoji="0" lang="uk-UA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афазія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Час дії патологічних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факторів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пренатальний і ранній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постнатальний (до трьох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років) період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після трьох років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Недорозвиток мовлення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як системи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як підсистеми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(вибіркові порушення)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Прогноз мовленнєвого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розвитку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потреба тривалої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цілеспрямованої корекції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можливий спонтанний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розвиток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b="1" i="1" smtClean="0">
                <a:solidFill>
                  <a:srgbClr val="990000"/>
                </a:solidFill>
                <a:latin typeface="Times New Roman" pitchFamily="18" charset="0"/>
              </a:rPr>
              <a:t>Диференційна діагностика моторної алалії та глухоти</a:t>
            </a:r>
            <a:endParaRPr lang="ru-RU" sz="2800" b="1" i="1" smtClean="0">
              <a:solidFill>
                <a:srgbClr val="990000"/>
              </a:solidFill>
              <a:latin typeface="Times New Roman" pitchFamily="18" charset="0"/>
            </a:endParaRPr>
          </a:p>
        </p:txBody>
      </p:sp>
      <p:graphicFrame>
        <p:nvGraphicFramePr>
          <p:cNvPr id="25628" name="Group 28"/>
          <p:cNvGraphicFramePr>
            <a:graphicFrameLocks noGrp="1"/>
          </p:cNvGraphicFramePr>
          <p:nvPr>
            <p:ph idx="1"/>
          </p:nvPr>
        </p:nvGraphicFramePr>
        <p:xfrm>
          <a:off x="646113" y="1465263"/>
          <a:ext cx="7897812" cy="3886200"/>
        </p:xfrm>
        <a:graphic>
          <a:graphicData uri="http://schemas.openxmlformats.org/drawingml/2006/table">
            <a:tbl>
              <a:tblPr/>
              <a:tblGrid>
                <a:gridCol w="263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3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Діагностичний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критерій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Діагноз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моторна алалія</a:t>
                      </a:r>
                      <a:r>
                        <a:rPr kumimoji="0" lang="uk-UA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              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</a:rPr>
                        <a:t>глухота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Слухова функція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збережена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порушена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Невербальні вокалізації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наявні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відсутні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Елементарне звукове мовлення(слова-корені, псевдослова,звуконаслідування)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наявне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відсутнє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просодика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збережена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порушена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</TotalTime>
  <Words>988</Words>
  <Application>Microsoft Office PowerPoint</Application>
  <PresentationFormat>Экран (4:3)</PresentationFormat>
  <Paragraphs>324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Поняття- алалія</vt:lpstr>
      <vt:lpstr>Причини виникнення алалії</vt:lpstr>
      <vt:lpstr>Причини виникнення алалії</vt:lpstr>
      <vt:lpstr>Класифікація алалії</vt:lpstr>
      <vt:lpstr> Диференційна діагностика алалії з іншими порушеннями </vt:lpstr>
      <vt:lpstr>Диференційна діагностика моторної алалії та затримки мовленнєвого розвитку</vt:lpstr>
      <vt:lpstr>Диференційна діагностика моторної алалії та дитячої афазії</vt:lpstr>
      <vt:lpstr>Диференційна діагностика моторної алалії та глухоти</vt:lpstr>
      <vt:lpstr>Диференційна діагностика моторної алалії та дислалії </vt:lpstr>
      <vt:lpstr>Диференційна діагностика моторної алалії та дизартрії </vt:lpstr>
      <vt:lpstr>Диференційна діагностика моторної алалії та дизартрії </vt:lpstr>
      <vt:lpstr>Диференційна діагностика моторної алалії та дизартрії</vt:lpstr>
      <vt:lpstr>Диференційна діагностика моторної алалії та дизартрії</vt:lpstr>
      <vt:lpstr>Диференційна діагностика моторної алалії та ЗПР, розумової відсталості</vt:lpstr>
      <vt:lpstr>Диференційна діагностика моторної алалії та ЗПР, розумової відсталості</vt:lpstr>
      <vt:lpstr>Диференційна діагностика моторної алалії та раннього дитячого аутизму</vt:lpstr>
      <vt:lpstr>Диференційна діагностика моторної алалії та раннього дитячого аутизму</vt:lpstr>
      <vt:lpstr>Диференційна діагностика моторної алалії та раннього дитячого аутизму</vt:lpstr>
      <vt:lpstr>Диференційна діагностика сенсорної алалії та глухоти</vt:lpstr>
      <vt:lpstr>Диференційна діагностика сенсорної алалії та глухоти</vt:lpstr>
      <vt:lpstr>Диференційна діагностика моторної алалії та  сенсорної алалії</vt:lpstr>
      <vt:lpstr>Диференційна діагностика моторної алалії та  сенсорної алалії</vt:lpstr>
      <vt:lpstr>Глосарій</vt:lpstr>
      <vt:lpstr>Список використаних джерел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Вікторія</cp:lastModifiedBy>
  <cp:revision>98</cp:revision>
  <dcterms:created xsi:type="dcterms:W3CDTF">2016-11-18T14:12:19Z</dcterms:created>
  <dcterms:modified xsi:type="dcterms:W3CDTF">2024-07-10T09:58:31Z</dcterms:modified>
</cp:coreProperties>
</file>