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8" r:id="rId5"/>
    <p:sldId id="269" r:id="rId6"/>
    <p:sldId id="270" r:id="rId7"/>
    <p:sldId id="260" r:id="rId8"/>
    <p:sldId id="265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0" d="100"/>
          <a:sy n="40" d="100"/>
        </p:scale>
        <p:origin x="2366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AEB57-AFD8-458D-9582-EA3A59992870}" type="datetimeFigureOut">
              <a:rPr lang="ru-UA" smtClean="0"/>
              <a:t>11/23/2025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641D5-144A-44AC-A8FE-3000EE890B6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844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641D5-144A-44AC-A8FE-3000EE890B65}" type="slidenum">
              <a:rPr lang="ru-UA" smtClean="0"/>
              <a:t>2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69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33628-532C-4A31-8D2D-E8EF08B1D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76BC31-5E92-4536-872A-61BAD58EB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1429D1-03F0-4D22-8835-F3DF359F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B257-3409-45DF-A3A6-A2EE7DB0634A}" type="datetimeFigureOut">
              <a:rPr lang="ru-UA" smtClean="0"/>
              <a:t>11/23/2025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28CB8-A503-4002-B51F-B7EDBAB42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775163-E187-4B85-8231-517ED6D0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59EF-7A94-463C-BA5E-31CF3DB164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326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4CE99-33BC-4EF4-A9EF-B15042BB3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544F-C27B-48C5-8E0B-C78ED73EB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677C63-E0F3-49C0-9F41-323C6CB2B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B257-3409-45DF-A3A6-A2EE7DB0634A}" type="datetimeFigureOut">
              <a:rPr lang="ru-UA" smtClean="0"/>
              <a:t>11/23/2025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DD939-C6E5-4D44-9C62-359AA58C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16098A-45A0-4CB1-AFE8-933D5224D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59EF-7A94-463C-BA5E-31CF3DB164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162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474F26-C074-4306-8F78-3C214769C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0E1AF8-D88D-44C2-B3F5-0476D0C8E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AD533-6668-4C86-96FD-54D06C8DA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B257-3409-45DF-A3A6-A2EE7DB0634A}" type="datetimeFigureOut">
              <a:rPr lang="ru-UA" smtClean="0"/>
              <a:t>11/23/2025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7C3CB8-1ECF-49CE-BD43-F43CA6806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F9061F-7AF3-4E5A-8913-6CFA5C041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59EF-7A94-463C-BA5E-31CF3DB164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7658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1BBF7-0E4B-4AF0-A0C3-80E17609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FBA57F-ECCC-4980-8C7A-7B078E7FF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368420-A933-4ACA-AAB7-DCA9A1C5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B257-3409-45DF-A3A6-A2EE7DB0634A}" type="datetimeFigureOut">
              <a:rPr lang="ru-UA" smtClean="0"/>
              <a:t>11/23/2025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F9DECE-6813-446C-A42E-4B3AD84CC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3FD6BC-F835-4A40-8A04-5492B939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59EF-7A94-463C-BA5E-31CF3DB164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122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37E3F-D754-4013-BEE6-989A25AF4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59DB95-855A-41A6-B6A5-6AA24E328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3A601A-0721-44E6-9BC2-9142B3B8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B257-3409-45DF-A3A6-A2EE7DB0634A}" type="datetimeFigureOut">
              <a:rPr lang="ru-UA" smtClean="0"/>
              <a:t>11/23/2025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C3F269-C321-4644-8A88-968BAA9B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2C0ABD-73D5-48C0-9DFA-5D4305C2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59EF-7A94-463C-BA5E-31CF3DB164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468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4AD6E-B101-41ED-84D7-6343F01FC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548BD-3126-4E69-AF02-9686F80D0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A8E5AE-36F6-4282-A046-612F2201D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550B95-E6AE-4F36-A0F3-80826CB4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B257-3409-45DF-A3A6-A2EE7DB0634A}" type="datetimeFigureOut">
              <a:rPr lang="ru-UA" smtClean="0"/>
              <a:t>11/23/2025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6B0D73-D4DF-47F4-9853-3B9ECE8D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A3434F-6345-4E43-A234-B8DC931B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59EF-7A94-463C-BA5E-31CF3DB164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004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7EFB2-70C0-413D-BBB3-A37376CC2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B68A70-341E-4E5A-B438-4F66569A8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51E982-F5DC-4958-AD78-EA0D3EB47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D859FC-8CB0-4CEA-808A-CA2C64231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01737B-B7CA-4B98-AA51-EED65AB073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CBDB97E-9E02-4C90-89AB-985861B6A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B257-3409-45DF-A3A6-A2EE7DB0634A}" type="datetimeFigureOut">
              <a:rPr lang="ru-UA" smtClean="0"/>
              <a:t>11/23/2025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70A83E-A157-40E2-B747-5D9C6F1A3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9DB14A-6D44-4498-BEC6-FDD2E947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59EF-7A94-463C-BA5E-31CF3DB164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910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6F284-87B0-460E-8D18-04FE78D59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AD36E1-6BB4-4DD6-A03A-A9EC9BDA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B257-3409-45DF-A3A6-A2EE7DB0634A}" type="datetimeFigureOut">
              <a:rPr lang="ru-UA" smtClean="0"/>
              <a:t>11/23/2025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F93E9A-C2C8-4EAA-939E-432C779F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1B699A-C941-46F2-9864-2AAF8B64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59EF-7A94-463C-BA5E-31CF3DB164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474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6F1F8D-663C-4F6A-BF91-967350263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B257-3409-45DF-A3A6-A2EE7DB0634A}" type="datetimeFigureOut">
              <a:rPr lang="ru-UA" smtClean="0"/>
              <a:t>11/23/2025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E970A3-BBA5-4381-874B-121EF8E6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42D23B-66AF-40CE-BE8A-8298BC8A8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59EF-7A94-463C-BA5E-31CF3DB164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622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75C81-3B60-4332-A099-BC90AE5B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5829B6-2787-4ABC-A807-906ABF77F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DD4B30-AE66-4A05-A1ED-28F2F4BCE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E4BBF6-DC2A-414C-9CB8-EC165031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B257-3409-45DF-A3A6-A2EE7DB0634A}" type="datetimeFigureOut">
              <a:rPr lang="ru-UA" smtClean="0"/>
              <a:t>11/23/2025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A00E16-D2E9-4D7B-97B9-94F6741B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D39C77-0584-4F54-9EC5-B190D45F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59EF-7A94-463C-BA5E-31CF3DB164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728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9D85B-7E0C-4F08-946E-139B643E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0F5390-A906-40DB-B002-7013B9EB9A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B6BFCA-9E7E-4DA6-9338-742E97AAD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2ED6D-64F8-41AA-ABC6-3ADF1F569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B257-3409-45DF-A3A6-A2EE7DB0634A}" type="datetimeFigureOut">
              <a:rPr lang="ru-UA" smtClean="0"/>
              <a:t>11/23/2025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57990B-F22B-4B9B-827F-0F1C1B7A9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446B02-B3F8-4474-8BDD-9C665627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59EF-7A94-463C-BA5E-31CF3DB164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394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E8A02-4FB9-46D5-A2DF-B362EB63E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C9F2DD-F7AD-4530-8B3B-D37F7EF2B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27218C-E2C9-41F9-96CA-CF4BB50561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1B257-3409-45DF-A3A6-A2EE7DB0634A}" type="datetimeFigureOut">
              <a:rPr lang="ru-UA" smtClean="0"/>
              <a:t>11/23/2025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9DB66C-86D6-49EA-9D91-E709F007E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D1E9CB-A9AF-46AF-BB2A-CA002D0E1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A59EF-7A94-463C-BA5E-31CF3DB164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1996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s://naurok.com.ua/uploads/files/16414/148129/160620_images/23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aurok.com.ua/uploads/files/16414/148129/160620_images/6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hyperlink" Target="https://naurok.com.ua/uploads/files/16414/148129/160620_images/1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4E2C90-7835-48CB-A1DD-C0EE1BCCE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584" y="109590"/>
            <a:ext cx="2956816" cy="2219136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C3D47B4-D233-46E0-B416-C7DFCFA3C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227132-D57D-47AC-A782-CC358056F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546" y="2568449"/>
            <a:ext cx="4095440" cy="3406681"/>
          </a:xfrm>
        </p:spPr>
        <p:txBody>
          <a:bodyPr>
            <a:prstTxWarp prst="textStop">
              <a:avLst/>
            </a:prstTxWarp>
            <a:normAutofit lnSpcReduction="10000"/>
            <a:scene3d>
              <a:camera prst="perspectiveRelaxedModerately"/>
              <a:lightRig rig="threePt" dir="t"/>
            </a:scene3d>
          </a:bodyPr>
          <a:lstStyle/>
          <a:p>
            <a:r>
              <a:rPr lang="uk-UA" b="1" dirty="0" err="1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Единий</a:t>
            </a:r>
            <a:r>
              <a:rPr lang="uk-UA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урок до дня </a:t>
            </a:r>
            <a:r>
              <a:rPr lang="uk-UA" b="1" dirty="0" err="1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пам</a:t>
            </a:r>
            <a:r>
              <a:rPr lang="en-US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`</a:t>
            </a:r>
            <a:r>
              <a:rPr lang="uk-UA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яті жертв Голодомору. </a:t>
            </a:r>
          </a:p>
          <a:p>
            <a:r>
              <a:rPr lang="uk-UA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highlight>
                  <a:srgbClr val="C0C0C0"/>
                </a:highlight>
              </a:rPr>
              <a:t>« ГОЛОДОМОР- 1932-1933 РОКІВ – БІЛЬ СЕРЦЯ ВСІЄЇ УКРАЇНИ»</a:t>
            </a:r>
          </a:p>
          <a:p>
            <a:r>
              <a:rPr lang="uk-UA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8-А клас 2025р.</a:t>
            </a:r>
            <a:endParaRPr lang="ru-UA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7C2204B4-197E-4A3B-8EDF-DFE2BDE07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3531" y="2609785"/>
            <a:ext cx="7358869" cy="4138625"/>
          </a:xfrm>
        </p:spPr>
        <p:txBody>
          <a:bodyPr>
            <a:normAutofit lnSpcReduction="10000"/>
          </a:bodyPr>
          <a:lstStyle/>
          <a:p>
            <a:r>
              <a:rPr lang="ru-RU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Мета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виховного</a:t>
            </a:r>
            <a:r>
              <a:rPr lang="ru-RU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заходу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</a:t>
            </a:r>
            <a:r>
              <a:rPr lang="ru-RU" dirty="0"/>
              <a:t> </a:t>
            </a:r>
            <a:r>
              <a:rPr lang="ru-RU" sz="3100" dirty="0" err="1">
                <a:solidFill>
                  <a:srgbClr val="00B050"/>
                </a:solidFill>
              </a:rPr>
              <a:t>виховна</a:t>
            </a:r>
            <a:r>
              <a:rPr lang="ru-RU" sz="3100" dirty="0">
                <a:solidFill>
                  <a:srgbClr val="00B050"/>
                </a:solidFill>
              </a:rPr>
              <a:t>: </a:t>
            </a:r>
            <a:r>
              <a:rPr lang="ru-RU" dirty="0" err="1"/>
              <a:t>виховувати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на </a:t>
            </a:r>
            <a:r>
              <a:rPr lang="ru-RU" dirty="0" err="1"/>
              <a:t>скорботу</a:t>
            </a:r>
            <a:r>
              <a:rPr lang="ru-RU" dirty="0"/>
              <a:t> і </a:t>
            </a:r>
            <a:r>
              <a:rPr lang="ru-RU" dirty="0" err="1"/>
              <a:t>пам'ять</a:t>
            </a:r>
            <a:r>
              <a:rPr lang="ru-RU" dirty="0"/>
              <a:t> про </a:t>
            </a:r>
            <a:r>
              <a:rPr lang="ru-RU" dirty="0" err="1"/>
              <a:t>мільйони</a:t>
            </a:r>
            <a:r>
              <a:rPr lang="ru-RU" dirty="0"/>
              <a:t> </a:t>
            </a:r>
            <a:r>
              <a:rPr lang="ru-RU" dirty="0" err="1"/>
              <a:t>загублених</a:t>
            </a:r>
            <a:r>
              <a:rPr lang="ru-RU" dirty="0"/>
              <a:t> </a:t>
            </a:r>
            <a:r>
              <a:rPr lang="ru-RU" dirty="0" err="1"/>
              <a:t>життів</a:t>
            </a:r>
            <a:r>
              <a:rPr lang="ru-RU" dirty="0"/>
              <a:t> </a:t>
            </a:r>
            <a:r>
              <a:rPr lang="ru-RU" dirty="0" err="1"/>
              <a:t>співвітчизників</a:t>
            </a:r>
            <a:r>
              <a:rPr lang="ru-RU" dirty="0"/>
              <a:t>, </a:t>
            </a:r>
            <a:r>
              <a:rPr lang="ru-RU" dirty="0" err="1"/>
              <a:t>виховувати</a:t>
            </a:r>
            <a:r>
              <a:rPr lang="ru-RU" dirty="0"/>
              <a:t> </a:t>
            </a:r>
            <a:r>
              <a:rPr lang="ru-RU" dirty="0" err="1"/>
              <a:t>патріотів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;  </a:t>
            </a:r>
            <a:r>
              <a:rPr lang="ru-RU" sz="3100" dirty="0" err="1">
                <a:solidFill>
                  <a:srgbClr val="0070C0"/>
                </a:solidFill>
              </a:rPr>
              <a:t>освітня</a:t>
            </a:r>
            <a:r>
              <a:rPr lang="ru-RU" sz="3100" dirty="0">
                <a:solidFill>
                  <a:srgbClr val="0070C0"/>
                </a:solidFill>
              </a:rPr>
              <a:t>:</a:t>
            </a:r>
            <a:r>
              <a:rPr lang="ru-RU" dirty="0"/>
              <a:t> </a:t>
            </a:r>
            <a:r>
              <a:rPr lang="ru-RU" dirty="0" err="1"/>
              <a:t>ознайомити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з </a:t>
            </a:r>
            <a:r>
              <a:rPr lang="ru-RU" dirty="0" err="1"/>
              <a:t>трагічним</a:t>
            </a:r>
            <a:r>
              <a:rPr lang="ru-RU" dirty="0"/>
              <a:t> </a:t>
            </a:r>
            <a:r>
              <a:rPr lang="ru-RU" dirty="0" err="1"/>
              <a:t>минулим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народу; </a:t>
            </a:r>
            <a:r>
              <a:rPr lang="ru-RU" dirty="0" err="1"/>
              <a:t>вчити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бережно </a:t>
            </a:r>
            <a:r>
              <a:rPr lang="ru-RU" dirty="0" err="1"/>
              <a:t>ставитися</a:t>
            </a:r>
            <a:r>
              <a:rPr lang="ru-RU" dirty="0"/>
              <a:t> до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розкривати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як </a:t>
            </a:r>
            <a:r>
              <a:rPr lang="ru-RU" dirty="0" err="1"/>
              <a:t>білі</a:t>
            </a:r>
            <a:r>
              <a:rPr lang="ru-RU" dirty="0"/>
              <a:t>, так і </a:t>
            </a:r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;  </a:t>
            </a:r>
            <a:r>
              <a:rPr lang="ru-RU" sz="3100" dirty="0" err="1">
                <a:solidFill>
                  <a:srgbClr val="FFC000"/>
                </a:solidFill>
              </a:rPr>
              <a:t>розвиваюча</a:t>
            </a:r>
            <a:r>
              <a:rPr lang="ru-RU" dirty="0"/>
              <a:t>: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аналізувати</a:t>
            </a:r>
            <a:r>
              <a:rPr lang="ru-RU" dirty="0"/>
              <a:t>, </a:t>
            </a:r>
            <a:r>
              <a:rPr lang="ru-RU" dirty="0" err="1"/>
              <a:t>виділяти</a:t>
            </a:r>
            <a:r>
              <a:rPr lang="ru-RU" dirty="0"/>
              <a:t> головне, </a:t>
            </a:r>
            <a:r>
              <a:rPr lang="ru-RU" dirty="0" err="1"/>
              <a:t>порівнювати</a:t>
            </a:r>
            <a:r>
              <a:rPr lang="ru-RU" dirty="0"/>
              <a:t>, </a:t>
            </a:r>
            <a:r>
              <a:rPr lang="ru-RU" dirty="0" err="1"/>
              <a:t>узагальнювати</a:t>
            </a:r>
            <a:r>
              <a:rPr lang="ru-RU" dirty="0"/>
              <a:t> і </a:t>
            </a:r>
            <a:r>
              <a:rPr lang="ru-RU" dirty="0" err="1"/>
              <a:t>систематизувати</a:t>
            </a:r>
            <a:r>
              <a:rPr lang="ru-RU" dirty="0"/>
              <a:t>.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9F9329-0919-45FD-9993-FCA648CD3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890" y="93779"/>
            <a:ext cx="6422694" cy="2225233"/>
          </a:xfrm>
          <a:prstGeom prst="rect">
            <a:avLst/>
          </a:prstGeom>
        </p:spPr>
      </p:pic>
      <p:pic>
        <p:nvPicPr>
          <p:cNvPr id="1026" name="Picture 2" descr="ВШАНУВАННЯ ПАМ'ЯТІ ЖЕРТВ ГОЛОДОМОРУ | Кременчуцький медичний фаховий коледж">
            <a:extLst>
              <a:ext uri="{FF2B5EF4-FFF2-40B4-BE49-F238E27FC236}">
                <a16:creationId xmlns:a16="http://schemas.microsoft.com/office/drawing/2014/main" id="{C199F44C-4811-4606-B7E7-320FB61E2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6" y="84065"/>
            <a:ext cx="2566738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Стрелка: небольшой изгиб">
            <a:extLst>
              <a:ext uri="{FF2B5EF4-FFF2-40B4-BE49-F238E27FC236}">
                <a16:creationId xmlns:a16="http://schemas.microsoft.com/office/drawing/2014/main" id="{EB532884-BE98-492C-87A8-F0ACE2F98BB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539359" y="24442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25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4178E-676B-41E0-B5EF-A6227A6DB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C6F451-3662-48B0-A1AC-99474010C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389179" cy="4843189"/>
          </a:xfrm>
        </p:spPr>
        <p:txBody>
          <a:bodyPr>
            <a:normAutofit fontScale="92500" lnSpcReduction="20000"/>
          </a:bodyPr>
          <a:lstStyle/>
          <a:p>
            <a:pPr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ВіршТАНЯ</a:t>
            </a:r>
            <a:endParaRPr lang="ru-RU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Перегляд </a:t>
            </a:r>
            <a:r>
              <a:rPr lang="ru-RU" sz="1800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відео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«</a:t>
            </a:r>
            <a:r>
              <a:rPr lang="ru-RU" sz="1800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Голодний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дух»</a:t>
            </a:r>
            <a:endParaRPr lang="ru-RU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Запалювання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свічок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і </a:t>
            </a:r>
            <a:r>
              <a:rPr lang="ru-RU" sz="1800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пісня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«</a:t>
            </a:r>
            <a:r>
              <a:rPr lang="ru-RU" sz="1800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Засвіти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свічку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»</a:t>
            </a:r>
            <a:endParaRPr lang="ru-RU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endParaRPr lang="ru-RU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Ніч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огорнула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мою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Україну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ru-RU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небі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високо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засяяли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зорі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ru-RU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Чому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ж до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зірок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я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думкою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лину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</a:t>
            </a:r>
            <a:endParaRPr lang="ru-RU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Схиляючи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голову в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тихій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покорі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?</a:t>
            </a:r>
            <a:endParaRPr lang="ru-RU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Може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ті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зорі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— то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душі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людей,</a:t>
            </a:r>
            <a:endParaRPr lang="ru-RU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Які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відлетіли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в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Голодні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часи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?</a:t>
            </a:r>
            <a:endParaRPr lang="ru-RU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.. .А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серед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них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скільки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було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дітей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!</a:t>
            </a:r>
            <a:endParaRPr lang="ru-RU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їм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не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бачити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більше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земної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краси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ru-RU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Ніколи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вже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їм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не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пізнати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Кохання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...</a:t>
            </a:r>
            <a:endParaRPr lang="ru-RU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Не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пройтися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щасливим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лісом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ні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полем...</a:t>
            </a:r>
            <a:endParaRPr lang="ru-RU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Голод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знищив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життя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і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сподівання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...</a:t>
            </a:r>
            <a:endParaRPr lang="ru-RU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Збережи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Боже,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рід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наш! Повернись до нас, Доле!</a:t>
            </a:r>
            <a:endParaRPr lang="ru-RU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Раптом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туга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стискає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душу мою...</a:t>
            </a:r>
            <a:endParaRPr lang="ru-RU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Свічку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поставлю в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вікні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Запалю.</a:t>
            </a:r>
            <a:endParaRPr lang="ru-RU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Прошепчу я тихенько молитву свою —</a:t>
            </a:r>
            <a:endParaRPr lang="ru-RU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Тих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голодних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30-х я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гріх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замолю.</a:t>
            </a:r>
            <a:endParaRPr lang="ru-RU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Хай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світло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від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свічки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у небо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летить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—</a:t>
            </a:r>
            <a:endParaRPr lang="ru-RU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Хоча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б одну Душу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зігріє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в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цю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мить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</a:t>
            </a:r>
            <a:endParaRPr lang="ru-RU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Щоб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Душа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ця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загублена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спокій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spc="5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знайшла</a:t>
            </a:r>
            <a:r>
              <a:rPr lang="ru-RU" sz="1800" b="0" i="0" spc="5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—</a:t>
            </a:r>
            <a:endParaRPr lang="ru-RU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І 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Вічність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до Бога вона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відійшла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 </a:t>
            </a:r>
          </a:p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9394E9-F6D5-4DA0-B2CC-8EAA2E831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84" y="0"/>
            <a:ext cx="5884316" cy="18478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D74B24-3CF5-4077-A16E-894567A6BE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26944"/>
          <a:stretch/>
        </p:blipFill>
        <p:spPr>
          <a:xfrm>
            <a:off x="6227378" y="189187"/>
            <a:ext cx="5752937" cy="32398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99C150-2A8A-4D57-A06F-703919752F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11911" r="6875" b="17434"/>
          <a:stretch/>
        </p:blipFill>
        <p:spPr>
          <a:xfrm>
            <a:off x="6096000" y="3168315"/>
            <a:ext cx="5962544" cy="350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46F72-8637-40BD-B54C-FABBC0086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48" y="141890"/>
            <a:ext cx="11682248" cy="1511857"/>
          </a:xfrm>
        </p:spPr>
        <p:txBody>
          <a:bodyPr>
            <a:noAutofit/>
          </a:bodyPr>
          <a:lstStyle/>
          <a:p>
            <a:pPr marR="12700" indent="449580">
              <a:spcBef>
                <a:spcPts val="0"/>
              </a:spcBef>
              <a:spcAft>
                <a:spcPts val="0"/>
              </a:spcAft>
            </a:pPr>
            <a:r>
              <a:rPr lang="ru-RU" sz="1800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Вчитель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Озиратися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минуле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треба кожному. Треба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осмислити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власне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минуле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зрозуміти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його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бо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історія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повторюється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І коли люди не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зроблять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сьогодні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висновків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то вони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будуть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ходити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по колу.</a:t>
            </a:r>
            <a:b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ru-RU" sz="1800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Вчитель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Нині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доля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Батьківщини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в руках Ваших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батьків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завтра – у Ваших.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Аби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трагедії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народу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ніколи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не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повторилися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необхідно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щоб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Ваші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руки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були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міцними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надійними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голови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–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світлими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серця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–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благородним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/>
            </a:r>
            <a:b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endParaRPr lang="ru-UA" sz="1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E9CCE7-51D7-4D29-8AA5-5204191BC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668" y="1871901"/>
            <a:ext cx="3916742" cy="2401092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459C8A5C-439A-4D47-9B50-D22EAFBB2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748" y="1854080"/>
            <a:ext cx="3590920" cy="22191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FBDD1C-DF4A-435B-9CC6-43D07AE47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352" y="4492635"/>
            <a:ext cx="6114810" cy="22191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7AEBCC-8BCD-4EC5-B9BC-FB02547C7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837" y="4492635"/>
            <a:ext cx="5069031" cy="22191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3D9C06F-558C-4049-9F9E-DF0429F3E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4589" y="1434662"/>
            <a:ext cx="3804514" cy="305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13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C3706-5E6A-4E4F-AD60-1C4006A8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27" y="365125"/>
            <a:ext cx="11049873" cy="1325563"/>
          </a:xfrm>
        </p:spPr>
        <p:txBody>
          <a:bodyPr/>
          <a:lstStyle/>
          <a:p>
            <a:r>
              <a:rPr lang="ru-RU" b="1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1" dirty="0" err="1">
                <a:solidFill>
                  <a:srgbClr val="333333"/>
                </a:solidFill>
                <a:effectLst/>
                <a:highlight>
                  <a:srgbClr val="FF0000"/>
                </a:highlight>
                <a:latin typeface="Roboto" panose="02000000000000000000" pitchFamily="2" charset="0"/>
              </a:rPr>
              <a:t>Хвилина</a:t>
            </a:r>
            <a:r>
              <a:rPr lang="ru-RU" b="1" i="1" dirty="0">
                <a:solidFill>
                  <a:srgbClr val="333333"/>
                </a:solidFill>
                <a:effectLst/>
                <a:highlight>
                  <a:srgbClr val="FF0000"/>
                </a:highlight>
                <a:latin typeface="Roboto" panose="02000000000000000000" pitchFamily="2" charset="0"/>
              </a:rPr>
              <a:t> </a:t>
            </a:r>
            <a:r>
              <a:rPr lang="ru-RU" b="1" i="1" dirty="0" err="1">
                <a:solidFill>
                  <a:srgbClr val="333333"/>
                </a:solidFill>
                <a:effectLst/>
                <a:highlight>
                  <a:srgbClr val="FF0000"/>
                </a:highlight>
                <a:latin typeface="Roboto" panose="02000000000000000000" pitchFamily="2" charset="0"/>
              </a:rPr>
              <a:t>мовчання</a:t>
            </a:r>
            <a:endParaRPr lang="ru-UA" dirty="0">
              <a:highlight>
                <a:srgbClr val="FF0000"/>
              </a:highligh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38DAED-98BB-4043-8D22-C99F7BE47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053" y="185556"/>
            <a:ext cx="5200961" cy="15051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4E96FC-B3EE-460F-BDC8-CD7570244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967201"/>
            <a:ext cx="4268074" cy="47052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B4AAA2-27B6-4D95-96A6-0BD4E0FD2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27" y="1475874"/>
            <a:ext cx="4473026" cy="5196570"/>
          </a:xfrm>
          <a:prstGeom prst="rect">
            <a:avLst/>
          </a:prstGeo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E0394F1F-EF4E-4274-B046-140DFEF8E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953" y="1690689"/>
            <a:ext cx="2843047" cy="1738311"/>
          </a:xfrm>
        </p:spPr>
        <p:txBody>
          <a:bodyPr>
            <a:normAutofit fontScale="85000" lnSpcReduction="10000"/>
          </a:bodyPr>
          <a:lstStyle/>
          <a:p>
            <a:r>
              <a:rPr lang="uk-UA" dirty="0">
                <a:solidFill>
                  <a:srgbClr val="FF0000"/>
                </a:solidFill>
              </a:rPr>
              <a:t>Підготувала класний керівник 8-А класу: АЛЛА БЄЛОВА.</a:t>
            </a:r>
          </a:p>
          <a:p>
            <a:r>
              <a:rPr lang="uk-UA" dirty="0">
                <a:solidFill>
                  <a:srgbClr val="002060"/>
                </a:solidFill>
              </a:rPr>
              <a:t>24.11.2025р.</a:t>
            </a:r>
            <a:endParaRPr lang="ru-UA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238B27-6F31-4150-ADCC-52B08DD024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1" b="43391"/>
          <a:stretch/>
        </p:blipFill>
        <p:spPr>
          <a:xfrm>
            <a:off x="4813393" y="3422938"/>
            <a:ext cx="2806607" cy="324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0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FACF71A-0DAE-4687-810A-1CAA3D04F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76462"/>
            <a:ext cx="3834062" cy="1649163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38941BB8-8579-495D-BFC5-1B768B57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4" name="Picture 24">
            <a:hlinkClick r:id="rId4"/>
            <a:extLst>
              <a:ext uri="{FF2B5EF4-FFF2-40B4-BE49-F238E27FC236}">
                <a16:creationId xmlns:a16="http://schemas.microsoft.com/office/drawing/2014/main" id="{0A3C60D1-F74E-4DBE-AA70-22152D3A787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976" y="176462"/>
            <a:ext cx="3669130" cy="164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id="{FDEE3A61-15B2-431B-9CB4-E26B20369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0854" y="1825626"/>
            <a:ext cx="4074694" cy="5032374"/>
          </a:xfrm>
        </p:spPr>
        <p:txBody>
          <a:bodyPr>
            <a:normAutofit fontScale="25000" lnSpcReduction="20000"/>
          </a:bodyPr>
          <a:lstStyle/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uk-UA" sz="5600" b="1" i="0" dirty="0">
              <a:solidFill>
                <a:srgbClr val="7030A0"/>
              </a:solidFill>
              <a:effectLst/>
              <a:latin typeface="Roboto" panose="02000000000000000000" pitchFamily="2" charset="0"/>
            </a:endParaRP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600" b="1" dirty="0">
                <a:solidFill>
                  <a:srgbClr val="7030A0"/>
                </a:solidFill>
                <a:latin typeface="Roboto" panose="02000000000000000000" pitchFamily="2" charset="0"/>
              </a:rPr>
              <a:t>Пішла біда із торбиною</a:t>
            </a: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600" b="1" dirty="0">
                <a:solidFill>
                  <a:srgbClr val="7030A0"/>
                </a:solidFill>
                <a:latin typeface="Roboto" panose="02000000000000000000" pitchFamily="2" charset="0"/>
              </a:rPr>
              <a:t>По всій Україні,</a:t>
            </a: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600" b="1" dirty="0">
                <a:solidFill>
                  <a:srgbClr val="7030A0"/>
                </a:solidFill>
                <a:latin typeface="Roboto" panose="02000000000000000000" pitchFamily="2" charset="0"/>
              </a:rPr>
              <a:t>Несла вона заплакані</a:t>
            </a: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600" b="1" dirty="0">
                <a:solidFill>
                  <a:srgbClr val="7030A0"/>
                </a:solidFill>
                <a:latin typeface="Roboto" panose="02000000000000000000" pitchFamily="2" charset="0"/>
              </a:rPr>
              <a:t>Очі свої сині. Ішла вона дорогами</a:t>
            </a: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600" b="1" dirty="0">
                <a:solidFill>
                  <a:srgbClr val="7030A0"/>
                </a:solidFill>
                <a:latin typeface="Roboto" panose="02000000000000000000" pitchFamily="2" charset="0"/>
              </a:rPr>
              <a:t>Босими ногами, </a:t>
            </a:r>
            <a:r>
              <a:rPr lang="uk-UA" sz="5600" b="1" dirty="0" err="1">
                <a:solidFill>
                  <a:srgbClr val="7030A0"/>
                </a:solidFill>
                <a:latin typeface="Roboto" panose="02000000000000000000" pitchFamily="2" charset="0"/>
              </a:rPr>
              <a:t>Дать</a:t>
            </a:r>
            <a:r>
              <a:rPr lang="uk-UA" sz="5600" b="1" dirty="0">
                <a:solidFill>
                  <a:srgbClr val="7030A0"/>
                </a:solidFill>
                <a:latin typeface="Roboto" panose="02000000000000000000" pitchFamily="2" charset="0"/>
              </a:rPr>
              <a:t> поїсти б біді хліба —</a:t>
            </a: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600" b="1" dirty="0">
                <a:solidFill>
                  <a:srgbClr val="7030A0"/>
                </a:solidFill>
                <a:latin typeface="Roboto" panose="02000000000000000000" pitchFamily="2" charset="0"/>
              </a:rPr>
              <a:t>Нехай сяде з нами.</a:t>
            </a: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В степах вона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ночувала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,</a:t>
            </a: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В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гірких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травах спала.</a:t>
            </a: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Не проснулась, не вернулась:</a:t>
            </a: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Тополею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стала.</a:t>
            </a: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Біда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ішла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понад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Дніпром,Понад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синім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морем,</a:t>
            </a: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З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сусідами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поділилась</a:t>
            </a:r>
            <a:r>
              <a:rPr lang="ru-RU" sz="5600" b="1" dirty="0">
                <a:solidFill>
                  <a:srgbClr val="7030A0"/>
                </a:solidFill>
                <a:latin typeface="Roboto" panose="02000000000000000000" pitchFamily="2" charset="0"/>
              </a:rPr>
              <a:t> 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Голодом та горем.</a:t>
            </a:r>
            <a:endParaRPr lang="uk-UA" sz="5600" b="1" i="0" dirty="0">
              <a:solidFill>
                <a:srgbClr val="7030A0"/>
              </a:solidFill>
              <a:effectLst/>
              <a:latin typeface="Roboto" panose="02000000000000000000" pitchFamily="2" charset="0"/>
            </a:endParaRP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5600" b="1" i="0" dirty="0">
              <a:solidFill>
                <a:srgbClr val="7030A0"/>
              </a:solidFill>
              <a:effectLst/>
              <a:latin typeface="Roboto" panose="02000000000000000000" pitchFamily="2" charset="0"/>
            </a:endParaRP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Цвіли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садки,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співали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бджоли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,</a:t>
            </a: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Гуляв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десь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вітер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в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чистім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полі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,</a:t>
            </a: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Та на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спочинок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тут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лягли</a:t>
            </a:r>
            <a:endParaRPr lang="ru-RU" sz="5600" b="1" i="0" dirty="0">
              <a:solidFill>
                <a:srgbClr val="7030A0"/>
              </a:solidFill>
              <a:effectLst/>
              <a:latin typeface="Roboto" panose="02000000000000000000" pitchFamily="2" charset="0"/>
            </a:endParaRP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Вродливі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ще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малі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три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долі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...</a:t>
            </a: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І в ту весну голодную, В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гірку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страшну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днину</a:t>
            </a:r>
            <a:endParaRPr lang="ru-RU" sz="5600" b="1" i="0" dirty="0">
              <a:solidFill>
                <a:srgbClr val="7030A0"/>
              </a:solidFill>
              <a:effectLst/>
              <a:latin typeface="Roboto" panose="02000000000000000000" pitchFamily="2" charset="0"/>
            </a:endParaRP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Мала доля поминала, Всю свою родину.</a:t>
            </a: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Правда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йшла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з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бідою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рядом,В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землю з нею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ляже.Та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із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ями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правда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вийде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—</a:t>
            </a: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Й нам про все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розкаже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!</a:t>
            </a: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Очі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свої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сині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Ішла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вона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дорогамиБосими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ногами,</a:t>
            </a: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Дать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поїсти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б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біді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хліба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—Нехай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сяде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з нами.</a:t>
            </a: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В степах вона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ночувала,В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гірких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травах </a:t>
            </a: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спала.Не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проснулась, не вернулась:</a:t>
            </a: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Тополею</a:t>
            </a:r>
            <a:r>
              <a:rPr lang="ru-RU" sz="5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стала.</a:t>
            </a: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pPr marL="12700" marR="1270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08416D-DFDB-4EAF-8757-A16A72179B62}"/>
              </a:ext>
            </a:extLst>
          </p:cNvPr>
          <p:cNvSpPr txBox="1"/>
          <p:nvPr/>
        </p:nvSpPr>
        <p:spPr>
          <a:xfrm>
            <a:off x="8547576" y="1560786"/>
            <a:ext cx="3211286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2700" indent="215900" algn="just">
              <a:spcBef>
                <a:spcPts val="0"/>
              </a:spcBef>
              <a:spcAft>
                <a:spcPts val="0"/>
              </a:spcAft>
            </a:pPr>
            <a:endParaRPr lang="ru-RU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12700" marR="12700" indent="215900" algn="just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12700" marR="12700" indent="215900" algn="just">
              <a:spcBef>
                <a:spcPts val="0"/>
              </a:spcBef>
              <a:spcAft>
                <a:spcPts val="0"/>
              </a:spcAft>
            </a:pP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Була</a:t>
            </a: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весна, </a:t>
            </a: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буяло</a:t>
            </a: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все;</a:t>
            </a:r>
          </a:p>
          <a:p>
            <a:pPr marL="12700" marR="12700" indent="215900" algn="just">
              <a:spcBef>
                <a:spcPts val="0"/>
              </a:spcBef>
              <a:spcAft>
                <a:spcPts val="0"/>
              </a:spcAft>
            </a:pP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Над </a:t>
            </a: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світом</a:t>
            </a: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небо </a:t>
            </a: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голубіло</a:t>
            </a: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12700" marR="12700" indent="215900" algn="just">
              <a:spcBef>
                <a:spcPts val="0"/>
              </a:spcBef>
              <a:spcAft>
                <a:spcPts val="0"/>
              </a:spcAft>
            </a:pP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Та не </a:t>
            </a: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було</a:t>
            </a: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дня без </a:t>
            </a: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біди</a:t>
            </a: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,</a:t>
            </a:r>
          </a:p>
          <a:p>
            <a:pPr marL="12700" marR="12700" indent="215900" algn="just">
              <a:spcBef>
                <a:spcPts val="0"/>
              </a:spcBef>
              <a:spcAft>
                <a:spcPts val="0"/>
              </a:spcAft>
            </a:pP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Яку </a:t>
            </a: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зазнала</a:t>
            </a: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Україна</a:t>
            </a: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12700" marR="12700" indent="215900" algn="just">
              <a:spcBef>
                <a:spcPts val="0"/>
              </a:spcBef>
              <a:spcAft>
                <a:spcPts val="0"/>
              </a:spcAft>
            </a:pP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pPr marL="12700" marR="12700" indent="215900" algn="just">
              <a:spcBef>
                <a:spcPts val="0"/>
              </a:spcBef>
              <a:spcAft>
                <a:spcPts val="0"/>
              </a:spcAft>
            </a:pP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Цвіли</a:t>
            </a: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садки, </a:t>
            </a: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співали</a:t>
            </a: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бджоли</a:t>
            </a: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,</a:t>
            </a:r>
          </a:p>
          <a:p>
            <a:pPr marL="12700" marR="12700" indent="215900" algn="just">
              <a:spcBef>
                <a:spcPts val="0"/>
              </a:spcBef>
              <a:spcAft>
                <a:spcPts val="0"/>
              </a:spcAft>
            </a:pP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Гуляв </a:t>
            </a: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десь</a:t>
            </a: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вітер</a:t>
            </a: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в </a:t>
            </a: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чистім</a:t>
            </a: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полі</a:t>
            </a: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,</a:t>
            </a:r>
          </a:p>
          <a:p>
            <a:pPr marL="12700" marR="12700" indent="215900" algn="just">
              <a:spcBef>
                <a:spcPts val="0"/>
              </a:spcBef>
              <a:spcAft>
                <a:spcPts val="0"/>
              </a:spcAft>
            </a:pP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Та на </a:t>
            </a: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спочинок</a:t>
            </a: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тут </a:t>
            </a: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лягли</a:t>
            </a:r>
            <a:endParaRPr lang="ru-RU" sz="1400" b="1" i="0" dirty="0">
              <a:solidFill>
                <a:srgbClr val="7030A0"/>
              </a:solidFill>
              <a:effectLst/>
              <a:latin typeface="Roboto" panose="02000000000000000000" pitchFamily="2" charset="0"/>
            </a:endParaRPr>
          </a:p>
          <a:p>
            <a:pPr marL="12700" marR="12700" indent="215900" algn="just">
              <a:spcBef>
                <a:spcPts val="0"/>
              </a:spcBef>
              <a:spcAft>
                <a:spcPts val="0"/>
              </a:spcAft>
            </a:pP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Вродливі</a:t>
            </a: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ще</a:t>
            </a: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малі</a:t>
            </a: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три </a:t>
            </a: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долі</a:t>
            </a: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...</a:t>
            </a:r>
          </a:p>
          <a:p>
            <a:pPr marL="12700" marR="12700" indent="215900" algn="just">
              <a:spcBef>
                <a:spcPts val="0"/>
              </a:spcBef>
              <a:spcAft>
                <a:spcPts val="0"/>
              </a:spcAft>
            </a:pP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pPr marL="12700" marR="12700" indent="215900" algn="just">
              <a:spcBef>
                <a:spcPts val="0"/>
              </a:spcBef>
              <a:spcAft>
                <a:spcPts val="0"/>
              </a:spcAft>
            </a:pP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І в ту весну голодную,</a:t>
            </a:r>
          </a:p>
          <a:p>
            <a:pPr marL="12700" marR="12700" indent="215900" algn="just">
              <a:spcBef>
                <a:spcPts val="0"/>
              </a:spcBef>
              <a:spcAft>
                <a:spcPts val="0"/>
              </a:spcAft>
            </a:pP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В </a:t>
            </a: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гірку</a:t>
            </a: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страшну</a:t>
            </a: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днину</a:t>
            </a:r>
            <a:endParaRPr lang="ru-RU" sz="1400" b="1" i="0" dirty="0">
              <a:solidFill>
                <a:srgbClr val="7030A0"/>
              </a:solidFill>
              <a:effectLst/>
              <a:latin typeface="Roboto" panose="02000000000000000000" pitchFamily="2" charset="0"/>
            </a:endParaRPr>
          </a:p>
          <a:p>
            <a:pPr marL="12700" marR="12700" indent="215900" algn="just">
              <a:spcBef>
                <a:spcPts val="0"/>
              </a:spcBef>
              <a:spcAft>
                <a:spcPts val="0"/>
              </a:spcAft>
            </a:pP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Мала доля поминала</a:t>
            </a:r>
          </a:p>
          <a:p>
            <a:pPr marL="12700" marR="12700" indent="215900" algn="just">
              <a:spcBef>
                <a:spcPts val="0"/>
              </a:spcBef>
              <a:spcAft>
                <a:spcPts val="0"/>
              </a:spcAft>
            </a:pP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Всю свою родину.</a:t>
            </a:r>
          </a:p>
          <a:p>
            <a:pPr marL="12700" marR="12700" indent="215900" algn="just">
              <a:spcBef>
                <a:spcPts val="0"/>
              </a:spcBef>
              <a:spcAft>
                <a:spcPts val="0"/>
              </a:spcAft>
            </a:pP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pPr marL="12700" marR="12700" indent="215900" algn="just">
              <a:spcBef>
                <a:spcPts val="0"/>
              </a:spcBef>
              <a:spcAft>
                <a:spcPts val="0"/>
              </a:spcAft>
            </a:pP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Правда </a:t>
            </a: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йшла</a:t>
            </a: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з </a:t>
            </a: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бідою</a:t>
            </a: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рядом,</a:t>
            </a:r>
          </a:p>
          <a:p>
            <a:pPr marL="12700" marR="12700" indent="215900" algn="just">
              <a:spcBef>
                <a:spcPts val="0"/>
              </a:spcBef>
              <a:spcAft>
                <a:spcPts val="0"/>
              </a:spcAft>
            </a:pP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В землю з нею </a:t>
            </a: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ляже</a:t>
            </a: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12700" marR="12700" indent="215900" algn="just">
              <a:spcBef>
                <a:spcPts val="0"/>
              </a:spcBef>
              <a:spcAft>
                <a:spcPts val="0"/>
              </a:spcAft>
            </a:pP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Та </a:t>
            </a: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із</a:t>
            </a: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ями</a:t>
            </a: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правда </a:t>
            </a: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вийде</a:t>
            </a: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 —</a:t>
            </a:r>
          </a:p>
          <a:p>
            <a:pPr marL="12700" marR="12700" indent="215900" algn="just">
              <a:spcBef>
                <a:spcPts val="0"/>
              </a:spcBef>
              <a:spcAft>
                <a:spcPts val="0"/>
              </a:spcAft>
            </a:pP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Й нам про все </a:t>
            </a:r>
            <a:r>
              <a:rPr lang="ru-RU" sz="1400" b="1" i="0" dirty="0" err="1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розкаже</a:t>
            </a:r>
            <a:r>
              <a:rPr lang="ru-RU" sz="1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F57764-69D4-43B5-9E5B-F6024F875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0106" y="176461"/>
            <a:ext cx="4074693" cy="16287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B506A5-BDE1-432F-9CAA-DBBEBC6D8FE3}"/>
              </a:ext>
            </a:extLst>
          </p:cNvPr>
          <p:cNvSpPr txBox="1"/>
          <p:nvPr/>
        </p:nvSpPr>
        <p:spPr>
          <a:xfrm>
            <a:off x="257174" y="1825625"/>
            <a:ext cx="383356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l">
              <a:spcBef>
                <a:spcPts val="0"/>
              </a:spcBef>
              <a:spcAft>
                <a:spcPts val="0"/>
              </a:spcAft>
            </a:pPr>
            <a:endParaRPr lang="ru-RU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90170" algn="l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90170"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Не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звільняється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пам'ять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відлунює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знову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роками</a:t>
            </a:r>
          </a:p>
          <a:p>
            <a:pPr marL="90170"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Я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зітхну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... Запалю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обгорілу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свічу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90170" marR="660400"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Помічаю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не замки —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твердині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не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храми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—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Скам'янілий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чорнозем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—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потріскані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стіни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плачу.</a:t>
            </a:r>
          </a:p>
          <a:p>
            <a:pPr marL="90170" marR="660400"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Піднялись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озиваються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десятиліттях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З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далини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аж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немов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з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кам'яної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гори</a:t>
            </a:r>
          </a:p>
          <a:p>
            <a:pPr marL="90170"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Надійшли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Придивляюсь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«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Вкраїна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двадцяте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століття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»</a:t>
            </a:r>
          </a:p>
          <a:p>
            <a:pPr marL="90170"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І не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рік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криваве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клеймо: «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Тридцять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три».</a:t>
            </a:r>
          </a:p>
        </p:txBody>
      </p:sp>
    </p:spTree>
    <p:extLst>
      <p:ext uri="{BB962C8B-B14F-4D97-AF65-F5344CB8AC3E}">
        <p14:creationId xmlns:p14="http://schemas.microsoft.com/office/powerpoint/2010/main" val="280478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966DA-48DB-44FE-B9C7-83F50EE4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2B0D23-D25E-48D8-A7F8-62BBF5D47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579" y="78532"/>
            <a:ext cx="2956816" cy="22252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5E707A-4185-43F4-A806-DE33D0CAA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39" y="146692"/>
            <a:ext cx="2956816" cy="2219136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A1E733BB-B103-4ADC-B852-57CAEC417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5" y="2427890"/>
            <a:ext cx="11020927" cy="4332863"/>
          </a:xfrm>
        </p:spPr>
        <p:txBody>
          <a:bodyPr>
            <a:normAutofit/>
          </a:bodyPr>
          <a:lstStyle/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У ХХ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народ пережив три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1921-1923, 1932-1933 і голод 1946-1947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наймасштабніший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1932-1933 роках. За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опрацьованими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вченими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пікові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місяці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Голодомору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щохвилини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помирало 24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[3]. 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2006 року ВРУ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визнала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Голодомор 1932-1933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геноцидом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народу.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1920-их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форсованої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індустріалізації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колективізації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незадоволення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СРСР.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мала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державності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1917-1921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спротив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тому центром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більшовицької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стало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село. У 1930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хвиля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масових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придушували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масштаб опору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змусив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призупинити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колективізацію</a:t>
            </a:r>
            <a:endParaRPr lang="ru-RU" sz="1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першій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1932 року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вийшли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десятки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селянських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прагнули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селянство не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сприймали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комуністичної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тому режим поставив за мету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знищити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вважала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жахливу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замасковану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каральну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вбивство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голодом</a:t>
            </a:r>
            <a:endParaRPr lang="ru-UA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FD2F01-4614-415C-A1E0-9D64FD9F9D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3" r="4737" b="18346"/>
          <a:stretch/>
        </p:blipFill>
        <p:spPr>
          <a:xfrm>
            <a:off x="3295315" y="110781"/>
            <a:ext cx="5486400" cy="22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43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9E548E-C862-444D-BCB5-F212F0A3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A3BEC6-CC2B-4916-8A17-907456866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Пік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голоду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прийшов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на весну 1933 року.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Найбільш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постраждалими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вважають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теперішні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Харківську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Полтавську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Сумську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Черкаську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Київську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Житомирську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області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На них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припадає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53 %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загиблих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За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підрахунками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французьких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демографів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внаслідок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голодомору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Україні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народилося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1 млн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дітей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згідно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розпорядженням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Загси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реєстрували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смерть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дітей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віком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до 1 року) [2].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Залишившись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без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хліба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селяни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їли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мишей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пацюків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горобців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кісткове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борошно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та кору дерев. Були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випадки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канібалізму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Цім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подіям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сприяв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указ Молотова,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керівника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хлібозаготівлі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Україні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забирати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сухарі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картоплю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сало,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соління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якщо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у людей не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залишилось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хліба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Зібрана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їжа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гнила просто неба, а люди помирали. Через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почуття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голоду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селяни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вдавалися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до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крадіжок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однак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влада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передбачивши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це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ввела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розстріл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конфіскацією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майна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або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позбавлення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волі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термін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менше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10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років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Крадіжкою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вважалася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навіть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жменя зерна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принесеного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з поля.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Сучасники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назвали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цей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закон «закон про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п’ять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колосків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».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Підсумки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судової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справи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за фактом Голодомору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встановили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що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кількість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людських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втрат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складає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три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мільйони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дев’ятсот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сорок одна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тисяча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осіб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(3 млн 941 тис.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осіб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).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E12F8A-60A5-4A7C-88B3-DE198433EC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2" t="9911" r="6875" b="20688"/>
          <a:stretch/>
        </p:blipFill>
        <p:spPr>
          <a:xfrm>
            <a:off x="192505" y="119564"/>
            <a:ext cx="4235116" cy="17060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13355E-FF4F-4A70-89DC-321E4CC3DC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5" b="41818"/>
          <a:stretch/>
        </p:blipFill>
        <p:spPr>
          <a:xfrm>
            <a:off x="8406063" y="119564"/>
            <a:ext cx="3593431" cy="17060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03C9A8-6160-4A30-8517-2F33014C02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" t="12146" r="6875" b="21155"/>
          <a:stretch/>
        </p:blipFill>
        <p:spPr>
          <a:xfrm>
            <a:off x="4427622" y="119562"/>
            <a:ext cx="3978442" cy="17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7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CC698-D1E9-4295-9349-59862786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662F7-60CC-4014-8284-4BF1ED6B3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4" y="1825625"/>
            <a:ext cx="11196146" cy="4351338"/>
          </a:xfrm>
        </p:spPr>
        <p:txBody>
          <a:bodyPr/>
          <a:lstStyle/>
          <a:p>
            <a:pPr indent="450215" algn="just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Голодомор 1932-1933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років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– страшна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частина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родинної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історії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майже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кожного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сучасного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українця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Соцопитування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показало,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що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79%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українців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вважають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голодомор геноцидом,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здійсненим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проти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українського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народу.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Вважається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що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Голодомор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зруйнував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українське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село.</a:t>
            </a:r>
          </a:p>
          <a:p>
            <a:pPr marL="863600" marR="1612900"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У той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рік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заніміли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зозулі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</a:t>
            </a:r>
          </a:p>
          <a:p>
            <a:pPr marL="863600" marR="1612900"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Накувавши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знедолений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вік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</a:t>
            </a:r>
          </a:p>
          <a:p>
            <a:pPr marL="863600" marR="1612900"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Наші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ноги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розпухлі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узули</a:t>
            </a:r>
            <a:endParaRPr lang="ru-RU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863600" marR="1612900"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кирзаки-різаки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у той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рік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863600" marR="1168400"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У той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рік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мати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рідну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дитину</a:t>
            </a:r>
            <a:endParaRPr lang="ru-RU" sz="1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863600" marR="1168400"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Клала в яму, копнувши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під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бік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</a:t>
            </a:r>
          </a:p>
          <a:p>
            <a:pPr marL="863600" marR="1168400"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Без труни,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загорнувши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в ряднину...</a:t>
            </a:r>
          </a:p>
          <a:p>
            <a:pPr marL="863600" marR="1168400"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А на ранок — помер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чоловік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863600" marR="1168400"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У той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рік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гілля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коріння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—</a:t>
            </a:r>
          </a:p>
          <a:p>
            <a:pPr marL="863600" marR="1168400"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Все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трощив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буревій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навкруги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...</a:t>
            </a:r>
          </a:p>
          <a:p>
            <a:pPr marL="863600" marR="1168400"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стоїть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ще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й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тепер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Україна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</a:t>
            </a:r>
          </a:p>
          <a:p>
            <a:pPr marL="863600" marR="1168400"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Як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скорботна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німа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край могил.</a:t>
            </a: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53023E-AD43-4CA1-8EB9-9CC597505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4" y="191087"/>
            <a:ext cx="5565228" cy="1634538"/>
          </a:xfrm>
          <a:prstGeom prst="rect">
            <a:avLst/>
          </a:prstGeom>
        </p:spPr>
      </p:pic>
      <p:pic>
        <p:nvPicPr>
          <p:cNvPr id="5" name="Picture 7">
            <a:hlinkClick r:id="rId3"/>
            <a:extLst>
              <a:ext uri="{FF2B5EF4-FFF2-40B4-BE49-F238E27FC236}">
                <a16:creationId xmlns:a16="http://schemas.microsoft.com/office/drawing/2014/main" id="{CE9DE471-B3FE-4C05-B000-F473516493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882" y="191087"/>
            <a:ext cx="6195849" cy="163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31C9549C-7060-4377-905E-FBE833815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029201" y="2711669"/>
            <a:ext cx="6684578" cy="378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09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EEE52D0-75AC-44DF-A3CA-1BF9A06AE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166" y="476646"/>
            <a:ext cx="4193627" cy="68326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sz="21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       </a:t>
            </a:r>
            <a:endParaRPr kumimoji="0" lang="ru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A0070-77CB-41EE-B023-971A253A4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79" y="157655"/>
            <a:ext cx="5511361" cy="1000712"/>
          </a:xfrm>
        </p:spPr>
        <p:txBody>
          <a:bodyPr>
            <a:normAutofit fontScale="90000"/>
          </a:bodyPr>
          <a:lstStyle/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u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Перегляд </a:t>
            </a:r>
            <a:r>
              <a:rPr kumimoji="0" lang="ru-UA" altLang="ru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відео</a:t>
            </a:r>
            <a:r>
              <a:rPr kumimoji="0" lang="ru-UA" altLang="ru-UA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 «</a:t>
            </a:r>
            <a:r>
              <a:rPr kumimoji="0" lang="ru-UA" altLang="ru-U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Голодний</a:t>
            </a:r>
            <a:r>
              <a:rPr kumimoji="0" lang="ru-UA" altLang="ru-UA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дух»</a:t>
            </a:r>
            <a:r>
              <a:rPr kumimoji="0" lang="ru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ru-UA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45AF29B-15F2-4315-9D58-31FD2D4BC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6" b="24931"/>
          <a:stretch/>
        </p:blipFill>
        <p:spPr>
          <a:xfrm>
            <a:off x="6246680" y="476647"/>
            <a:ext cx="5512183" cy="6004364"/>
          </a:xfrm>
        </p:spPr>
      </p:pic>
      <p:pic>
        <p:nvPicPr>
          <p:cNvPr id="3074" name="Picture 2" descr="Голодомор 1932-1933років">
            <a:extLst>
              <a:ext uri="{FF2B5EF4-FFF2-40B4-BE49-F238E27FC236}">
                <a16:creationId xmlns:a16="http://schemas.microsoft.com/office/drawing/2014/main" id="{806E6F44-079F-48AF-83D5-E5D098EAA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9" y="765662"/>
            <a:ext cx="5512184" cy="55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55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E3739-7C1E-4834-82F6-9DB5F2617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Picture 14">
            <a:hlinkClick r:id="rId2"/>
            <a:extLst>
              <a:ext uri="{FF2B5EF4-FFF2-40B4-BE49-F238E27FC236}">
                <a16:creationId xmlns:a16="http://schemas.microsoft.com/office/drawing/2014/main" id="{42F249D4-72AE-465B-89B8-8F0F55A926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11" y="301486"/>
            <a:ext cx="3526956" cy="265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E0C114-E6D6-4B54-8D53-6937C49C2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04" y="172160"/>
            <a:ext cx="3461312" cy="31741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AEAF94-28F6-4135-82EB-F6AA51004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963" y="365124"/>
            <a:ext cx="3879332" cy="26509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05CCDF-0801-4ED3-9FB7-C64167B714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7511" y="3145357"/>
            <a:ext cx="3526956" cy="3526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BBF2BC-C4EA-46EA-9B93-793DA36847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704" y="3511690"/>
            <a:ext cx="3461312" cy="300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A76882-E9B8-4236-B63E-4B02B95DDA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2767" y="3251771"/>
            <a:ext cx="3747723" cy="352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4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402D5-67D8-48E4-BD31-054AABF37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82862" cy="1325563"/>
          </a:xfrm>
        </p:spPr>
        <p:txBody>
          <a:bodyPr/>
          <a:lstStyle/>
          <a:p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24B4B4E-E182-47F7-80C0-3DEB353A2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1" y="214339"/>
            <a:ext cx="6857999" cy="1847850"/>
          </a:xfrm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id="{AE83B0CB-219C-4821-9A24-EBA495469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-235471"/>
            <a:ext cx="5211653" cy="252675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02D23A-3E18-43C7-87E9-0A40A1E16476}"/>
              </a:ext>
            </a:extLst>
          </p:cNvPr>
          <p:cNvSpPr txBox="1"/>
          <p:nvPr/>
        </p:nvSpPr>
        <p:spPr>
          <a:xfrm>
            <a:off x="677918" y="2442068"/>
            <a:ext cx="685799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Без болю не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згадати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страшні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муки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переживання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українського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народу в 1932-1933 роках.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Ще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довго-довго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з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покоління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покоління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будуть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передавати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батьки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синам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і дочкам, 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своїм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дітям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спогади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про тих,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які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залишили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життя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земне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пекельних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муках.</a:t>
            </a:r>
          </a:p>
          <a:p>
            <a:pPr indent="527050" algn="just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«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Анастасія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Максимівна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Кучерук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жителька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села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Судачівка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Житомирської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обл.: «На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світі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весна, а над селом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надвисла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чорна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хмара.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Діти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не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бігають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не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граються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сидять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на дворах, на дорогах. Ноги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тонюсінькі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складені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калачиком, великий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живіт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між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ними, голова велика,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похилена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лицем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до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землі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лиця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майже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нема,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самі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зуби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зверху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Сидить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дитина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чогось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гойдається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всім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тілом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назад, вперед,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скільки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сидить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стільки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й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гойдається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І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безконечна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одна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пісня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напівголосом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їсти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їсти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їсти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від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кого не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вимагаючи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а так, 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простір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світ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—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їсти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їсти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їсти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...».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DDE0EA4-01BA-4758-A4D4-235FEC320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92" y="168615"/>
            <a:ext cx="4522077" cy="20412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7D4370-82CB-4488-BF8D-9F17ADA0C3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2" b="43158"/>
          <a:stretch/>
        </p:blipFill>
        <p:spPr>
          <a:xfrm>
            <a:off x="7652083" y="2062189"/>
            <a:ext cx="4279785" cy="437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50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05BA7-EAB2-4CC5-8FE5-71F1CADFD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4FC74F-2E4A-4F91-A993-BA856DDC4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24" y="1690688"/>
            <a:ext cx="10770476" cy="5025421"/>
          </a:xfrm>
        </p:spPr>
        <p:txBody>
          <a:bodyPr>
            <a:normAutofit fontScale="77500" lnSpcReduction="20000"/>
          </a:bodyPr>
          <a:lstStyle/>
          <a:p>
            <a:pPr marL="2159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Микола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Піскун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1926 року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народження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село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Сиваське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Херсонська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область.</a:t>
            </a:r>
          </a:p>
          <a:p>
            <a:pPr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«У 1933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році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померла моя сестричка…,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їй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було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лише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три роки. Вона не кричала, не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вередувала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а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лише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тихо просила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їсти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…»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21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Петро Оливка, 1921 року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народження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село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Петропавлівка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Дніпропетровська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область. «Коли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мені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було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12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років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засудили за колоски мене маленького на 5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років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до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важких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робіт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Мама пухла разом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із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сестрою і померла на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моїх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очах.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Одне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спасіння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миші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наносили в норки запаси, землею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обгортали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їх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у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круглих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купках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а ми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вже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її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роздовблювали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взимку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і забирали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ці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запаси».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Іван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Приступній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1916 року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народження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село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Єгорівка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Одеська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область.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«Голод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почався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ще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у 1932 р.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Врожай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був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непоганий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але увесь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хліб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намолочений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забрали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під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мітлу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… В поле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нікому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було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виходити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люди мерли, як мухи… за день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вмирало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до 20 душ. Не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було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кому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ховати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”.</a:t>
            </a:r>
          </a:p>
          <a:p>
            <a:pPr indent="360045" algn="ctr">
              <a:spcBef>
                <a:spcPts val="0"/>
              </a:spcBef>
              <a:spcAft>
                <a:spcPts val="0"/>
              </a:spcAft>
            </a:pPr>
            <a:endParaRPr lang="ru-RU" sz="21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Соловей Ганна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Михайлівна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народилася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у 1919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році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в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селі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Попова Слобода,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Сумської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області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b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Мати та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батько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померли в 1933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році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від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голоду. З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трьома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братами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їли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все,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що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попадалося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під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руки: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лушпайки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від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картоплі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траву, крапиву,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кульбабу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розпухли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один брат помер.</a:t>
            </a:r>
            <a:b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 1932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році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урожай на полях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був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але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збирати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не дозволяли. Голод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зробили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навмисно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щоб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вимерло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село.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Рідних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поховали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в одну могилу,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поміг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сусід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21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Письменник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Олесь Гончар, 1918 року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народження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щоденники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запис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від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23.08.1980 р.</a:t>
            </a:r>
          </a:p>
          <a:p>
            <a:pPr marR="127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«А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мені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згадався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1933-й. «То ж таки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був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геноцид!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Пів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–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Сухої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виморено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голодом за одну весну.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Сім'я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Булата – коваля, де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діти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старші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поїли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менших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… А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ті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мої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товариші-однокласники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Киселі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що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незрівнянні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успіхи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виявили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в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математиці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–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сьогодні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в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школі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були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а на завтра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вже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не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прийшли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померли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обоє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А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торгсини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Галещинська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біофабрика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окороки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відправляє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на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експорт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…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Ні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то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довічний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Сталінів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гріх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злочин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якому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ніколи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не буде </a:t>
            </a:r>
            <a:r>
              <a:rPr lang="ru-RU" sz="21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виправдання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…»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C0573C-5706-4E6F-A007-CA80A8815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891"/>
            <a:ext cx="5534526" cy="15487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C0EF4B-2C3E-435D-A6A2-CE0BE10A2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602" y="191906"/>
            <a:ext cx="4585830" cy="15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802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869</Words>
  <Application>Microsoft Office PowerPoint</Application>
  <PresentationFormat>Широкоэкранный</PresentationFormat>
  <Paragraphs>129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Перегляд відео «Голодний дух» </vt:lpstr>
      <vt:lpstr>Презентация PowerPoint</vt:lpstr>
      <vt:lpstr>Презентация PowerPoint</vt:lpstr>
      <vt:lpstr>Презентация PowerPoint</vt:lpstr>
      <vt:lpstr>Презентация PowerPoint</vt:lpstr>
      <vt:lpstr>Вчитель: Озиратися в минуле треба кожному. Треба осмислити власне минуле, зрозуміти його, бо історія повторюється. І коли люди не зроблять сьогодні висновків, то вони будуть ходити по колу. Вчитель: Нині доля Батьківщини в руках Ваших батьків, завтра – у Ваших. Аби трагедії народу ніколи не повторилися необхідно, щоб Ваші руки були міцними, надійними, голови – світлими, а серця – благородним </vt:lpstr>
      <vt:lpstr> Хвилина мовчання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perfect</dc:creator>
  <cp:lastModifiedBy>Вікторія</cp:lastModifiedBy>
  <cp:revision>3</cp:revision>
  <dcterms:created xsi:type="dcterms:W3CDTF">2024-11-25T11:03:40Z</dcterms:created>
  <dcterms:modified xsi:type="dcterms:W3CDTF">2025-11-23T11:28:30Z</dcterms:modified>
</cp:coreProperties>
</file>