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0" r:id="rId3"/>
    <p:sldId id="257" r:id="rId4"/>
    <p:sldId id="259" r:id="rId5"/>
    <p:sldId id="264" r:id="rId6"/>
    <p:sldId id="285" r:id="rId7"/>
    <p:sldId id="288" r:id="rId8"/>
    <p:sldId id="290" r:id="rId9"/>
    <p:sldId id="295" r:id="rId10"/>
    <p:sldId id="30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557" autoAdjust="0"/>
  </p:normalViewPr>
  <p:slideViewPr>
    <p:cSldViewPr snapToGrid="0">
      <p:cViewPr varScale="1">
        <p:scale>
          <a:sx n="77" d="100"/>
          <a:sy n="77" d="100"/>
        </p:scale>
        <p:origin x="88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4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60083A-F3E2-5BBD-0BB5-6CBF948D87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58E4D75-8756-8A19-E33E-B514AA950B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4AFB7EE-4FE9-4E86-C25B-8D9EA9918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1520-4B6A-4C49-A183-F6B9BF128337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AD1EC2-C544-8CEF-EE1C-8B8AD4E5D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824435-D18C-5D02-DBBA-B0D8F31BD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28B74-AEB1-4314-BE69-094A43C426C5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991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0EE2F4-7833-70EE-2864-B82F108D1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1898391-AF82-9706-EACB-CF5A47D135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100482-6DE7-FBDE-A716-4583A702A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1520-4B6A-4C49-A183-F6B9BF128337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02EA81-D96B-5DD8-DD0C-381CD8551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CB52508-B0A7-9B17-E10D-CCFC22E6A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28B74-AEB1-4314-BE69-094A43C426C5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837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A730C21-9833-1520-92E6-1AF15D02C0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4D287EA-8A0B-9C5D-CB80-BF2A1AF5D7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FD01ECD-03F0-C375-4901-5BB7628CF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1520-4B6A-4C49-A183-F6B9BF128337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6F0FB77-95FB-9D6D-0580-F759F3FA2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1F94FA1-F523-B902-65AD-C2742D871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28B74-AEB1-4314-BE69-094A43C426C5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899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A8D8E3-9464-17B0-FEEB-FEF3E6E45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ED1634-3A80-C8DD-7D01-043EDFDCC3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8B9A11-34EC-1E95-F196-B13E4EB56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1520-4B6A-4C49-A183-F6B9BF128337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E224DA-EAC6-8A60-AEA1-0E36F3A6E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5A351-EAEC-3380-EEA2-C7E8C1618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28B74-AEB1-4314-BE69-094A43C426C5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104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657DD5-55DC-7443-098D-436FCFC1A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2B08969-A865-7D9B-E46F-0D85A744F7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A98FA73-6175-1552-5DD8-100FB4E0B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1520-4B6A-4C49-A183-F6B9BF128337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2C12ACB-BE65-54C5-6A30-95D8530C3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E23AC7-21A9-DD90-C731-C12A3A84F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28B74-AEB1-4314-BE69-094A43C426C5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75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FF2FF2-3533-3D51-2766-D13C086B7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1166F7-0D5E-720B-5A66-6BCC6BE0F1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B424881-C56F-D125-BAB4-1BF3099008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7713C80-E9B4-3887-CBCE-25539107E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1520-4B6A-4C49-A183-F6B9BF128337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15EFE5-3501-D589-FFB6-94AAB6CFB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9EE9E58-1E48-2DD9-1A15-866884AD5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28B74-AEB1-4314-BE69-094A43C426C5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898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216C50-3507-0C7F-6543-B183D7BA9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68B0E73-BD48-4F1F-1866-F57BB86AE1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54CF05C-301E-483C-136D-235BFBC800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713CE1F-B5AF-CE70-2EB4-C8EE1130EB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14C3D03-51DA-5C95-F4BF-4278AF57E2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5EB07FC-0007-B9C6-86AE-FC28A841F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1520-4B6A-4C49-A183-F6B9BF128337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42C8086-3CB5-EB86-C10C-5F898A366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3666519-2702-E1E9-AA38-52F70A83C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28B74-AEB1-4314-BE69-094A43C426C5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713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D28C9C-4E8E-D04B-DAC2-76DD83D32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127CD97-F42C-98F8-0CA0-ED217A9BB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1520-4B6A-4C49-A183-F6B9BF128337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D1D3CF1-F0CE-9CAA-B0CE-0F6D42E6C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383D4A8-7BC4-3811-4DC9-62326CC94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28B74-AEB1-4314-BE69-094A43C426C5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088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B7FF827-5912-86D8-2F42-E4C729132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1520-4B6A-4C49-A183-F6B9BF128337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CF6640A-C225-3E9C-B6CF-2D69CD1A7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2ED9822-AB35-07D1-7362-F54DF544D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28B74-AEB1-4314-BE69-094A43C426C5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724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B45A1B-66BF-581E-F607-8F48440CE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AD445EE-2DFE-C9AF-21AA-0E6FD7C83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3E99B97-637D-0EFC-2D56-99C28BE062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71CBCDC-F5C2-7581-5AF2-5062AD5FE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1520-4B6A-4C49-A183-F6B9BF128337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66027F0-EE39-D575-BBC8-3F2EEB045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A14EB02-30AC-BF8E-763A-9C763A28B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28B74-AEB1-4314-BE69-094A43C426C5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531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2B4C56-3AED-8F14-911B-FA75016FE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9D0FC51-5410-804C-0799-7CD604EF70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105A3D9-8BD3-0ABC-0C1D-969FA543F9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E48D105-30D3-A9F6-7341-9DAB32369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1520-4B6A-4C49-A183-F6B9BF128337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25C58F4-BDB2-4A41-4755-0C9E9EAED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8E04377-4501-A22C-50F5-12871247B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28B74-AEB1-4314-BE69-094A43C426C5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868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BA9338-59E6-5EDF-D0E5-B0C8BC09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78653E-7FED-AF7C-5DCE-1B06F74A2C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A25472-D49E-C1FD-0EB8-37093CA114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501520-4B6A-4C49-A183-F6B9BF128337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6771F5-FD4D-38D9-062F-F969394EFF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B569ECD-1DB9-F2A6-2F06-2C84543EBE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728B74-AEB1-4314-BE69-094A43C426C5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70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microsoft.com/office/2007/relationships/hdphoto" Target="../media/hdphoto2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7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9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gif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microsoft.com/office/2007/relationships/hdphoto" Target="../media/hdphoto10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Виховна година до Дня Європи. Ідеї для реалізації на уроці — Журнал «На  Урок»">
            <a:extLst>
              <a:ext uri="{FF2B5EF4-FFF2-40B4-BE49-F238E27FC236}">
                <a16:creationId xmlns:a16="http://schemas.microsoft.com/office/drawing/2014/main" id="{55904252-E9BE-7BDA-78F2-17DBE8DD3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3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Статус кандидата у члени ЄС: що це дає">
            <a:extLst>
              <a:ext uri="{FF2B5EF4-FFF2-40B4-BE49-F238E27FC236}">
                <a16:creationId xmlns:a16="http://schemas.microsoft.com/office/drawing/2014/main" id="{7F5A2196-A3D0-455F-13A4-C6B4F62AFDA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8" name="Picture 14" descr="Процес вступу до ЄС крок за кроком">
            <a:extLst>
              <a:ext uri="{FF2B5EF4-FFF2-40B4-BE49-F238E27FC236}">
                <a16:creationId xmlns:a16="http://schemas.microsoft.com/office/drawing/2014/main" id="{57FC84AD-DD54-C079-1019-34EFE848AF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8712" y="2783278"/>
            <a:ext cx="2211698" cy="2035985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Рамки Sky Area Font, Марко Винтаж, синий, текст png | PNGEgg">
            <a:extLst>
              <a:ext uri="{FF2B5EF4-FFF2-40B4-BE49-F238E27FC236}">
                <a16:creationId xmlns:a16="http://schemas.microsoft.com/office/drawing/2014/main" id="{B3AEEB04-74B4-5F00-E9AF-D0BE09A34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28" b="83847" l="1000" r="95778">
                        <a14:foregroundMark x1="10222" y1="2203" x2="1889" y2="11160"/>
                        <a14:foregroundMark x1="1889" y1="11160" x2="2444" y2="66373"/>
                        <a14:foregroundMark x1="2444" y1="66373" x2="4889" y2="77239"/>
                        <a14:foregroundMark x1="4889" y1="77239" x2="70111" y2="85316"/>
                        <a14:foregroundMark x1="70111" y1="85316" x2="90778" y2="81351"/>
                        <a14:foregroundMark x1="90778" y1="81351" x2="96444" y2="73862"/>
                        <a14:foregroundMark x1="96444" y1="73862" x2="98111" y2="14391"/>
                        <a14:foregroundMark x1="98111" y1="14391" x2="91333" y2="6314"/>
                        <a14:foregroundMark x1="91333" y1="6314" x2="9444" y2="4993"/>
                        <a14:foregroundMark x1="6778" y1="6314" x2="2778" y2="56828"/>
                        <a14:foregroundMark x1="2778" y1="56828" x2="3556" y2="64170"/>
                        <a14:foregroundMark x1="9556" y1="1762" x2="9556" y2="1762"/>
                        <a14:foregroundMark x1="1000" y1="18649" x2="1000" y2="18649"/>
                        <a14:foregroundMark x1="60333" y1="2349" x2="60889" y2="1028"/>
                        <a14:foregroundMark x1="98691" y1="8025" x2="95444" y2="75330"/>
                        <a14:foregroundMark x1="95444" y1="75330" x2="85333" y2="79001"/>
                        <a14:foregroundMark x1="85333" y1="79001" x2="24333" y2="78414"/>
                        <a14:foregroundMark x1="24333" y1="78414" x2="23444" y2="77827"/>
                        <a14:foregroundMark x1="94556" y1="6755" x2="95778" y2="75037"/>
                        <a14:foregroundMark x1="99000" y1="32746" x2="97889" y2="71659"/>
                        <a14:foregroundMark x1="97889" y1="71659" x2="92556" y2="84288"/>
                        <a14:foregroundMark x1="92556" y1="84288" x2="81556" y2="87812"/>
                        <a14:foregroundMark x1="81556" y1="87812" x2="10889" y2="78561"/>
                        <a14:foregroundMark x1="10889" y1="78561" x2="10889" y2="78414"/>
                        <a14:foregroundMark x1="31000" y1="81204" x2="49111" y2="80176"/>
                        <a14:foregroundMark x1="49111" y1="80176" x2="78778" y2="83847"/>
                        <a14:foregroundMark x1="78778" y1="83847" x2="84778" y2="80764"/>
                        <a14:foregroundMark x1="25889" y1="82379" x2="26000" y2="82379"/>
                        <a14:foregroundMark x1="66778" y1="1909" x2="58444" y2="1762"/>
                        <a14:backgroundMark x1="94333" y1="147" x2="99222" y2="5286"/>
                        <a14:backgroundMark x1="98556" y1="6021" x2="99556" y2="6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315"/>
          <a:stretch/>
        </p:blipFill>
        <p:spPr bwMode="auto">
          <a:xfrm>
            <a:off x="299927" y="257386"/>
            <a:ext cx="5789527" cy="501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28225C5C-B359-F5FD-B7ED-61DA9DB4A2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39148" y="1461947"/>
            <a:ext cx="6738731" cy="3000723"/>
          </a:xfrm>
        </p:spPr>
        <p:txBody>
          <a:bodyPr>
            <a:normAutofit fontScale="90000"/>
          </a:bodyPr>
          <a:lstStyle/>
          <a:p>
            <a:r>
              <a:rPr lang="uk-UA" sz="6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9 травня </a:t>
            </a:r>
            <a:br>
              <a:rPr lang="uk-UA" sz="66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6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ru-RU" sz="66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Єдиний</a:t>
            </a:r>
            <a:r>
              <a:rPr lang="ru-RU" sz="6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урок до Дня </a:t>
            </a:r>
            <a:r>
              <a:rPr lang="ru-RU" sz="66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Європи</a:t>
            </a:r>
            <a:r>
              <a:rPr lang="ru-RU" sz="6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«</a:t>
            </a:r>
            <a:r>
              <a:rPr lang="ru-RU" sz="66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Європа</a:t>
            </a:r>
            <a:r>
              <a:rPr lang="ru-RU" sz="6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– наш </a:t>
            </a:r>
            <a:r>
              <a:rPr lang="ru-RU" sz="66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спільний</a:t>
            </a:r>
            <a:r>
              <a:rPr lang="ru-RU" sz="6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ru-RU" sz="66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дім</a:t>
            </a:r>
            <a:r>
              <a:rPr lang="ru-RU" sz="6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»</a:t>
            </a:r>
            <a:endParaRPr lang="en-US" sz="66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14" descr="Процес вступу до ЄС крок за кроком">
            <a:extLst>
              <a:ext uri="{FF2B5EF4-FFF2-40B4-BE49-F238E27FC236}">
                <a16:creationId xmlns:a16="http://schemas.microsoft.com/office/drawing/2014/main" id="{C5A98E8B-5D7F-041E-AE0B-5E4B639F5A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963" y="4242391"/>
            <a:ext cx="3155454" cy="2511920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дівчинка у вінку і вишиванці тримає в руках прапор європейського союзу - красива реалістична картинка">
            <a:extLst>
              <a:ext uri="{FF2B5EF4-FFF2-40B4-BE49-F238E27FC236}">
                <a16:creationId xmlns:a16="http://schemas.microsoft.com/office/drawing/2014/main" id="{6ADFE7ED-DA3A-8C0E-FB37-F71CE74B66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637" b="99609" l="2930" r="93262">
                        <a14:foregroundMark x1="89063" y1="34668" x2="69141" y2="8594"/>
                        <a14:foregroundMark x1="69141" y1="8594" x2="46973" y2="3906"/>
                        <a14:foregroundMark x1="46973" y1="3906" x2="21191" y2="19629"/>
                        <a14:foregroundMark x1="21191" y1="19629" x2="9668" y2="52832"/>
                        <a14:foregroundMark x1="9668" y1="52832" x2="13184" y2="82227"/>
                        <a14:foregroundMark x1="13184" y1="82227" x2="23730" y2="96387"/>
                        <a14:foregroundMark x1="23730" y1="96387" x2="90039" y2="91797"/>
                        <a14:foregroundMark x1="90039" y1="91797" x2="78223" y2="19824"/>
                        <a14:foregroundMark x1="58496" y1="4297" x2="28418" y2="6934"/>
                        <a14:foregroundMark x1="28418" y1="6934" x2="12305" y2="25684"/>
                        <a14:foregroundMark x1="12305" y1="25684" x2="26953" y2="88574"/>
                        <a14:foregroundMark x1="26953" y1="88574" x2="50391" y2="89648"/>
                        <a14:foregroundMark x1="78223" y1="67090" x2="84473" y2="88574"/>
                        <a14:foregroundMark x1="84473" y1="88574" x2="84473" y2="88574"/>
                        <a14:foregroundMark x1="89453" y1="98047" x2="19043" y2="95703"/>
                        <a14:foregroundMark x1="19043" y1="95703" x2="12793" y2="87988"/>
                        <a14:foregroundMark x1="91504" y1="88184" x2="93457" y2="97656"/>
                        <a14:foregroundMark x1="29102" y1="36328" x2="28906" y2="63867"/>
                        <a14:foregroundMark x1="48828" y1="63672" x2="58105" y2="76953"/>
                        <a14:foregroundMark x1="58105" y1="76953" x2="58105" y2="76953"/>
                        <a14:foregroundMark x1="59473" y1="69531" x2="59863" y2="78711"/>
                        <a14:foregroundMark x1="38770" y1="37695" x2="12793" y2="72070"/>
                        <a14:foregroundMark x1="18066" y1="36523" x2="48047" y2="64453"/>
                        <a14:foregroundMark x1="48047" y1="64453" x2="48633" y2="64648"/>
                        <a14:foregroundMark x1="12402" y1="76563" x2="2930" y2="99707"/>
                        <a14:foregroundMark x1="2930" y1="99707" x2="2930" y2="99707"/>
                        <a14:foregroundMark x1="48828" y1="63086" x2="41016" y2="84570"/>
                        <a14:foregroundMark x1="63477" y1="52344" x2="57910" y2="66309"/>
                        <a14:foregroundMark x1="57910" y1="66309" x2="57910" y2="66309"/>
                        <a14:foregroundMark x1="86621" y1="31445" x2="87402" y2="11914"/>
                        <a14:foregroundMark x1="87402" y1="11914" x2="79590" y2="5469"/>
                        <a14:foregroundMark x1="79590" y1="5469" x2="41699" y2="1367"/>
                        <a14:foregroundMark x1="41699" y1="1367" x2="28613" y2="2637"/>
                        <a14:foregroundMark x1="28613" y1="2637" x2="13770" y2="9180"/>
                        <a14:foregroundMark x1="13770" y1="9180" x2="10742" y2="19824"/>
                        <a14:foregroundMark x1="10742" y1="19824" x2="14844" y2="28418"/>
                        <a14:foregroundMark x1="14844" y1="28418" x2="20410" y2="32031"/>
                        <a14:foregroundMark x1="6738" y1="83398" x2="6934" y2="84961"/>
                        <a14:foregroundMark x1="8203" y1="80176" x2="7129" y2="839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1448" y="-1695"/>
            <a:ext cx="7350643" cy="6808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802848A-1B35-665F-6073-2345A38A71E9}"/>
              </a:ext>
            </a:extLst>
          </p:cNvPr>
          <p:cNvSpPr txBox="1"/>
          <p:nvPr/>
        </p:nvSpPr>
        <p:spPr>
          <a:xfrm>
            <a:off x="9730409" y="5273749"/>
            <a:ext cx="34290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Підготувала вчитель 8-Б класу </a:t>
            </a:r>
          </a:p>
          <a:p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Красницька О.І.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9939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F63A5E-69E1-9888-9209-1E89612E9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2DF55B02-88FE-059B-1F4B-88BAE43A36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96" b="16628"/>
          <a:stretch>
            <a:fillRect/>
          </a:stretch>
        </p:blipFill>
        <p:spPr>
          <a:xfrm>
            <a:off x="-1" y="0"/>
            <a:ext cx="6043807" cy="383650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EB1A524-B01C-7120-FA3E-812AED18C7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3806" y="2631996"/>
            <a:ext cx="6095184" cy="422600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3F62E49-A930-2147-B7FD-255793ED5B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01" b="26341"/>
          <a:stretch>
            <a:fillRect/>
          </a:stretch>
        </p:blipFill>
        <p:spPr>
          <a:xfrm>
            <a:off x="-51379" y="3429000"/>
            <a:ext cx="6095185" cy="344639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0581170-9549-E321-75CB-540A41ABE3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3805" y="0"/>
            <a:ext cx="6095185" cy="28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08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Виховна година до Дня Європи. Ідеї для реалізації на уроці — Журнал «На  Урок»">
            <a:extLst>
              <a:ext uri="{FF2B5EF4-FFF2-40B4-BE49-F238E27FC236}">
                <a16:creationId xmlns:a16="http://schemas.microsoft.com/office/drawing/2014/main" id="{69C5059C-9924-5293-0D88-2449C5F7E2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3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Рамки Sky Area Font, Марко Винтаж, синий, текст png | PNGEgg">
            <a:extLst>
              <a:ext uri="{FF2B5EF4-FFF2-40B4-BE49-F238E27FC236}">
                <a16:creationId xmlns:a16="http://schemas.microsoft.com/office/drawing/2014/main" id="{E4E4EFED-AAC7-6BBD-931B-6A9EE1CF1D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28" b="83847" l="1000" r="95778">
                        <a14:foregroundMark x1="10222" y1="2203" x2="1889" y2="11160"/>
                        <a14:foregroundMark x1="1889" y1="11160" x2="2444" y2="66373"/>
                        <a14:foregroundMark x1="2444" y1="66373" x2="4889" y2="77239"/>
                        <a14:foregroundMark x1="4889" y1="77239" x2="70111" y2="85316"/>
                        <a14:foregroundMark x1="70111" y1="85316" x2="90778" y2="81351"/>
                        <a14:foregroundMark x1="90778" y1="81351" x2="96444" y2="73862"/>
                        <a14:foregroundMark x1="96444" y1="73862" x2="98111" y2="14391"/>
                        <a14:foregroundMark x1="98111" y1="14391" x2="91333" y2="6314"/>
                        <a14:foregroundMark x1="91333" y1="6314" x2="9444" y2="4993"/>
                        <a14:foregroundMark x1="6778" y1="6314" x2="2778" y2="56828"/>
                        <a14:foregroundMark x1="2778" y1="56828" x2="3556" y2="64170"/>
                        <a14:foregroundMark x1="9556" y1="1762" x2="9556" y2="1762"/>
                        <a14:foregroundMark x1="1000" y1="18649" x2="1000" y2="18649"/>
                        <a14:foregroundMark x1="60333" y1="2349" x2="60889" y2="1028"/>
                        <a14:foregroundMark x1="98691" y1="8025" x2="95444" y2="75330"/>
                        <a14:foregroundMark x1="95444" y1="75330" x2="85333" y2="79001"/>
                        <a14:foregroundMark x1="85333" y1="79001" x2="24333" y2="78414"/>
                        <a14:foregroundMark x1="24333" y1="78414" x2="23444" y2="77827"/>
                        <a14:foregroundMark x1="94556" y1="6755" x2="95778" y2="75037"/>
                        <a14:foregroundMark x1="99000" y1="32746" x2="97889" y2="71659"/>
                        <a14:foregroundMark x1="97889" y1="71659" x2="92556" y2="84288"/>
                        <a14:foregroundMark x1="92556" y1="84288" x2="81556" y2="87812"/>
                        <a14:foregroundMark x1="81556" y1="87812" x2="10889" y2="78561"/>
                        <a14:foregroundMark x1="10889" y1="78561" x2="10889" y2="78414"/>
                        <a14:foregroundMark x1="31000" y1="81204" x2="49111" y2="80176"/>
                        <a14:foregroundMark x1="49111" y1="80176" x2="78778" y2="83847"/>
                        <a14:foregroundMark x1="78778" y1="83847" x2="84778" y2="80764"/>
                        <a14:foregroundMark x1="25889" y1="82379" x2="26000" y2="82379"/>
                        <a14:foregroundMark x1="66778" y1="1909" x2="58444" y2="1762"/>
                        <a14:backgroundMark x1="94333" y1="147" x2="99222" y2="5286"/>
                        <a14:backgroundMark x1="98556" y1="6021" x2="99556" y2="6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315"/>
          <a:stretch/>
        </p:blipFill>
        <p:spPr bwMode="auto">
          <a:xfrm>
            <a:off x="5814392" y="246753"/>
            <a:ext cx="6090240" cy="604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061DC81-B39D-C4FD-F7E9-2A37EE99BF8F}"/>
              </a:ext>
            </a:extLst>
          </p:cNvPr>
          <p:cNvSpPr txBox="1"/>
          <p:nvPr/>
        </p:nvSpPr>
        <p:spPr>
          <a:xfrm>
            <a:off x="6298616" y="823861"/>
            <a:ext cx="5315935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Де́нь</a:t>
            </a:r>
            <a:r>
              <a:rPr lang="ru-RU" sz="3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ru-RU" sz="36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Євро́пи</a:t>
            </a:r>
            <a:r>
              <a:rPr lang="ru-RU" sz="3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 — свято, </a:t>
            </a:r>
            <a:r>
              <a:rPr lang="ru-RU" sz="36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що</a:t>
            </a:r>
            <a:r>
              <a:rPr lang="ru-RU" sz="3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ru-RU" sz="36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відзначається</a:t>
            </a:r>
            <a:r>
              <a:rPr lang="ru-RU" sz="3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 9 </a:t>
            </a:r>
            <a:r>
              <a:rPr lang="ru-RU" sz="36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травня</a:t>
            </a:r>
            <a:r>
              <a:rPr lang="ru-RU" sz="3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в </a:t>
            </a:r>
            <a:r>
              <a:rPr lang="ru-RU" sz="36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Україні</a:t>
            </a:r>
            <a:r>
              <a:rPr lang="ru-RU" sz="3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, Європейському </a:t>
            </a:r>
            <a:r>
              <a:rPr lang="ru-RU" sz="36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Союзі</a:t>
            </a:r>
            <a:r>
              <a:rPr lang="ru-RU" sz="3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та </a:t>
            </a:r>
            <a:r>
              <a:rPr lang="ru-RU" sz="36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інших</a:t>
            </a:r>
            <a:r>
              <a:rPr lang="ru-RU" sz="3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ru-RU" sz="36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країнах</a:t>
            </a:r>
            <a:r>
              <a:rPr lang="ru-RU" sz="3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 на </a:t>
            </a:r>
            <a:r>
              <a:rPr lang="ru-RU" sz="36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відзначення</a:t>
            </a:r>
            <a:r>
              <a:rPr lang="ru-RU" sz="3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миру та </a:t>
            </a:r>
            <a:r>
              <a:rPr lang="ru-RU" sz="36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єдності</a:t>
            </a:r>
            <a:r>
              <a:rPr lang="ru-RU" sz="3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на європейському континенті.</a:t>
            </a:r>
            <a:endParaRPr lang="en-US" sz="36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8" name="Picture 4" descr="дівчинка у вінку і вишиванці тримає в руках прапор європейського союзу - красива реалістична картинка">
            <a:extLst>
              <a:ext uri="{FF2B5EF4-FFF2-40B4-BE49-F238E27FC236}">
                <a16:creationId xmlns:a16="http://schemas.microsoft.com/office/drawing/2014/main" id="{F63CB4B3-4769-C92A-0406-682F15C2D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637" b="99805" l="3613" r="94727">
                        <a14:foregroundMark x1="72656" y1="20703" x2="78223" y2="5273"/>
                        <a14:foregroundMark x1="78223" y1="5273" x2="54785" y2="1465"/>
                        <a14:foregroundMark x1="54785" y1="1465" x2="27734" y2="9570"/>
                        <a14:foregroundMark x1="27734" y1="9570" x2="25879" y2="22070"/>
                        <a14:foregroundMark x1="25879" y1="22070" x2="50684" y2="33496"/>
                        <a14:foregroundMark x1="50684" y1="33496" x2="65820" y2="27148"/>
                        <a14:foregroundMark x1="65820" y1="27148" x2="68848" y2="22559"/>
                        <a14:foregroundMark x1="41797" y1="11328" x2="53516" y2="32910"/>
                        <a14:foregroundMark x1="28613" y1="56836" x2="18750" y2="72559"/>
                        <a14:foregroundMark x1="18750" y1="72559" x2="31250" y2="90430"/>
                        <a14:foregroundMark x1="31250" y1="90430" x2="79980" y2="95215"/>
                        <a14:foregroundMark x1="79980" y1="95215" x2="86621" y2="66602"/>
                        <a14:foregroundMark x1="86621" y1="66602" x2="85156" y2="53516"/>
                        <a14:foregroundMark x1="64551" y1="53516" x2="92090" y2="93750"/>
                        <a14:foregroundMark x1="92090" y1="93750" x2="92090" y2="93750"/>
                        <a14:foregroundMark x1="70508" y1="5078" x2="40723" y2="8691"/>
                        <a14:foregroundMark x1="40723" y1="8691" x2="34375" y2="12012"/>
                        <a14:foregroundMark x1="68652" y1="8691" x2="53320" y2="26660"/>
                        <a14:foregroundMark x1="76074" y1="18066" x2="83496" y2="28125"/>
                        <a14:foregroundMark x1="80078" y1="17773" x2="84180" y2="23340"/>
                        <a14:foregroundMark x1="31250" y1="23047" x2="11523" y2="32910"/>
                        <a14:foregroundMark x1="33105" y1="29004" x2="31445" y2="49902"/>
                        <a14:foregroundMark x1="29297" y1="23340" x2="19922" y2="16309"/>
                        <a14:foregroundMark x1="19922" y1="16309" x2="16797" y2="15137"/>
                        <a14:foregroundMark x1="30273" y1="9668" x2="25488" y2="2637"/>
                        <a14:foregroundMark x1="41504" y1="6250" x2="42969" y2="2930"/>
                        <a14:foregroundMark x1="19238" y1="18262" x2="10156" y2="21094"/>
                        <a14:foregroundMark x1="22363" y1="13477" x2="20410" y2="7715"/>
                        <a14:foregroundMark x1="21191" y1="52344" x2="10742" y2="87305"/>
                        <a14:foregroundMark x1="10742" y1="87305" x2="21680" y2="95410"/>
                        <a14:foregroundMark x1="21680" y1="95410" x2="22363" y2="95410"/>
                        <a14:foregroundMark x1="6543" y1="83691" x2="14160" y2="98535"/>
                        <a14:foregroundMark x1="14160" y1="98535" x2="32813" y2="99316"/>
                        <a14:foregroundMark x1="32813" y1="99316" x2="37500" y2="97852"/>
                        <a14:foregroundMark x1="87305" y1="68164" x2="94824" y2="95215"/>
                        <a14:foregroundMark x1="94824" y1="95215" x2="72656" y2="98340"/>
                        <a14:foregroundMark x1="11523" y1="71973" x2="4004" y2="87695"/>
                        <a14:foregroundMark x1="4004" y1="87695" x2="7031" y2="99805"/>
                        <a14:foregroundMark x1="7031" y1="99805" x2="7031" y2="99805"/>
                        <a14:foregroundMark x1="6250" y1="91602" x2="3613" y2="998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820" y="1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558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Виховна година до Дня Європи. Ідеї для реалізації на уроці — Журнал «На  Урок»">
            <a:extLst>
              <a:ext uri="{FF2B5EF4-FFF2-40B4-BE49-F238E27FC236}">
                <a16:creationId xmlns:a16="http://schemas.microsoft.com/office/drawing/2014/main" id="{55904252-E9BE-7BDA-78F2-17DBE8DD3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3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830C68E-ABFC-F7A3-668B-26076CBB2A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en-US" dirty="0"/>
          </a:p>
        </p:txBody>
      </p:sp>
      <p:pic>
        <p:nvPicPr>
          <p:cNvPr id="4" name="Picture 2" descr="Рамки Sky Area Font, Марко Винтаж, синий, текст png | PNGEgg">
            <a:extLst>
              <a:ext uri="{FF2B5EF4-FFF2-40B4-BE49-F238E27FC236}">
                <a16:creationId xmlns:a16="http://schemas.microsoft.com/office/drawing/2014/main" id="{04E647A6-12DA-C63E-8343-00152ADBBB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28" b="83847" l="1000" r="95778">
                        <a14:foregroundMark x1="10222" y1="2203" x2="1889" y2="11160"/>
                        <a14:foregroundMark x1="1889" y1="11160" x2="2444" y2="66373"/>
                        <a14:foregroundMark x1="2444" y1="66373" x2="4889" y2="77239"/>
                        <a14:foregroundMark x1="4889" y1="77239" x2="70111" y2="85316"/>
                        <a14:foregroundMark x1="70111" y1="85316" x2="90778" y2="81351"/>
                        <a14:foregroundMark x1="90778" y1="81351" x2="96444" y2="73862"/>
                        <a14:foregroundMark x1="96444" y1="73862" x2="98111" y2="14391"/>
                        <a14:foregroundMark x1="98111" y1="14391" x2="91333" y2="6314"/>
                        <a14:foregroundMark x1="91333" y1="6314" x2="9444" y2="4993"/>
                        <a14:foregroundMark x1="6778" y1="6314" x2="2778" y2="56828"/>
                        <a14:foregroundMark x1="2778" y1="56828" x2="3556" y2="64170"/>
                        <a14:foregroundMark x1="9556" y1="1762" x2="9556" y2="1762"/>
                        <a14:foregroundMark x1="1000" y1="18649" x2="1000" y2="18649"/>
                        <a14:foregroundMark x1="60333" y1="2349" x2="60889" y2="1028"/>
                        <a14:foregroundMark x1="98691" y1="8025" x2="95444" y2="75330"/>
                        <a14:foregroundMark x1="95444" y1="75330" x2="85333" y2="79001"/>
                        <a14:foregroundMark x1="85333" y1="79001" x2="24333" y2="78414"/>
                        <a14:foregroundMark x1="24333" y1="78414" x2="23444" y2="77827"/>
                        <a14:foregroundMark x1="94556" y1="6755" x2="95778" y2="75037"/>
                        <a14:foregroundMark x1="99000" y1="32746" x2="97889" y2="71659"/>
                        <a14:foregroundMark x1="97889" y1="71659" x2="92556" y2="84288"/>
                        <a14:foregroundMark x1="92556" y1="84288" x2="81556" y2="87812"/>
                        <a14:foregroundMark x1="81556" y1="87812" x2="10889" y2="78561"/>
                        <a14:foregroundMark x1="10889" y1="78561" x2="10889" y2="78414"/>
                        <a14:foregroundMark x1="31000" y1="81204" x2="49111" y2="80176"/>
                        <a14:foregroundMark x1="49111" y1="80176" x2="78778" y2="83847"/>
                        <a14:foregroundMark x1="78778" y1="83847" x2="84778" y2="80764"/>
                        <a14:foregroundMark x1="25889" y1="82379" x2="26000" y2="82379"/>
                        <a14:foregroundMark x1="66778" y1="1909" x2="58444" y2="1762"/>
                        <a14:backgroundMark x1="94333" y1="147" x2="99222" y2="5286"/>
                        <a14:backgroundMark x1="98556" y1="6021" x2="99556" y2="6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315"/>
          <a:stretch/>
        </p:blipFill>
        <p:spPr bwMode="auto">
          <a:xfrm>
            <a:off x="5814392" y="246753"/>
            <a:ext cx="6090240" cy="604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7B7E612-48A3-BD4A-D91F-E9E0BFF58DCB}"/>
              </a:ext>
            </a:extLst>
          </p:cNvPr>
          <p:cNvSpPr txBox="1"/>
          <p:nvPr/>
        </p:nvSpPr>
        <p:spPr>
          <a:xfrm>
            <a:off x="6298616" y="823861"/>
            <a:ext cx="531593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Чому</a:t>
            </a:r>
            <a:r>
              <a:rPr lang="ru-RU" sz="4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ru-RU" sz="40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це</a:t>
            </a:r>
            <a:r>
              <a:rPr lang="ru-RU" sz="4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свято </a:t>
            </a:r>
            <a:r>
              <a:rPr lang="ru-RU" sz="40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відзначають</a:t>
            </a:r>
            <a:r>
              <a:rPr lang="ru-RU" sz="4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в </a:t>
            </a:r>
            <a:r>
              <a:rPr lang="ru-RU" sz="40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Україні</a:t>
            </a:r>
            <a:r>
              <a:rPr lang="ru-RU" sz="4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? </a:t>
            </a:r>
            <a:br>
              <a:rPr 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br>
              <a:rPr lang="ru-RU" sz="1400" dirty="0">
                <a:highlight>
                  <a:srgbClr val="FFFF00"/>
                </a:highlight>
                <a:latin typeface="Arial Black" panose="020B0A04020102020204" pitchFamily="34" charset="0"/>
              </a:rPr>
            </a:br>
            <a:br>
              <a:rPr lang="ru-RU" sz="1400" dirty="0">
                <a:highlight>
                  <a:srgbClr val="FFFF00"/>
                </a:highlight>
                <a:latin typeface="Arial Black" panose="020B0A04020102020204" pitchFamily="34" charset="0"/>
              </a:rPr>
            </a:br>
            <a:br>
              <a:rPr lang="ru-RU" sz="1400" dirty="0">
                <a:highlight>
                  <a:srgbClr val="FFFF00"/>
                </a:highlight>
                <a:latin typeface="Arial Black" panose="020B0A04020102020204" pitchFamily="34" charset="0"/>
              </a:rPr>
            </a:br>
            <a:br>
              <a:rPr lang="ru-RU" sz="1400" dirty="0">
                <a:highlight>
                  <a:srgbClr val="FFFF00"/>
                </a:highlight>
                <a:latin typeface="Arial Black" panose="020B0A04020102020204" pitchFamily="34" charset="0"/>
              </a:rPr>
            </a:br>
            <a:br>
              <a:rPr lang="ru-RU" sz="1400" dirty="0">
                <a:highlight>
                  <a:srgbClr val="FFFF00"/>
                </a:highlight>
                <a:latin typeface="Arial Black" panose="020B0A04020102020204" pitchFamily="34" charset="0"/>
              </a:rPr>
            </a:br>
            <a:br>
              <a:rPr lang="ru-RU" sz="1400" dirty="0">
                <a:highlight>
                  <a:srgbClr val="FFFF00"/>
                </a:highlight>
                <a:latin typeface="Arial Black" panose="020B0A04020102020204" pitchFamily="34" charset="0"/>
              </a:rPr>
            </a:br>
            <a:r>
              <a:rPr lang="ru-RU" sz="3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.</a:t>
            </a:r>
            <a:endParaRPr lang="en-US" sz="36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BBEA90-E703-E980-55E1-8FA49090EE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0639" y="3300111"/>
            <a:ext cx="5797746" cy="2387600"/>
          </a:xfrm>
        </p:spPr>
        <p:txBody>
          <a:bodyPr>
            <a:noAutofit/>
          </a:bodyPr>
          <a:lstStyle/>
          <a:p>
            <a:br>
              <a:rPr lang="ru-RU" sz="2800" dirty="0">
                <a:latin typeface="Comic Sans MS" panose="030F0702030302020204" pitchFamily="66" charset="0"/>
              </a:rPr>
            </a:br>
            <a:br>
              <a:rPr lang="ru-RU" sz="2800" dirty="0">
                <a:latin typeface="Comic Sans MS" panose="030F0702030302020204" pitchFamily="66" charset="0"/>
              </a:rPr>
            </a:br>
            <a:br>
              <a:rPr lang="ru-RU" sz="2800" dirty="0">
                <a:latin typeface="Comic Sans MS" panose="030F0702030302020204" pitchFamily="66" charset="0"/>
              </a:rPr>
            </a:br>
            <a:br>
              <a:rPr lang="ru-RU" sz="2800" dirty="0">
                <a:latin typeface="Comic Sans MS" panose="030F0702030302020204" pitchFamily="66" charset="0"/>
              </a:rPr>
            </a:br>
            <a:br>
              <a:rPr lang="ru-RU" sz="2800" dirty="0">
                <a:latin typeface="Comic Sans MS" panose="030F0702030302020204" pitchFamily="66" charset="0"/>
              </a:rPr>
            </a:br>
            <a:r>
              <a:rPr lang="ru-RU" sz="2800" dirty="0" err="1">
                <a:latin typeface="Comic Sans MS" panose="030F0702030302020204" pitchFamily="66" charset="0"/>
              </a:rPr>
              <a:t>Насамперед</a:t>
            </a:r>
            <a:r>
              <a:rPr lang="ru-RU" sz="2800" dirty="0">
                <a:latin typeface="Comic Sans MS" panose="030F0702030302020204" pitchFamily="66" charset="0"/>
              </a:rPr>
              <a:t> тому, </a:t>
            </a:r>
            <a:r>
              <a:rPr lang="ru-RU" sz="2800" dirty="0" err="1">
                <a:latin typeface="Comic Sans MS" panose="030F0702030302020204" pitchFamily="66" charset="0"/>
              </a:rPr>
              <a:t>що</a:t>
            </a:r>
            <a:r>
              <a:rPr lang="ru-RU" sz="2800" dirty="0">
                <a:latin typeface="Comic Sans MS" panose="030F0702030302020204" pitchFamily="66" charset="0"/>
              </a:rPr>
              <a:t> ми — </a:t>
            </a:r>
            <a:r>
              <a:rPr lang="ru-RU" sz="2800" dirty="0" err="1">
                <a:latin typeface="Comic Sans MS" panose="030F0702030302020204" pitchFamily="66" charset="0"/>
              </a:rPr>
              <a:t>європейці</a:t>
            </a:r>
            <a:r>
              <a:rPr lang="ru-RU" sz="2800" dirty="0">
                <a:latin typeface="Comic Sans MS" panose="030F0702030302020204" pitchFamily="66" charset="0"/>
              </a:rPr>
              <a:t>.</a:t>
            </a:r>
            <a:br>
              <a:rPr lang="ru-RU" sz="2800" dirty="0">
                <a:latin typeface="Comic Sans MS" panose="030F0702030302020204" pitchFamily="66" charset="0"/>
              </a:rPr>
            </a:br>
            <a:r>
              <a:rPr lang="ru-RU" sz="2800" dirty="0">
                <a:latin typeface="Comic Sans MS" panose="030F0702030302020204" pitchFamily="66" charset="0"/>
              </a:rPr>
              <a:t>Ми </a:t>
            </a:r>
            <a:r>
              <a:rPr lang="ru-RU" sz="2800" dirty="0" err="1">
                <a:latin typeface="Comic Sans MS" panose="030F0702030302020204" pitchFamily="66" charset="0"/>
              </a:rPr>
              <a:t>маємо</a:t>
            </a:r>
            <a:r>
              <a:rPr lang="ru-RU" sz="2800" dirty="0">
                <a:latin typeface="Comic Sans MS" panose="030F0702030302020204" pitchFamily="66" charset="0"/>
              </a:rPr>
              <a:t> </a:t>
            </a:r>
            <a:r>
              <a:rPr lang="ru-RU" sz="2800" dirty="0" err="1">
                <a:latin typeface="Comic Sans MS" panose="030F0702030302020204" pitchFamily="66" charset="0"/>
              </a:rPr>
              <a:t>багато</a:t>
            </a:r>
            <a:r>
              <a:rPr lang="ru-RU" sz="2800" dirty="0">
                <a:latin typeface="Comic Sans MS" panose="030F0702030302020204" pitchFamily="66" charset="0"/>
              </a:rPr>
              <a:t> </a:t>
            </a:r>
            <a:r>
              <a:rPr lang="ru-RU" sz="2800" dirty="0" err="1">
                <a:latin typeface="Comic Sans MS" panose="030F0702030302020204" pitchFamily="66" charset="0"/>
              </a:rPr>
              <a:t>спільного</a:t>
            </a:r>
            <a:r>
              <a:rPr lang="ru-RU" sz="2800" dirty="0">
                <a:latin typeface="Comic Sans MS" panose="030F0702030302020204" pitchFamily="66" charset="0"/>
              </a:rPr>
              <a:t> з </a:t>
            </a:r>
            <a:r>
              <a:rPr lang="ru-RU" sz="2800" dirty="0" err="1">
                <a:latin typeface="Comic Sans MS" panose="030F0702030302020204" pitchFamily="66" charset="0"/>
              </a:rPr>
              <a:t>іншими</a:t>
            </a:r>
            <a:r>
              <a:rPr lang="ru-RU" sz="2800" dirty="0">
                <a:latin typeface="Comic Sans MS" panose="030F0702030302020204" pitchFamily="66" charset="0"/>
              </a:rPr>
              <a:t> </a:t>
            </a:r>
            <a:r>
              <a:rPr lang="ru-RU" sz="2800" dirty="0" err="1">
                <a:latin typeface="Comic Sans MS" panose="030F0702030302020204" pitchFamily="66" charset="0"/>
              </a:rPr>
              <a:t>європейцями</a:t>
            </a:r>
            <a:r>
              <a:rPr lang="ru-RU" sz="2800" dirty="0">
                <a:latin typeface="Comic Sans MS" panose="030F0702030302020204" pitchFamily="66" charset="0"/>
              </a:rPr>
              <a:t> - </a:t>
            </a:r>
            <a:r>
              <a:rPr lang="ru-RU" sz="2800" dirty="0" err="1">
                <a:latin typeface="Comic Sans MS" panose="030F0702030302020204" pitchFamily="66" charset="0"/>
              </a:rPr>
              <a:t>від</a:t>
            </a:r>
            <a:r>
              <a:rPr lang="ru-RU" sz="2800" dirty="0">
                <a:latin typeface="Comic Sans MS" panose="030F0702030302020204" pitchFamily="66" charset="0"/>
              </a:rPr>
              <a:t> </a:t>
            </a:r>
            <a:r>
              <a:rPr lang="ru-RU" sz="2800" dirty="0" err="1">
                <a:latin typeface="Comic Sans MS" panose="030F0702030302020204" pitchFamily="66" charset="0"/>
              </a:rPr>
              <a:t>Лісабону</a:t>
            </a:r>
            <a:r>
              <a:rPr lang="ru-RU" sz="2800" dirty="0">
                <a:latin typeface="Comic Sans MS" panose="030F0702030302020204" pitchFamily="66" charset="0"/>
              </a:rPr>
              <a:t> до </a:t>
            </a:r>
            <a:r>
              <a:rPr lang="ru-RU" sz="2800" dirty="0" err="1">
                <a:latin typeface="Comic Sans MS" panose="030F0702030302020204" pitchFamily="66" charset="0"/>
              </a:rPr>
              <a:t>Варшави</a:t>
            </a:r>
            <a:r>
              <a:rPr lang="ru-RU" sz="2800" dirty="0">
                <a:latin typeface="Comic Sans MS" panose="030F0702030302020204" pitchFamily="66" charset="0"/>
              </a:rPr>
              <a:t>, </a:t>
            </a:r>
            <a:r>
              <a:rPr lang="ru-RU" sz="2800" dirty="0" err="1">
                <a:latin typeface="Comic Sans MS" panose="030F0702030302020204" pitchFamily="66" charset="0"/>
              </a:rPr>
              <a:t>від</a:t>
            </a:r>
            <a:r>
              <a:rPr lang="ru-RU" sz="2800" dirty="0">
                <a:latin typeface="Comic Sans MS" panose="030F0702030302020204" pitchFamily="66" charset="0"/>
              </a:rPr>
              <a:t> </a:t>
            </a:r>
            <a:r>
              <a:rPr lang="ru-RU" sz="2800" dirty="0" err="1">
                <a:latin typeface="Comic Sans MS" panose="030F0702030302020204" pitchFamily="66" charset="0"/>
              </a:rPr>
              <a:t>Гельсінкі</a:t>
            </a:r>
            <a:r>
              <a:rPr lang="ru-RU" sz="2800" dirty="0">
                <a:latin typeface="Comic Sans MS" panose="030F0702030302020204" pitchFamily="66" charset="0"/>
              </a:rPr>
              <a:t> до Риму </a:t>
            </a:r>
            <a:r>
              <a:rPr lang="ru-RU" sz="2800" dirty="0" err="1">
                <a:latin typeface="Comic Sans MS" panose="030F0702030302020204" pitchFamily="66" charset="0"/>
              </a:rPr>
              <a:t>або</a:t>
            </a:r>
            <a:r>
              <a:rPr lang="ru-RU" sz="2800" dirty="0">
                <a:latin typeface="Comic Sans MS" panose="030F0702030302020204" pitchFamily="66" charset="0"/>
              </a:rPr>
              <a:t> у будь-</a:t>
            </a:r>
            <a:r>
              <a:rPr lang="ru-RU" sz="2800" dirty="0" err="1">
                <a:latin typeface="Comic Sans MS" panose="030F0702030302020204" pitchFamily="66" charset="0"/>
              </a:rPr>
              <a:t>якому</a:t>
            </a:r>
            <a:r>
              <a:rPr lang="ru-RU" sz="2800" dirty="0">
                <a:latin typeface="Comic Sans MS" panose="030F0702030302020204" pitchFamily="66" charset="0"/>
              </a:rPr>
              <a:t> </a:t>
            </a:r>
            <a:r>
              <a:rPr lang="ru-RU" sz="2800" dirty="0" err="1">
                <a:latin typeface="Comic Sans MS" panose="030F0702030302020204" pitchFamily="66" charset="0"/>
              </a:rPr>
              <a:t>куточку</a:t>
            </a:r>
            <a:r>
              <a:rPr lang="ru-RU" sz="2800" dirty="0">
                <a:latin typeface="Comic Sans MS" panose="030F0702030302020204" pitchFamily="66" charset="0"/>
              </a:rPr>
              <a:t> </a:t>
            </a:r>
            <a:r>
              <a:rPr lang="ru-RU" sz="2800" dirty="0" err="1">
                <a:latin typeface="Comic Sans MS" panose="030F0702030302020204" pitchFamily="66" charset="0"/>
              </a:rPr>
              <a:t>Європи</a:t>
            </a:r>
            <a:r>
              <a:rPr lang="ru-RU" sz="2800" dirty="0">
                <a:latin typeface="Comic Sans MS" panose="030F0702030302020204" pitchFamily="66" charset="0"/>
              </a:rPr>
              <a:t>.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pic>
        <p:nvPicPr>
          <p:cNvPr id="3074" name="Picture 2" descr="діти-українці тримають в руках прапор європейського союзу і україни - красива реалістична картинка">
            <a:extLst>
              <a:ext uri="{FF2B5EF4-FFF2-40B4-BE49-F238E27FC236}">
                <a16:creationId xmlns:a16="http://schemas.microsoft.com/office/drawing/2014/main" id="{655E4771-922B-1890-487E-4B909A2553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223" b="93555" l="8301" r="93555">
                        <a14:foregroundMark x1="8398" y1="23730" x2="10547" y2="35938"/>
                        <a14:foregroundMark x1="10547" y1="35938" x2="13379" y2="40137"/>
                        <a14:foregroundMark x1="14258" y1="47168" x2="8887" y2="52441"/>
                        <a14:foregroundMark x1="8887" y1="52441" x2="11523" y2="55664"/>
                        <a14:foregroundMark x1="22168" y1="13379" x2="22168" y2="27148"/>
                        <a14:foregroundMark x1="28125" y1="20605" x2="28516" y2="31738"/>
                        <a14:foregroundMark x1="32910" y1="18457" x2="25781" y2="26465"/>
                        <a14:foregroundMark x1="25781" y1="26465" x2="20605" y2="29102"/>
                        <a14:foregroundMark x1="28418" y1="31348" x2="21777" y2="37793"/>
                        <a14:foregroundMark x1="21777" y1="37793" x2="15234" y2="40625"/>
                        <a14:foregroundMark x1="61230" y1="3223" x2="64551" y2="8691"/>
                        <a14:foregroundMark x1="93555" y1="9570" x2="91309" y2="14844"/>
                        <a14:foregroundMark x1="59082" y1="82813" x2="55176" y2="91797"/>
                        <a14:foregroundMark x1="55176" y1="91797" x2="37793" y2="93555"/>
                        <a14:foregroundMark x1="37793" y1="93555" x2="20508" y2="80762"/>
                        <a14:foregroundMark x1="20508" y1="80762" x2="14746" y2="73242"/>
                        <a14:foregroundMark x1="14746" y1="73242" x2="13086" y2="770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5177" y="0"/>
            <a:ext cx="7421526" cy="7421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1559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Виховна година до Дня Європи. Ідеї для реалізації на уроці — Журнал «На  Урок»">
            <a:extLst>
              <a:ext uri="{FF2B5EF4-FFF2-40B4-BE49-F238E27FC236}">
                <a16:creationId xmlns:a16="http://schemas.microsoft.com/office/drawing/2014/main" id="{55904252-E9BE-7BDA-78F2-17DBE8DD3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3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Рамки Sky Area Font, Марко Винтаж, синий, текст png | PNGEgg">
            <a:extLst>
              <a:ext uri="{FF2B5EF4-FFF2-40B4-BE49-F238E27FC236}">
                <a16:creationId xmlns:a16="http://schemas.microsoft.com/office/drawing/2014/main" id="{24D1DD4D-ACFD-CC0F-0AA5-77F308D4DF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28" b="83847" l="1000" r="95778">
                        <a14:foregroundMark x1="10222" y1="2203" x2="1889" y2="11160"/>
                        <a14:foregroundMark x1="1889" y1="11160" x2="2444" y2="66373"/>
                        <a14:foregroundMark x1="2444" y1="66373" x2="4889" y2="77239"/>
                        <a14:foregroundMark x1="4889" y1="77239" x2="70111" y2="85316"/>
                        <a14:foregroundMark x1="70111" y1="85316" x2="90778" y2="81351"/>
                        <a14:foregroundMark x1="90778" y1="81351" x2="96444" y2="73862"/>
                        <a14:foregroundMark x1="96444" y1="73862" x2="98111" y2="14391"/>
                        <a14:foregroundMark x1="98111" y1="14391" x2="91333" y2="6314"/>
                        <a14:foregroundMark x1="91333" y1="6314" x2="9444" y2="4993"/>
                        <a14:foregroundMark x1="6778" y1="6314" x2="2778" y2="56828"/>
                        <a14:foregroundMark x1="2778" y1="56828" x2="3556" y2="64170"/>
                        <a14:foregroundMark x1="9556" y1="1762" x2="9556" y2="1762"/>
                        <a14:foregroundMark x1="1000" y1="18649" x2="1000" y2="18649"/>
                        <a14:foregroundMark x1="60333" y1="2349" x2="60889" y2="1028"/>
                        <a14:foregroundMark x1="98691" y1="8025" x2="95444" y2="75330"/>
                        <a14:foregroundMark x1="95444" y1="75330" x2="85333" y2="79001"/>
                        <a14:foregroundMark x1="85333" y1="79001" x2="24333" y2="78414"/>
                        <a14:foregroundMark x1="24333" y1="78414" x2="23444" y2="77827"/>
                        <a14:foregroundMark x1="94556" y1="6755" x2="95778" y2="75037"/>
                        <a14:foregroundMark x1="99000" y1="32746" x2="97889" y2="71659"/>
                        <a14:foregroundMark x1="97889" y1="71659" x2="92556" y2="84288"/>
                        <a14:foregroundMark x1="92556" y1="84288" x2="81556" y2="87812"/>
                        <a14:foregroundMark x1="81556" y1="87812" x2="10889" y2="78561"/>
                        <a14:foregroundMark x1="10889" y1="78561" x2="10889" y2="78414"/>
                        <a14:foregroundMark x1="31000" y1="81204" x2="49111" y2="80176"/>
                        <a14:foregroundMark x1="49111" y1="80176" x2="78778" y2="83847"/>
                        <a14:foregroundMark x1="78778" y1="83847" x2="84778" y2="80764"/>
                        <a14:foregroundMark x1="25889" y1="82379" x2="26000" y2="82379"/>
                        <a14:foregroundMark x1="66778" y1="1909" x2="58444" y2="1762"/>
                        <a14:backgroundMark x1="94333" y1="147" x2="99222" y2="5286"/>
                        <a14:backgroundMark x1="98556" y1="6021" x2="99556" y2="6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315"/>
          <a:stretch/>
        </p:blipFill>
        <p:spPr bwMode="auto">
          <a:xfrm>
            <a:off x="5927644" y="405139"/>
            <a:ext cx="6304478" cy="604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BBEA90-E703-E980-55E1-8FA49090EE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64472" y="4030841"/>
            <a:ext cx="5745341" cy="1889681"/>
          </a:xfrm>
        </p:spPr>
        <p:txBody>
          <a:bodyPr>
            <a:noAutofit/>
          </a:bodyPr>
          <a:lstStyle/>
          <a:p>
            <a:r>
              <a:rPr lang="ru-RU" sz="3600" dirty="0" err="1">
                <a:solidFill>
                  <a:srgbClr val="0070C0"/>
                </a:solidFill>
                <a:latin typeface="Comic Sans MS" panose="030F0702030302020204" pitchFamily="66" charset="0"/>
              </a:rPr>
              <a:t>Значною</a:t>
            </a:r>
            <a:r>
              <a:rPr lang="ru-RU" sz="3600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ru-RU" sz="3600" dirty="0" err="1">
                <a:solidFill>
                  <a:srgbClr val="0070C0"/>
                </a:solidFill>
                <a:latin typeface="Comic Sans MS" panose="030F0702030302020204" pitchFamily="66" charset="0"/>
              </a:rPr>
              <a:t>мірою</a:t>
            </a:r>
            <a:r>
              <a:rPr lang="ru-RU" sz="3600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ru-RU" sz="3600" dirty="0" err="1">
                <a:solidFill>
                  <a:srgbClr val="0070C0"/>
                </a:solidFill>
                <a:latin typeface="Comic Sans MS" panose="030F0702030302020204" pitchFamily="66" charset="0"/>
              </a:rPr>
              <a:t>сьогоднішню</a:t>
            </a:r>
            <a:r>
              <a:rPr lang="ru-RU" sz="3600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ru-RU" sz="3600" dirty="0" err="1">
                <a:solidFill>
                  <a:srgbClr val="0070C0"/>
                </a:solidFill>
                <a:latin typeface="Comic Sans MS" panose="030F0702030302020204" pitchFamily="66" charset="0"/>
              </a:rPr>
              <a:t>Європу</a:t>
            </a:r>
            <a:r>
              <a:rPr lang="ru-RU" sz="3600" dirty="0">
                <a:solidFill>
                  <a:srgbClr val="0070C0"/>
                </a:solidFill>
                <a:latin typeface="Comic Sans MS" panose="030F0702030302020204" pitchFamily="66" charset="0"/>
              </a:rPr>
              <a:t> створив</a:t>
            </a:r>
            <a:br>
              <a:rPr lang="ru-RU" sz="3600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3600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ru-RU" sz="3600" b="1" dirty="0" err="1">
                <a:solidFill>
                  <a:srgbClr val="0070C0"/>
                </a:solidFill>
                <a:latin typeface="Comic Sans MS" panose="030F0702030302020204" pitchFamily="66" charset="0"/>
              </a:rPr>
              <a:t>Європейський</a:t>
            </a:r>
            <a:r>
              <a:rPr lang="ru-RU" sz="3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Союз</a:t>
            </a:r>
            <a:r>
              <a:rPr lang="ru-RU" sz="3600" dirty="0">
                <a:solidFill>
                  <a:srgbClr val="0070C0"/>
                </a:solidFill>
                <a:latin typeface="Comic Sans MS" panose="030F0702030302020204" pitchFamily="66" charset="0"/>
              </a:rPr>
              <a:t>. </a:t>
            </a:r>
            <a:br>
              <a:rPr lang="ru-RU" sz="3600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sz="3600" dirty="0" err="1">
                <a:latin typeface="Comic Sans MS" panose="030F0702030302020204" pitchFamily="66" charset="0"/>
              </a:rPr>
              <a:t>Нині</a:t>
            </a:r>
            <a:r>
              <a:rPr lang="ru-RU" sz="3600" dirty="0">
                <a:latin typeface="Comic Sans MS" panose="030F0702030302020204" pitchFamily="66" charset="0"/>
              </a:rPr>
              <a:t> ЄС </a:t>
            </a:r>
            <a:r>
              <a:rPr lang="ru-RU" sz="3600" dirty="0" err="1">
                <a:latin typeface="Comic Sans MS" panose="030F0702030302020204" pitchFamily="66" charset="0"/>
              </a:rPr>
              <a:t>складається</a:t>
            </a:r>
            <a:r>
              <a:rPr lang="ru-RU" sz="3600" dirty="0">
                <a:latin typeface="Comic Sans MS" panose="030F0702030302020204" pitchFamily="66" charset="0"/>
              </a:rPr>
              <a:t> з 27 держав, </a:t>
            </a:r>
            <a:r>
              <a:rPr lang="ru-RU" sz="3600" dirty="0" err="1">
                <a:latin typeface="Comic Sans MS" panose="030F0702030302020204" pitchFamily="66" charset="0"/>
              </a:rPr>
              <a:t>які</a:t>
            </a:r>
            <a:r>
              <a:rPr lang="ru-RU" sz="3600" dirty="0">
                <a:latin typeface="Comic Sans MS" panose="030F0702030302020204" pitchFamily="66" charset="0"/>
              </a:rPr>
              <a:t> </a:t>
            </a:r>
            <a:r>
              <a:rPr lang="ru-RU" sz="3600" dirty="0" err="1">
                <a:latin typeface="Comic Sans MS" panose="030F0702030302020204" pitchFamily="66" charset="0"/>
              </a:rPr>
              <a:t>об’єдналися</a:t>
            </a:r>
            <a:r>
              <a:rPr lang="ru-RU" sz="3600" dirty="0">
                <a:latin typeface="Comic Sans MS" panose="030F0702030302020204" pitchFamily="66" charset="0"/>
              </a:rPr>
              <a:t> разом з метою </a:t>
            </a:r>
            <a:r>
              <a:rPr lang="ru-RU" sz="3600" dirty="0" err="1">
                <a:latin typeface="Comic Sans MS" panose="030F0702030302020204" pitchFamily="66" charset="0"/>
              </a:rPr>
              <a:t>спільно</a:t>
            </a:r>
            <a:r>
              <a:rPr lang="ru-RU" sz="3600" dirty="0">
                <a:latin typeface="Comic Sans MS" panose="030F0702030302020204" pitchFamily="66" charset="0"/>
              </a:rPr>
              <a:t> </a:t>
            </a:r>
            <a:r>
              <a:rPr lang="ru-RU" sz="3600" dirty="0" err="1">
                <a:latin typeface="Comic Sans MS" panose="030F0702030302020204" pitchFamily="66" charset="0"/>
              </a:rPr>
              <a:t>будувати</a:t>
            </a:r>
            <a:r>
              <a:rPr lang="ru-RU" sz="3600" dirty="0">
                <a:latin typeface="Comic Sans MS" panose="030F0702030302020204" pitchFamily="66" charset="0"/>
              </a:rPr>
              <a:t> </a:t>
            </a:r>
            <a:r>
              <a:rPr lang="ru-RU" sz="3600" dirty="0" err="1">
                <a:latin typeface="Comic Sans MS" panose="030F0702030302020204" pitchFamily="66" charset="0"/>
              </a:rPr>
              <a:t>майбутнє</a:t>
            </a:r>
            <a:r>
              <a:rPr lang="ru-RU" sz="3600" dirty="0">
                <a:latin typeface="Comic Sans MS" panose="030F0702030302020204" pitchFamily="66" charset="0"/>
              </a:rPr>
              <a:t>, яке </a:t>
            </a:r>
            <a:r>
              <a:rPr lang="ru-RU" sz="3600" dirty="0" err="1">
                <a:latin typeface="Comic Sans MS" panose="030F0702030302020204" pitchFamily="66" charset="0"/>
              </a:rPr>
              <a:t>всім</a:t>
            </a:r>
            <a:r>
              <a:rPr lang="ru-RU" sz="3600" dirty="0">
                <a:latin typeface="Comic Sans MS" panose="030F0702030302020204" pitchFamily="66" charset="0"/>
              </a:rPr>
              <a:t> </a:t>
            </a:r>
            <a:r>
              <a:rPr lang="ru-RU" sz="3600" dirty="0" err="1">
                <a:latin typeface="Comic Sans MS" panose="030F0702030302020204" pitchFamily="66" charset="0"/>
              </a:rPr>
              <a:t>принесе</a:t>
            </a:r>
            <a:r>
              <a:rPr lang="ru-RU" sz="3600" dirty="0">
                <a:latin typeface="Comic Sans MS" panose="030F0702030302020204" pitchFamily="66" charset="0"/>
              </a:rPr>
              <a:t> мир та </a:t>
            </a:r>
            <a:r>
              <a:rPr lang="ru-RU" sz="3600" dirty="0" err="1">
                <a:latin typeface="Comic Sans MS" panose="030F0702030302020204" pitchFamily="66" charset="0"/>
              </a:rPr>
              <a:t>добробут</a:t>
            </a:r>
            <a:r>
              <a:rPr lang="ru-RU" sz="3600" dirty="0">
                <a:latin typeface="Comic Sans MS" panose="030F0702030302020204" pitchFamily="66" charset="0"/>
              </a:rPr>
              <a:t>. 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pic>
        <p:nvPicPr>
          <p:cNvPr id="6146" name="Picture 2" descr="Artistic representation of the European Union as a superhero with various flags">
            <a:extLst>
              <a:ext uri="{FF2B5EF4-FFF2-40B4-BE49-F238E27FC236}">
                <a16:creationId xmlns:a16="http://schemas.microsoft.com/office/drawing/2014/main" id="{C3DE55BE-9030-526D-036B-2ADE923C26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125" b="96875" l="1270" r="92969">
                        <a14:foregroundMark x1="75195" y1="27246" x2="74414" y2="11328"/>
                        <a14:foregroundMark x1="74414" y1="11328" x2="69434" y2="6152"/>
                        <a14:foregroundMark x1="69434" y1="6152" x2="43652" y2="21191"/>
                        <a14:foregroundMark x1="43652" y1="21191" x2="20508" y2="21777"/>
                        <a14:foregroundMark x1="20508" y1="21777" x2="6055" y2="46484"/>
                        <a14:foregroundMark x1="6055" y1="46484" x2="6543" y2="74316"/>
                        <a14:foregroundMark x1="6543" y1="74316" x2="20117" y2="96875"/>
                        <a14:foregroundMark x1="20117" y1="96875" x2="64844" y2="81445"/>
                        <a14:foregroundMark x1="64844" y1="81445" x2="65625" y2="80469"/>
                        <a14:foregroundMark x1="49023" y1="20898" x2="27051" y2="7031"/>
                        <a14:foregroundMark x1="27051" y1="7031" x2="27051" y2="7422"/>
                        <a14:foregroundMark x1="31543" y1="17383" x2="8594" y2="16309"/>
                        <a14:foregroundMark x1="6836" y1="16113" x2="24805" y2="36914"/>
                        <a14:foregroundMark x1="1270" y1="47559" x2="14258" y2="51953"/>
                        <a14:foregroundMark x1="14258" y1="51953" x2="14258" y2="51953"/>
                        <a14:foregroundMark x1="2148" y1="70215" x2="14258" y2="69141"/>
                        <a14:foregroundMark x1="14258" y1="69141" x2="14258" y2="69141"/>
                        <a14:foregroundMark x1="3711" y1="88867" x2="16113" y2="83691"/>
                        <a14:foregroundMark x1="16113" y1="83691" x2="16113" y2="83691"/>
                        <a14:foregroundMark x1="71191" y1="15820" x2="57813" y2="27637"/>
                        <a14:foregroundMark x1="87891" y1="34863" x2="91602" y2="43457"/>
                        <a14:foregroundMark x1="91602" y1="43457" x2="92969" y2="54102"/>
                        <a14:foregroundMark x1="92969" y1="54102" x2="91309" y2="58301"/>
                        <a14:foregroundMark x1="82227" y1="60938" x2="87500" y2="94922"/>
                        <a14:foregroundMark x1="68848" y1="90527" x2="66992" y2="93652"/>
                        <a14:foregroundMark x1="89746" y1="96094" x2="88867" y2="94141"/>
                        <a14:foregroundMark x1="62695" y1="7910" x2="55176" y2="13672"/>
                        <a14:foregroundMark x1="65918" y1="6641" x2="65137" y2="6641"/>
                        <a14:foregroundMark x1="70703" y1="3125" x2="71777" y2="5566"/>
                        <a14:foregroundMark x1="13379" y1="92090" x2="3125" y2="94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0" y="0"/>
            <a:ext cx="674395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110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Виховна година до Дня Європи. Ідеї для реалізації на уроці — Журнал «На  Урок»">
            <a:extLst>
              <a:ext uri="{FF2B5EF4-FFF2-40B4-BE49-F238E27FC236}">
                <a16:creationId xmlns:a16="http://schemas.microsoft.com/office/drawing/2014/main" id="{55904252-E9BE-7BDA-78F2-17DBE8DD3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3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Рамки Sky Area Font, Марко Винтаж, синий, текст png | PNGEgg">
            <a:extLst>
              <a:ext uri="{FF2B5EF4-FFF2-40B4-BE49-F238E27FC236}">
                <a16:creationId xmlns:a16="http://schemas.microsoft.com/office/drawing/2014/main" id="{9B0723B1-2228-7490-7E69-73472AB02D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28" b="83847" l="1000" r="95778">
                        <a14:foregroundMark x1="10222" y1="2203" x2="1889" y2="11160"/>
                        <a14:foregroundMark x1="1889" y1="11160" x2="2444" y2="66373"/>
                        <a14:foregroundMark x1="2444" y1="66373" x2="4889" y2="77239"/>
                        <a14:foregroundMark x1="4889" y1="77239" x2="70111" y2="85316"/>
                        <a14:foregroundMark x1="70111" y1="85316" x2="90778" y2="81351"/>
                        <a14:foregroundMark x1="90778" y1="81351" x2="96444" y2="73862"/>
                        <a14:foregroundMark x1="96444" y1="73862" x2="98111" y2="14391"/>
                        <a14:foregroundMark x1="98111" y1="14391" x2="91333" y2="6314"/>
                        <a14:foregroundMark x1="91333" y1="6314" x2="9444" y2="4993"/>
                        <a14:foregroundMark x1="6778" y1="6314" x2="2778" y2="56828"/>
                        <a14:foregroundMark x1="2778" y1="56828" x2="3556" y2="64170"/>
                        <a14:foregroundMark x1="9556" y1="1762" x2="9556" y2="1762"/>
                        <a14:foregroundMark x1="1000" y1="18649" x2="1000" y2="18649"/>
                        <a14:foregroundMark x1="60333" y1="2349" x2="60889" y2="1028"/>
                        <a14:foregroundMark x1="98691" y1="8025" x2="95444" y2="75330"/>
                        <a14:foregroundMark x1="95444" y1="75330" x2="85333" y2="79001"/>
                        <a14:foregroundMark x1="85333" y1="79001" x2="24333" y2="78414"/>
                        <a14:foregroundMark x1="24333" y1="78414" x2="23444" y2="77827"/>
                        <a14:foregroundMark x1="94556" y1="6755" x2="95778" y2="75037"/>
                        <a14:foregroundMark x1="99000" y1="32746" x2="97889" y2="71659"/>
                        <a14:foregroundMark x1="97889" y1="71659" x2="92556" y2="84288"/>
                        <a14:foregroundMark x1="92556" y1="84288" x2="81556" y2="87812"/>
                        <a14:foregroundMark x1="81556" y1="87812" x2="10889" y2="78561"/>
                        <a14:foregroundMark x1="10889" y1="78561" x2="10889" y2="78414"/>
                        <a14:foregroundMark x1="31000" y1="81204" x2="49111" y2="80176"/>
                        <a14:foregroundMark x1="49111" y1="80176" x2="78778" y2="83847"/>
                        <a14:foregroundMark x1="78778" y1="83847" x2="84778" y2="80764"/>
                        <a14:foregroundMark x1="25889" y1="82379" x2="26000" y2="82379"/>
                        <a14:foregroundMark x1="66778" y1="1909" x2="58444" y2="1762"/>
                        <a14:backgroundMark x1="94333" y1="147" x2="99222" y2="5286"/>
                        <a14:backgroundMark x1="98556" y1="6021" x2="99556" y2="6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315"/>
          <a:stretch/>
        </p:blipFill>
        <p:spPr bwMode="auto">
          <a:xfrm>
            <a:off x="279670" y="405139"/>
            <a:ext cx="6099865" cy="604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BBEA90-E703-E980-55E1-8FA49090EE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301" y="2296632"/>
            <a:ext cx="5492602" cy="2969603"/>
          </a:xfrm>
        </p:spPr>
        <p:txBody>
          <a:bodyPr>
            <a:noAutofit/>
          </a:bodyPr>
          <a:lstStyle/>
          <a:p>
            <a:r>
              <a:rPr lang="ru-RU" sz="4400" dirty="0">
                <a:solidFill>
                  <a:schemeClr val="accent1"/>
                </a:solidFill>
                <a:latin typeface="Comic Sans MS" panose="030F0702030302020204" pitchFamily="66" charset="0"/>
              </a:rPr>
              <a:t>Зараз </a:t>
            </a:r>
            <a:r>
              <a:rPr lang="ru-RU" sz="4400" dirty="0" err="1">
                <a:solidFill>
                  <a:schemeClr val="accent1"/>
                </a:solidFill>
                <a:latin typeface="Comic Sans MS" panose="030F0702030302020204" pitchFamily="66" charset="0"/>
              </a:rPr>
              <a:t>Європейський</a:t>
            </a:r>
            <a:r>
              <a:rPr lang="ru-RU" sz="4400" dirty="0">
                <a:solidFill>
                  <a:schemeClr val="accent1"/>
                </a:solidFill>
                <a:latin typeface="Comic Sans MS" panose="030F0702030302020204" pitchFamily="66" charset="0"/>
              </a:rPr>
              <a:t> Союз </a:t>
            </a:r>
            <a:r>
              <a:rPr lang="ru-RU" sz="4400" dirty="0" err="1">
                <a:solidFill>
                  <a:schemeClr val="accent1"/>
                </a:solidFill>
                <a:latin typeface="Comic Sans MS" panose="030F0702030302020204" pitchFamily="66" charset="0"/>
              </a:rPr>
              <a:t>регулює</a:t>
            </a:r>
            <a:r>
              <a:rPr lang="ru-RU" sz="4400" dirty="0">
                <a:solidFill>
                  <a:schemeClr val="accent1"/>
                </a:solidFill>
                <a:latin typeface="Comic Sans MS" panose="030F0702030302020204" pitchFamily="66" charset="0"/>
              </a:rPr>
              <a:t> </a:t>
            </a:r>
            <a:r>
              <a:rPr lang="ru-RU" sz="4400" dirty="0" err="1">
                <a:solidFill>
                  <a:schemeClr val="accent1"/>
                </a:solidFill>
                <a:latin typeface="Comic Sans MS" panose="030F0702030302020204" pitchFamily="66" charset="0"/>
              </a:rPr>
              <a:t>життя</a:t>
            </a:r>
            <a:r>
              <a:rPr lang="ru-RU" sz="4400" dirty="0">
                <a:solidFill>
                  <a:schemeClr val="accent1"/>
                </a:solidFill>
                <a:latin typeface="Comic Sans MS" panose="030F0702030302020204" pitchFamily="66" charset="0"/>
              </a:rPr>
              <a:t> </a:t>
            </a:r>
            <a:r>
              <a:rPr lang="ru-RU" sz="4400" dirty="0" err="1">
                <a:solidFill>
                  <a:schemeClr val="accent1"/>
                </a:solidFill>
                <a:latin typeface="Comic Sans MS" panose="030F0702030302020204" pitchFamily="66" charset="0"/>
              </a:rPr>
              <a:t>понад</a:t>
            </a:r>
            <a:r>
              <a:rPr lang="ru-RU" sz="4400" dirty="0">
                <a:solidFill>
                  <a:schemeClr val="accent1"/>
                </a:solidFill>
                <a:latin typeface="Comic Sans MS" panose="030F0702030302020204" pitchFamily="66" charset="0"/>
              </a:rPr>
              <a:t> </a:t>
            </a:r>
            <a:br>
              <a:rPr lang="ru-RU" sz="4400" dirty="0">
                <a:solidFill>
                  <a:schemeClr val="accent1"/>
                </a:solidFill>
                <a:latin typeface="Comic Sans MS" panose="030F0702030302020204" pitchFamily="66" charset="0"/>
              </a:rPr>
            </a:br>
            <a:r>
              <a:rPr lang="ru-RU" sz="4400" dirty="0">
                <a:solidFill>
                  <a:schemeClr val="accent1"/>
                </a:solidFill>
                <a:latin typeface="Comic Sans MS" panose="030F0702030302020204" pitchFamily="66" charset="0"/>
              </a:rPr>
              <a:t>500 </a:t>
            </a:r>
            <a:r>
              <a:rPr lang="ru-RU" sz="4400" dirty="0" err="1">
                <a:solidFill>
                  <a:schemeClr val="accent1"/>
                </a:solidFill>
                <a:latin typeface="Comic Sans MS" panose="030F0702030302020204" pitchFamily="66" charset="0"/>
              </a:rPr>
              <a:t>мільйонів</a:t>
            </a:r>
            <a:r>
              <a:rPr lang="ru-RU" sz="4400" dirty="0">
                <a:solidFill>
                  <a:schemeClr val="accent1"/>
                </a:solidFill>
                <a:latin typeface="Comic Sans MS" panose="030F0702030302020204" pitchFamily="66" charset="0"/>
              </a:rPr>
              <a:t> людей. </a:t>
            </a:r>
            <a:endParaRPr lang="en-US" sz="4400" dirty="0">
              <a:solidFill>
                <a:schemeClr val="accent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42" name="Picture 2" descr="Bright and realistic image of Europeans with European Union flags">
            <a:extLst>
              <a:ext uri="{FF2B5EF4-FFF2-40B4-BE49-F238E27FC236}">
                <a16:creationId xmlns:a16="http://schemas.microsoft.com/office/drawing/2014/main" id="{4367118B-5B00-77FA-CAED-EEB1D4A2DA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734" b="89844" l="2051" r="98926">
                        <a14:foregroundMark x1="17676" y1="3418" x2="7910" y2="26563"/>
                        <a14:foregroundMark x1="7910" y1="26563" x2="4785" y2="53320"/>
                        <a14:foregroundMark x1="34570" y1="14258" x2="5176" y2="44824"/>
                        <a14:foregroundMark x1="5176" y1="44824" x2="5176" y2="44824"/>
                        <a14:foregroundMark x1="85449" y1="7324" x2="94922" y2="51270"/>
                        <a14:foregroundMark x1="82813" y1="4785" x2="91016" y2="12695"/>
                        <a14:foregroundMark x1="97070" y1="66309" x2="91504" y2="86230"/>
                        <a14:foregroundMark x1="91504" y1="86230" x2="91504" y2="86230"/>
                        <a14:foregroundMark x1="60645" y1="82910" x2="63086" y2="88379"/>
                        <a14:foregroundMark x1="52734" y1="84961" x2="57129" y2="89941"/>
                        <a14:foregroundMark x1="2930" y1="72754" x2="2148" y2="81348"/>
                        <a14:foregroundMark x1="76660" y1="84375" x2="70996" y2="83398"/>
                        <a14:foregroundMark x1="77246" y1="12695" x2="84570" y2="30566"/>
                        <a14:foregroundMark x1="89941" y1="3125" x2="97559" y2="17871"/>
                        <a14:foregroundMark x1="97559" y1="17871" x2="97363" y2="17969"/>
                        <a14:foregroundMark x1="31934" y1="11914" x2="18652" y2="22461"/>
                        <a14:foregroundMark x1="18652" y1="22461" x2="18359" y2="22461"/>
                        <a14:foregroundMark x1="16113" y1="2832" x2="2539" y2="21387"/>
                        <a14:foregroundMark x1="23438" y1="8105" x2="10254" y2="27441"/>
                        <a14:foregroundMark x1="10254" y1="27441" x2="10254" y2="27441"/>
                        <a14:foregroundMark x1="22363" y1="3711" x2="16895" y2="17480"/>
                        <a14:foregroundMark x1="26563" y1="10352" x2="23633" y2="15234"/>
                        <a14:foregroundMark x1="75879" y1="2832" x2="91699" y2="18262"/>
                        <a14:foregroundMark x1="98926" y1="3906" x2="98926" y2="5566"/>
                        <a14:foregroundMark x1="72070" y1="4004" x2="75879" y2="9180"/>
                        <a14:foregroundMark x1="69531" y1="11328" x2="70410" y2="176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908" y="0"/>
            <a:ext cx="6099864" cy="7708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6437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Виховна година до Дня Європи. Ідеї для реалізації на уроці — Журнал «На  Урок»">
            <a:extLst>
              <a:ext uri="{FF2B5EF4-FFF2-40B4-BE49-F238E27FC236}">
                <a16:creationId xmlns:a16="http://schemas.microsoft.com/office/drawing/2014/main" id="{CE5DC206-0493-7678-D55C-3DC0CF6D58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3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Рамки Sky Area Font, Марко Винтаж, синий, текст png | PNGEgg">
            <a:extLst>
              <a:ext uri="{FF2B5EF4-FFF2-40B4-BE49-F238E27FC236}">
                <a16:creationId xmlns:a16="http://schemas.microsoft.com/office/drawing/2014/main" id="{36CEEBFE-6B9B-7756-86E2-897E66E4C0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28" b="83847" l="1000" r="95778">
                        <a14:foregroundMark x1="10222" y1="2203" x2="1889" y2="11160"/>
                        <a14:foregroundMark x1="1889" y1="11160" x2="2444" y2="66373"/>
                        <a14:foregroundMark x1="2444" y1="66373" x2="4889" y2="77239"/>
                        <a14:foregroundMark x1="4889" y1="77239" x2="70111" y2="85316"/>
                        <a14:foregroundMark x1="70111" y1="85316" x2="90778" y2="81351"/>
                        <a14:foregroundMark x1="90778" y1="81351" x2="96444" y2="73862"/>
                        <a14:foregroundMark x1="96444" y1="73862" x2="98111" y2="14391"/>
                        <a14:foregroundMark x1="98111" y1="14391" x2="91333" y2="6314"/>
                        <a14:foregroundMark x1="91333" y1="6314" x2="9444" y2="4993"/>
                        <a14:foregroundMark x1="6778" y1="6314" x2="2778" y2="56828"/>
                        <a14:foregroundMark x1="2778" y1="56828" x2="3556" y2="64170"/>
                        <a14:foregroundMark x1="9556" y1="1762" x2="9556" y2="1762"/>
                        <a14:foregroundMark x1="1000" y1="18649" x2="1000" y2="18649"/>
                        <a14:foregroundMark x1="60333" y1="2349" x2="60889" y2="1028"/>
                        <a14:foregroundMark x1="98691" y1="8025" x2="95444" y2="75330"/>
                        <a14:foregroundMark x1="95444" y1="75330" x2="85333" y2="79001"/>
                        <a14:foregroundMark x1="85333" y1="79001" x2="24333" y2="78414"/>
                        <a14:foregroundMark x1="24333" y1="78414" x2="23444" y2="77827"/>
                        <a14:foregroundMark x1="94556" y1="6755" x2="95778" y2="75037"/>
                        <a14:foregroundMark x1="99000" y1="32746" x2="97889" y2="71659"/>
                        <a14:foregroundMark x1="97889" y1="71659" x2="92556" y2="84288"/>
                        <a14:foregroundMark x1="92556" y1="84288" x2="81556" y2="87812"/>
                        <a14:foregroundMark x1="81556" y1="87812" x2="10889" y2="78561"/>
                        <a14:foregroundMark x1="10889" y1="78561" x2="10889" y2="78414"/>
                        <a14:foregroundMark x1="31000" y1="81204" x2="49111" y2="80176"/>
                        <a14:foregroundMark x1="49111" y1="80176" x2="78778" y2="83847"/>
                        <a14:foregroundMark x1="78778" y1="83847" x2="84778" y2="80764"/>
                        <a14:foregroundMark x1="25889" y1="82379" x2="26000" y2="82379"/>
                        <a14:foregroundMark x1="66778" y1="1909" x2="58444" y2="1762"/>
                        <a14:backgroundMark x1="94333" y1="147" x2="99222" y2="5286"/>
                        <a14:backgroundMark x1="98556" y1="6021" x2="99556" y2="6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315"/>
          <a:stretch/>
        </p:blipFill>
        <p:spPr bwMode="auto">
          <a:xfrm>
            <a:off x="651810" y="785006"/>
            <a:ext cx="6099865" cy="511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63079" y="1439806"/>
            <a:ext cx="507732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У </a:t>
            </a:r>
            <a:r>
              <a:rPr lang="uk-UA" sz="3200" b="1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Фінляндії</a:t>
            </a:r>
            <a:r>
              <a:rPr lang="uk-UA" sz="32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найчистіша в світі вода  - водопровідну воду можна пити прямо з-під крана в будь-якому регіоні країни.</a:t>
            </a:r>
          </a:p>
        </p:txBody>
      </p:sp>
      <p:pic>
        <p:nvPicPr>
          <p:cNvPr id="6" name="Picture 2" descr="ÐÐ¾ÑÐ¾Ð¶ÐµÐµ Ð¸Ð·Ð¾Ð±ÑÐ°Ð¶ÐµÐ½Ð¸Ðµ">
            <a:extLst>
              <a:ext uri="{FF2B5EF4-FFF2-40B4-BE49-F238E27FC236}">
                <a16:creationId xmlns:a16="http://schemas.microsoft.com/office/drawing/2014/main" id="{C95DEBD2-88DE-DA22-D4F3-1EF24F5D15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100" y="4552581"/>
            <a:ext cx="1541873" cy="8656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Дівчинка і хлопчик з прапором Фінляндії п'ють зі склянки чисту воду">
            <a:extLst>
              <a:ext uri="{FF2B5EF4-FFF2-40B4-BE49-F238E27FC236}">
                <a16:creationId xmlns:a16="http://schemas.microsoft.com/office/drawing/2014/main" id="{0745F77F-933E-454C-D28F-5146957AC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301" b="97754" l="4980" r="94141">
                        <a14:foregroundMark x1="14941" y1="29688" x2="7227" y2="51074"/>
                        <a14:foregroundMark x1="7227" y1="51074" x2="7324" y2="51270"/>
                        <a14:foregroundMark x1="29199" y1="36719" x2="23535" y2="44238"/>
                        <a14:foregroundMark x1="32227" y1="70898" x2="30859" y2="82910"/>
                        <a14:foregroundMark x1="14355" y1="74219" x2="18164" y2="89648"/>
                        <a14:foregroundMark x1="18164" y1="89648" x2="21289" y2="90723"/>
                        <a14:foregroundMark x1="65332" y1="73145" x2="70117" y2="91895"/>
                        <a14:foregroundMark x1="70117" y1="91895" x2="70117" y2="91895"/>
                        <a14:foregroundMark x1="86914" y1="31055" x2="75391" y2="49023"/>
                        <a14:foregroundMark x1="75391" y1="49023" x2="75391" y2="49023"/>
                        <a14:foregroundMark x1="58594" y1="12891" x2="52441" y2="15723"/>
                        <a14:foregroundMark x1="64746" y1="10645" x2="48047" y2="18457"/>
                        <a14:foregroundMark x1="48047" y1="18457" x2="63867" y2="17969"/>
                        <a14:foregroundMark x1="65332" y1="7324" x2="45215" y2="7422"/>
                        <a14:foregroundMark x1="45215" y1="7422" x2="46484" y2="24902"/>
                        <a14:foregroundMark x1="46484" y1="24902" x2="67578" y2="24219"/>
                        <a14:foregroundMark x1="67578" y1="24219" x2="69932" y2="15758"/>
                        <a14:foregroundMark x1="71191" y1="9675" x2="71191" y2="8398"/>
                        <a14:foregroundMark x1="86914" y1="29395" x2="64941" y2="36035"/>
                        <a14:foregroundMark x1="64941" y1="36035" x2="64746" y2="37500"/>
                        <a14:foregroundMark x1="89355" y1="79297" x2="87402" y2="96680"/>
                        <a14:foregroundMark x1="59961" y1="73926" x2="60547" y2="86230"/>
                        <a14:foregroundMark x1="87988" y1="72559" x2="86914" y2="82617"/>
                        <a14:foregroundMark x1="85156" y1="70605" x2="73145" y2="91602"/>
                        <a14:foregroundMark x1="89941" y1="71680" x2="94141" y2="79297"/>
                        <a14:foregroundMark x1="59668" y1="70605" x2="59180" y2="87891"/>
                        <a14:foregroundMark x1="59180" y1="87891" x2="62500" y2="89941"/>
                        <a14:foregroundMark x1="72363" y1="61621" x2="74512" y2="73633"/>
                        <a14:foregroundMark x1="37012" y1="62988" x2="17773" y2="71289"/>
                        <a14:foregroundMark x1="17773" y1="71289" x2="28320" y2="58496"/>
                        <a14:foregroundMark x1="42090" y1="65527" x2="27246" y2="89941"/>
                        <a14:foregroundMark x1="27246" y1="89941" x2="18262" y2="96387"/>
                        <a14:foregroundMark x1="19141" y1="65234" x2="8203" y2="73438"/>
                        <a14:foregroundMark x1="8203" y1="73438" x2="8203" y2="73438"/>
                        <a14:foregroundMark x1="12695" y1="62793" x2="5078" y2="79590"/>
                        <a14:foregroundMark x1="5078" y1="79590" x2="5078" y2="79590"/>
                        <a14:foregroundMark x1="32520" y1="94922" x2="25781" y2="81836"/>
                        <a14:foregroundMark x1="69531" y1="94141" x2="66113" y2="97754"/>
                        <a14:foregroundMark x1="23340" y1="33887" x2="26074" y2="44531"/>
                        <a14:foregroundMark x1="36426" y1="36426" x2="36133" y2="43457"/>
                        <a14:foregroundMark x1="67578" y1="45703" x2="63086" y2="50391"/>
                        <a14:foregroundMark x1="83008" y1="49609" x2="83008" y2="49609"/>
                        <a14:backgroundMark x1="70313" y1="9766" x2="70605" y2="12598"/>
                        <a14:backgroundMark x1="69824" y1="11230" x2="71777" y2="148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404" y="691117"/>
            <a:ext cx="6166884" cy="6166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647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Виховна година до Дня Європи. Ідеї для реалізації на уроці — Журнал «На  Урок»">
            <a:extLst>
              <a:ext uri="{FF2B5EF4-FFF2-40B4-BE49-F238E27FC236}">
                <a16:creationId xmlns:a16="http://schemas.microsoft.com/office/drawing/2014/main" id="{CABED8DD-A9CB-3242-A0C9-F7B9202A20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3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Рамки Sky Area Font, Марко Винтаж, синий, текст png | PNGEgg">
            <a:extLst>
              <a:ext uri="{FF2B5EF4-FFF2-40B4-BE49-F238E27FC236}">
                <a16:creationId xmlns:a16="http://schemas.microsoft.com/office/drawing/2014/main" id="{8781B922-42E8-FEB0-98CE-8A53D1B930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28" b="83847" l="1000" r="95778">
                        <a14:foregroundMark x1="10222" y1="2203" x2="1889" y2="11160"/>
                        <a14:foregroundMark x1="1889" y1="11160" x2="2444" y2="66373"/>
                        <a14:foregroundMark x1="2444" y1="66373" x2="4889" y2="77239"/>
                        <a14:foregroundMark x1="4889" y1="77239" x2="70111" y2="85316"/>
                        <a14:foregroundMark x1="70111" y1="85316" x2="90778" y2="81351"/>
                        <a14:foregroundMark x1="90778" y1="81351" x2="96444" y2="73862"/>
                        <a14:foregroundMark x1="96444" y1="73862" x2="98111" y2="14391"/>
                        <a14:foregroundMark x1="98111" y1="14391" x2="91333" y2="6314"/>
                        <a14:foregroundMark x1="91333" y1="6314" x2="9444" y2="4993"/>
                        <a14:foregroundMark x1="6778" y1="6314" x2="2778" y2="56828"/>
                        <a14:foregroundMark x1="2778" y1="56828" x2="3556" y2="64170"/>
                        <a14:foregroundMark x1="9556" y1="1762" x2="9556" y2="1762"/>
                        <a14:foregroundMark x1="1000" y1="18649" x2="1000" y2="18649"/>
                        <a14:foregroundMark x1="60333" y1="2349" x2="60889" y2="1028"/>
                        <a14:foregroundMark x1="98691" y1="8025" x2="95444" y2="75330"/>
                        <a14:foregroundMark x1="95444" y1="75330" x2="85333" y2="79001"/>
                        <a14:foregroundMark x1="85333" y1="79001" x2="24333" y2="78414"/>
                        <a14:foregroundMark x1="24333" y1="78414" x2="23444" y2="77827"/>
                        <a14:foregroundMark x1="94556" y1="6755" x2="95778" y2="75037"/>
                        <a14:foregroundMark x1="99000" y1="32746" x2="97889" y2="71659"/>
                        <a14:foregroundMark x1="97889" y1="71659" x2="92556" y2="84288"/>
                        <a14:foregroundMark x1="92556" y1="84288" x2="81556" y2="87812"/>
                        <a14:foregroundMark x1="81556" y1="87812" x2="10889" y2="78561"/>
                        <a14:foregroundMark x1="10889" y1="78561" x2="10889" y2="78414"/>
                        <a14:foregroundMark x1="31000" y1="81204" x2="49111" y2="80176"/>
                        <a14:foregroundMark x1="49111" y1="80176" x2="78778" y2="83847"/>
                        <a14:foregroundMark x1="78778" y1="83847" x2="84778" y2="80764"/>
                        <a14:foregroundMark x1="25889" y1="82379" x2="26000" y2="82379"/>
                        <a14:foregroundMark x1="66778" y1="1909" x2="58444" y2="1762"/>
                        <a14:backgroundMark x1="94333" y1="147" x2="99222" y2="5286"/>
                        <a14:backgroundMark x1="98556" y1="6021" x2="99556" y2="6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315"/>
          <a:stretch/>
        </p:blipFill>
        <p:spPr bwMode="auto">
          <a:xfrm>
            <a:off x="598647" y="919493"/>
            <a:ext cx="6099865" cy="511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ÐÐ°ÑÑÐ¸Ð½ÐºÐ¸ Ð¿Ð¾ Ð·Ð°Ð¿ÑÐ¾ÑÑ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658" y="4379729"/>
            <a:ext cx="1681742" cy="11234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22" b="15603"/>
          <a:stretch/>
        </p:blipFill>
        <p:spPr bwMode="auto">
          <a:xfrm>
            <a:off x="3411280" y="4379729"/>
            <a:ext cx="1715793" cy="11234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6D10156-0B78-A967-4AB4-F52DF9D219AA}"/>
              </a:ext>
            </a:extLst>
          </p:cNvPr>
          <p:cNvSpPr/>
          <p:nvPr/>
        </p:nvSpPr>
        <p:spPr>
          <a:xfrm>
            <a:off x="1029561" y="1494988"/>
            <a:ext cx="507732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Між столицею </a:t>
            </a:r>
            <a:r>
              <a:rPr lang="uk-UA" sz="3600" b="1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Австрії</a:t>
            </a:r>
            <a:r>
              <a:rPr lang="uk-UA" sz="36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(Відень) і столицею </a:t>
            </a:r>
            <a:r>
              <a:rPr lang="uk-UA" sz="3600" b="1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Словаччини </a:t>
            </a:r>
            <a:r>
              <a:rPr lang="uk-UA" sz="36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(Братислава) всього 1 година їзди. </a:t>
            </a:r>
          </a:p>
        </p:txBody>
      </p:sp>
      <p:pic>
        <p:nvPicPr>
          <p:cNvPr id="14338" name="Picture 2" descr="Realistic picture of a border checkpoint between Slovakia and Austria with flags">
            <a:extLst>
              <a:ext uri="{FF2B5EF4-FFF2-40B4-BE49-F238E27FC236}">
                <a16:creationId xmlns:a16="http://schemas.microsoft.com/office/drawing/2014/main" id="{569F5973-A540-F9F0-EFF4-20DAF03B38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301" b="95020" l="3418" r="89844">
                        <a14:foregroundMark x1="43164" y1="48242" x2="41309" y2="47754"/>
                        <a14:foregroundMark x1="56641" y1="8398" x2="78320" y2="23828"/>
                        <a14:foregroundMark x1="74707" y1="16309" x2="78516" y2="27344"/>
                        <a14:foregroundMark x1="78516" y1="27344" x2="63379" y2="26563"/>
                        <a14:foregroundMark x1="63379" y1="26563" x2="57422" y2="24512"/>
                        <a14:foregroundMark x1="61426" y1="86621" x2="8691" y2="89453"/>
                        <a14:foregroundMark x1="8691" y1="89453" x2="15918" y2="79395"/>
                        <a14:foregroundMark x1="15918" y1="79395" x2="36426" y2="74902"/>
                        <a14:foregroundMark x1="36426" y1="74902" x2="36914" y2="74902"/>
                        <a14:foregroundMark x1="88281" y1="73340" x2="66797" y2="95996"/>
                        <a14:foregroundMark x1="66797" y1="95996" x2="12793" y2="94043"/>
                        <a14:foregroundMark x1="12793" y1="94043" x2="11328" y2="91895"/>
                        <a14:foregroundMark x1="7129" y1="79102" x2="3418" y2="95020"/>
                        <a14:foregroundMark x1="84180" y1="70703" x2="80469" y2="73926"/>
                        <a14:foregroundMark x1="70117" y1="71777" x2="70996" y2="77832"/>
                        <a14:foregroundMark x1="76270" y1="72852" x2="68848" y2="74707"/>
                        <a14:foregroundMark x1="52255" y1="43192" x2="52148" y2="45605"/>
                        <a14:foregroundMark x1="52323" y1="41676" x2="52282" y2="42594"/>
                        <a14:foregroundMark x1="52759" y1="31881" x2="52704" y2="33124"/>
                        <a14:foregroundMark x1="53027" y1="25879" x2="52922" y2="28242"/>
                        <a14:foregroundMark x1="52734" y1="27930" x2="52734" y2="40918"/>
                        <a14:foregroundMark x1="52539" y1="32227" x2="53027" y2="40137"/>
                        <a14:foregroundMark x1="53027" y1="40137" x2="52930" y2="40430"/>
                        <a14:foregroundMark x1="53809" y1="23730" x2="53027" y2="34570"/>
                        <a14:backgroundMark x1="21582" y1="17871" x2="27051" y2="32422"/>
                        <a14:backgroundMark x1="45117" y1="20020" x2="43945" y2="38281"/>
                        <a14:backgroundMark x1="87500" y1="24316" x2="84570" y2="33008"/>
                        <a14:backgroundMark x1="84570" y1="33008" x2="84570" y2="33008"/>
                        <a14:backgroundMark x1="12598" y1="27930" x2="13379" y2="66309"/>
                        <a14:backgroundMark x1="24219" y1="37500" x2="24512" y2="41895"/>
                        <a14:backgroundMark x1="41602" y1="38184" x2="40918" y2="42188"/>
                        <a14:backgroundMark x1="18457" y1="36230" x2="20215" y2="39355"/>
                        <a14:backgroundMark x1="66699" y1="36426" x2="69336" y2="38867"/>
                        <a14:backgroundMark x1="90723" y1="36719" x2="86523" y2="38867"/>
                        <a14:backgroundMark x1="78809" y1="41113" x2="59668" y2="41895"/>
                        <a14:backgroundMark x1="62207" y1="33496" x2="72852" y2="36719"/>
                        <a14:backgroundMark x1="72852" y1="36719" x2="72852" y2="36719"/>
                        <a14:backgroundMark x1="80762" y1="38184" x2="73242" y2="39844"/>
                        <a14:backgroundMark x1="56738" y1="40039" x2="55523" y2="40126"/>
                        <a14:backgroundMark x1="51423" y1="40918" x2="51563" y2="41797"/>
                        <a14:backgroundMark x1="48438" y1="22168" x2="50064" y2="32379"/>
                        <a14:backgroundMark x1="51563" y1="41797" x2="51172" y2="419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71845" y="-489098"/>
            <a:ext cx="6858000" cy="775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6053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Виховна година до Дня Європи. Ідеї для реалізації на уроці — Журнал «На  Урок»">
            <a:extLst>
              <a:ext uri="{FF2B5EF4-FFF2-40B4-BE49-F238E27FC236}">
                <a16:creationId xmlns:a16="http://schemas.microsoft.com/office/drawing/2014/main" id="{01732B38-BD4B-A569-2252-3468BF4156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3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Рамки Sky Area Font, Марко Винтаж, синий, текст png | PNGEgg">
            <a:extLst>
              <a:ext uri="{FF2B5EF4-FFF2-40B4-BE49-F238E27FC236}">
                <a16:creationId xmlns:a16="http://schemas.microsoft.com/office/drawing/2014/main" id="{C896ACEB-B098-0591-1726-53E63BE27C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28" b="83847" l="1000" r="95778">
                        <a14:foregroundMark x1="10222" y1="2203" x2="1889" y2="11160"/>
                        <a14:foregroundMark x1="1889" y1="11160" x2="2444" y2="66373"/>
                        <a14:foregroundMark x1="2444" y1="66373" x2="4889" y2="77239"/>
                        <a14:foregroundMark x1="4889" y1="77239" x2="70111" y2="85316"/>
                        <a14:foregroundMark x1="70111" y1="85316" x2="90778" y2="81351"/>
                        <a14:foregroundMark x1="90778" y1="81351" x2="96444" y2="73862"/>
                        <a14:foregroundMark x1="96444" y1="73862" x2="98111" y2="14391"/>
                        <a14:foregroundMark x1="98111" y1="14391" x2="91333" y2="6314"/>
                        <a14:foregroundMark x1="91333" y1="6314" x2="9444" y2="4993"/>
                        <a14:foregroundMark x1="6778" y1="6314" x2="2778" y2="56828"/>
                        <a14:foregroundMark x1="2778" y1="56828" x2="3556" y2="64170"/>
                        <a14:foregroundMark x1="9556" y1="1762" x2="9556" y2="1762"/>
                        <a14:foregroundMark x1="1000" y1="18649" x2="1000" y2="18649"/>
                        <a14:foregroundMark x1="60333" y1="2349" x2="60889" y2="1028"/>
                        <a14:foregroundMark x1="98691" y1="8025" x2="95444" y2="75330"/>
                        <a14:foregroundMark x1="95444" y1="75330" x2="85333" y2="79001"/>
                        <a14:foregroundMark x1="85333" y1="79001" x2="24333" y2="78414"/>
                        <a14:foregroundMark x1="24333" y1="78414" x2="23444" y2="77827"/>
                        <a14:foregroundMark x1="94556" y1="6755" x2="95778" y2="75037"/>
                        <a14:foregroundMark x1="99000" y1="32746" x2="97889" y2="71659"/>
                        <a14:foregroundMark x1="97889" y1="71659" x2="92556" y2="84288"/>
                        <a14:foregroundMark x1="92556" y1="84288" x2="81556" y2="87812"/>
                        <a14:foregroundMark x1="81556" y1="87812" x2="10889" y2="78561"/>
                        <a14:foregroundMark x1="10889" y1="78561" x2="10889" y2="78414"/>
                        <a14:foregroundMark x1="31000" y1="81204" x2="49111" y2="80176"/>
                        <a14:foregroundMark x1="49111" y1="80176" x2="78778" y2="83847"/>
                        <a14:foregroundMark x1="78778" y1="83847" x2="84778" y2="80764"/>
                        <a14:foregroundMark x1="25889" y1="82379" x2="26000" y2="82379"/>
                        <a14:foregroundMark x1="66778" y1="1909" x2="58444" y2="1762"/>
                        <a14:backgroundMark x1="94333" y1="147" x2="99222" y2="5286"/>
                        <a14:backgroundMark x1="98556" y1="6021" x2="99556" y2="6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315"/>
          <a:stretch/>
        </p:blipFill>
        <p:spPr bwMode="auto">
          <a:xfrm>
            <a:off x="567345" y="870066"/>
            <a:ext cx="6099865" cy="511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ÐÐ°ÑÑÐ¸Ð½ÐºÐ¸ Ð¿Ð¾ Ð·Ð°Ð¿ÑÐ¾ÑÑ Ð¿ÑÐ°Ð¿Ð¾Ñ ÑÑÐ¼ÑÐ½ÑÑ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9114" y="4556562"/>
            <a:ext cx="1478117" cy="9861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93884" y="1506077"/>
            <a:ext cx="508857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В </a:t>
            </a:r>
            <a:r>
              <a:rPr lang="ru-RU" sz="2800" b="1" dirty="0" err="1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Румунії</a:t>
            </a:r>
            <a:r>
              <a:rPr lang="ru-RU" sz="2800" b="1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є  </a:t>
            </a:r>
            <a:r>
              <a:rPr lang="ru-RU" sz="2800" dirty="0" err="1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незвичайне</a:t>
            </a:r>
            <a:r>
              <a:rPr lang="ru-RU" sz="28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кладовище</a:t>
            </a:r>
            <a:r>
              <a:rPr lang="ru-RU" sz="28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, яке і </a:t>
            </a:r>
            <a:r>
              <a:rPr lang="ru-RU" sz="2800" dirty="0" err="1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називається</a:t>
            </a:r>
            <a:r>
              <a:rPr lang="ru-RU" sz="28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веселим. </a:t>
            </a:r>
            <a:r>
              <a:rPr lang="ru-RU" sz="2800" dirty="0" err="1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Його</a:t>
            </a:r>
            <a:r>
              <a:rPr lang="ru-RU" sz="28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незвичайність</a:t>
            </a:r>
            <a:r>
              <a:rPr lang="ru-RU" sz="28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полягає</a:t>
            </a:r>
            <a:r>
              <a:rPr lang="ru-RU" sz="28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в тому, </a:t>
            </a:r>
            <a:r>
              <a:rPr lang="ru-RU" sz="2800" dirty="0" err="1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на кожному </a:t>
            </a:r>
            <a:r>
              <a:rPr lang="ru-RU" sz="2800" dirty="0" err="1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надгробку</a:t>
            </a:r>
            <a:r>
              <a:rPr lang="ru-RU" sz="28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вибито</a:t>
            </a:r>
            <a:r>
              <a:rPr lang="ru-RU" sz="28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дотепний</a:t>
            </a:r>
            <a:r>
              <a:rPr lang="ru-RU" sz="28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веселий </a:t>
            </a:r>
            <a:r>
              <a:rPr lang="ru-RU" sz="2800" dirty="0" err="1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віршик</a:t>
            </a:r>
            <a:r>
              <a:rPr lang="ru-RU" sz="28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13314" name="Picture 2" descr="A cheerful cemetery with poems on the tombstones and the flag of Romania">
            <a:extLst>
              <a:ext uri="{FF2B5EF4-FFF2-40B4-BE49-F238E27FC236}">
                <a16:creationId xmlns:a16="http://schemas.microsoft.com/office/drawing/2014/main" id="{B3E7C29E-2B53-E2DD-72A0-D24ACFAE06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61" b="92383" l="0" r="95020">
                        <a14:foregroundMark x1="4395" y1="19336" x2="14648" y2="10938"/>
                        <a14:foregroundMark x1="14648" y1="10938" x2="23242" y2="10352"/>
                        <a14:foregroundMark x1="23242" y1="10352" x2="28418" y2="30176"/>
                        <a14:foregroundMark x1="28418" y1="30176" x2="36914" y2="27246"/>
                        <a14:foregroundMark x1="36914" y1="27246" x2="50000" y2="37793"/>
                        <a14:foregroundMark x1="50000" y1="37793" x2="85938" y2="28809"/>
                        <a14:foregroundMark x1="85938" y1="28809" x2="90430" y2="20996"/>
                        <a14:foregroundMark x1="90430" y1="20996" x2="92676" y2="83105"/>
                        <a14:foregroundMark x1="92676" y1="83105" x2="66992" y2="91602"/>
                        <a14:foregroundMark x1="66992" y1="91602" x2="15332" y2="92578"/>
                        <a14:foregroundMark x1="95117" y1="18945" x2="84863" y2="18359"/>
                        <a14:foregroundMark x1="79785" y1="25781" x2="69531" y2="31055"/>
                        <a14:foregroundMark x1="69531" y1="31055" x2="69531" y2="31055"/>
                        <a14:foregroundMark x1="61621" y1="34082" x2="30273" y2="25781"/>
                        <a14:foregroundMark x1="30273" y1="25781" x2="29590" y2="26074"/>
                        <a14:foregroundMark x1="34277" y1="21582" x2="19824" y2="9570"/>
                        <a14:foregroundMark x1="19824" y1="9570" x2="10449" y2="13184"/>
                        <a14:foregroundMark x1="10449" y1="13184" x2="0" y2="45215"/>
                        <a14:foregroundMark x1="4395" y1="39551" x2="6250" y2="57324"/>
                        <a14:foregroundMark x1="6250" y1="57324" x2="6250" y2="573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033" y="148857"/>
            <a:ext cx="6099865" cy="6969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2846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Виховна година до Дня Європи. Ідеї для реалізації на уроці — Журнал «На  Урок»">
            <a:extLst>
              <a:ext uri="{FF2B5EF4-FFF2-40B4-BE49-F238E27FC236}">
                <a16:creationId xmlns:a16="http://schemas.microsoft.com/office/drawing/2014/main" id="{81AB0980-DA21-8DD2-E580-68D7CC84CA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37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4" name="Picture 2" descr="Eiffel Tower and a person with the flag of France nearby - create a realistic picture">
            <a:extLst>
              <a:ext uri="{FF2B5EF4-FFF2-40B4-BE49-F238E27FC236}">
                <a16:creationId xmlns:a16="http://schemas.microsoft.com/office/drawing/2014/main" id="{67893E6B-A797-321A-58F9-9066BB0CBD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520" b="99219" l="2930" r="99512">
                        <a14:foregroundMark x1="25000" y1="7617" x2="25000" y2="18164"/>
                        <a14:foregroundMark x1="12109" y1="62012" x2="3418" y2="78125"/>
                        <a14:foregroundMark x1="3418" y1="78125" x2="17383" y2="80371"/>
                        <a14:foregroundMark x1="17383" y1="80371" x2="48145" y2="76855"/>
                        <a14:foregroundMark x1="48145" y1="76855" x2="48633" y2="89941"/>
                        <a14:foregroundMark x1="48633" y1="89941" x2="65723" y2="90234"/>
                        <a14:foregroundMark x1="65723" y1="90234" x2="83496" y2="74414"/>
                        <a14:foregroundMark x1="83496" y1="74414" x2="95605" y2="38281"/>
                        <a14:foregroundMark x1="95605" y1="38281" x2="84863" y2="36914"/>
                        <a14:foregroundMark x1="84863" y1="36914" x2="84375" y2="38770"/>
                        <a14:foregroundMark x1="96777" y1="49121" x2="93262" y2="87012"/>
                        <a14:foregroundMark x1="93262" y1="87012" x2="89063" y2="94727"/>
                        <a14:foregroundMark x1="89063" y1="94727" x2="72461" y2="98828"/>
                        <a14:foregroundMark x1="72461" y1="98828" x2="68066" y2="94141"/>
                        <a14:foregroundMark x1="99707" y1="58887" x2="91992" y2="70215"/>
                        <a14:foregroundMark x1="75879" y1="93652" x2="2930" y2="85156"/>
                        <a14:foregroundMark x1="2930" y1="85156" x2="2930" y2="85156"/>
                        <a14:foregroundMark x1="55078" y1="95703" x2="3418" y2="95020"/>
                        <a14:foregroundMark x1="96973" y1="93359" x2="96484" y2="99219"/>
                        <a14:foregroundMark x1="81445" y1="49121" x2="73340" y2="62598"/>
                        <a14:foregroundMark x1="73340" y1="62598" x2="73340" y2="62793"/>
                        <a14:foregroundMark x1="71484" y1="36230" x2="70117" y2="42969"/>
                        <a14:foregroundMark x1="71484" y1="35645" x2="68750" y2="44629"/>
                        <a14:foregroundMark x1="68750" y1="44629" x2="68750" y2="46680"/>
                        <a14:foregroundMark x1="70703" y1="35645" x2="69043" y2="43848"/>
                        <a14:foregroundMark x1="69043" y1="43848" x2="69824" y2="475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6613" y="-382772"/>
            <a:ext cx="5514007" cy="7240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Рамки Sky Area Font, Марко Винтаж, синий, текст png | PNGEgg">
            <a:extLst>
              <a:ext uri="{FF2B5EF4-FFF2-40B4-BE49-F238E27FC236}">
                <a16:creationId xmlns:a16="http://schemas.microsoft.com/office/drawing/2014/main" id="{6D16964C-0093-845A-B2F0-1DB0BF118D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28" b="83847" l="1000" r="95778">
                        <a14:foregroundMark x1="10222" y1="2203" x2="1889" y2="11160"/>
                        <a14:foregroundMark x1="1889" y1="11160" x2="2444" y2="66373"/>
                        <a14:foregroundMark x1="2444" y1="66373" x2="4889" y2="77239"/>
                        <a14:foregroundMark x1="4889" y1="77239" x2="70111" y2="85316"/>
                        <a14:foregroundMark x1="70111" y1="85316" x2="90778" y2="81351"/>
                        <a14:foregroundMark x1="90778" y1="81351" x2="96444" y2="73862"/>
                        <a14:foregroundMark x1="96444" y1="73862" x2="98111" y2="14391"/>
                        <a14:foregroundMark x1="98111" y1="14391" x2="91333" y2="6314"/>
                        <a14:foregroundMark x1="91333" y1="6314" x2="9444" y2="4993"/>
                        <a14:foregroundMark x1="6778" y1="6314" x2="2778" y2="56828"/>
                        <a14:foregroundMark x1="2778" y1="56828" x2="3556" y2="64170"/>
                        <a14:foregroundMark x1="9556" y1="1762" x2="9556" y2="1762"/>
                        <a14:foregroundMark x1="1000" y1="18649" x2="1000" y2="18649"/>
                        <a14:foregroundMark x1="60333" y1="2349" x2="60889" y2="1028"/>
                        <a14:foregroundMark x1="98691" y1="8025" x2="95444" y2="75330"/>
                        <a14:foregroundMark x1="95444" y1="75330" x2="85333" y2="79001"/>
                        <a14:foregroundMark x1="85333" y1="79001" x2="24333" y2="78414"/>
                        <a14:foregroundMark x1="24333" y1="78414" x2="23444" y2="77827"/>
                        <a14:foregroundMark x1="94556" y1="6755" x2="95778" y2="75037"/>
                        <a14:foregroundMark x1="99000" y1="32746" x2="97889" y2="71659"/>
                        <a14:foregroundMark x1="97889" y1="71659" x2="92556" y2="84288"/>
                        <a14:foregroundMark x1="92556" y1="84288" x2="81556" y2="87812"/>
                        <a14:foregroundMark x1="81556" y1="87812" x2="10889" y2="78561"/>
                        <a14:foregroundMark x1="10889" y1="78561" x2="10889" y2="78414"/>
                        <a14:foregroundMark x1="31000" y1="81204" x2="49111" y2="80176"/>
                        <a14:foregroundMark x1="49111" y1="80176" x2="78778" y2="83847"/>
                        <a14:foregroundMark x1="78778" y1="83847" x2="84778" y2="80764"/>
                        <a14:foregroundMark x1="25889" y1="82379" x2="26000" y2="82379"/>
                        <a14:foregroundMark x1="66778" y1="1909" x2="58444" y2="1762"/>
                        <a14:backgroundMark x1="94333" y1="147" x2="99222" y2="5286"/>
                        <a14:backgroundMark x1="98556" y1="6021" x2="99556" y2="6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315"/>
          <a:stretch/>
        </p:blipFill>
        <p:spPr bwMode="auto">
          <a:xfrm>
            <a:off x="769364" y="950463"/>
            <a:ext cx="6099865" cy="511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16178" y="1334441"/>
            <a:ext cx="551400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Найбільш відвідуваний пам’ятник у світі — Ейфелева вежа у Франції, Париж. Її висота становить 320 метрів.</a:t>
            </a:r>
          </a:p>
          <a:p>
            <a:pPr algn="ctr"/>
            <a:r>
              <a:rPr lang="ru-RU" sz="32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 </a:t>
            </a:r>
            <a:br>
              <a:rPr lang="ru-RU" sz="32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</a:br>
            <a:br>
              <a:rPr lang="ru-RU" sz="3200" dirty="0">
                <a:solidFill>
                  <a:schemeClr val="accent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</a:br>
            <a:endParaRPr lang="ru-RU" sz="3200" dirty="0">
              <a:solidFill>
                <a:schemeClr val="accent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ÐÐ°ÑÑÐ¸Ð½ÐºÐ¸ Ð¿Ð¾ Ð·Ð°Ð¿ÑÐ¾ÑÑ Ð¿ÑÐ°Ð¿Ð¾Ñ  ÑÑÐ°Ð½ÑÑÑ ÑÐ¾ÑÐ¾">
            <a:extLst>
              <a:ext uri="{FF2B5EF4-FFF2-40B4-BE49-F238E27FC236}">
                <a16:creationId xmlns:a16="http://schemas.microsoft.com/office/drawing/2014/main" id="{F6A083B3-D75A-8D24-4156-BAF049E485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296" y="4004512"/>
            <a:ext cx="2286000" cy="15240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8041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232</Words>
  <Application>Microsoft Office PowerPoint</Application>
  <PresentationFormat>Широкий екран</PresentationFormat>
  <Paragraphs>16</Paragraphs>
  <Slides>10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17" baseType="lpstr">
      <vt:lpstr>Arial</vt:lpstr>
      <vt:lpstr>Arial Black</vt:lpstr>
      <vt:lpstr>Calibri</vt:lpstr>
      <vt:lpstr>Calibri Light</vt:lpstr>
      <vt:lpstr>Comic Sans MS</vt:lpstr>
      <vt:lpstr>Times New Roman</vt:lpstr>
      <vt:lpstr>Тема Office</vt:lpstr>
      <vt:lpstr>9 травня   Єдиний урок до Дня Європи «Європа – наш спільний дім»</vt:lpstr>
      <vt:lpstr>Презентація PowerPoint</vt:lpstr>
      <vt:lpstr>     Насамперед тому, що ми — європейці. Ми маємо багато спільного з іншими європейцями - від Лісабону до Варшави, від Гельсінкі до Риму або у будь-якому куточку Європи.</vt:lpstr>
      <vt:lpstr>Значною мірою сьогоднішню Європу створив  Європейський Союз.  Нині ЄС складається з 27 держав, які об’єдналися разом з метою спільно будувати майбутнє, яке всім принесе мир та добробут. </vt:lpstr>
      <vt:lpstr>Зараз Європейський Союз регулює життя понад  500 мільйонів людей.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ЛИСТОПАДА –  День Європейського Союзу</dc:title>
  <dc:creator>ACER</dc:creator>
  <cp:lastModifiedBy>Ольга Красницька</cp:lastModifiedBy>
  <cp:revision>10</cp:revision>
  <dcterms:created xsi:type="dcterms:W3CDTF">2023-10-26T07:32:31Z</dcterms:created>
  <dcterms:modified xsi:type="dcterms:W3CDTF">2026-05-12T16:13:22Z</dcterms:modified>
</cp:coreProperties>
</file>