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61" r:id="rId4"/>
    <p:sldId id="263" r:id="rId5"/>
    <p:sldId id="264" r:id="rId6"/>
    <p:sldId id="266" r:id="rId7"/>
    <p:sldId id="267" r:id="rId8"/>
    <p:sldId id="268" r:id="rId9"/>
    <p:sldId id="269" r:id="rId10"/>
    <p:sldId id="270" r:id="rId11"/>
  </p:sldIdLst>
  <p:sldSz cx="18288000" cy="10287000"/>
  <p:notesSz cx="6858000" cy="9144000"/>
  <p:embeddedFontLst>
    <p:embeddedFont>
      <p:font typeface="Anton" pitchFamily="2" charset="0"/>
      <p:regular r:id="rId12"/>
    </p:embeddedFont>
    <p:embeddedFont>
      <p:font typeface="Extenda 80 Peta" panose="020B0604020202020204" charset="0"/>
      <p:regular r:id="rId13"/>
    </p:embeddedFont>
    <p:embeddedFont>
      <p:font typeface="Inter" panose="020B0604020202020204" charset="0"/>
      <p:regular r:id="rId14"/>
    </p:embeddedFont>
    <p:embeddedFont>
      <p:font typeface="Inter Bold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‹№›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628168" y="5260775"/>
            <a:ext cx="1886271" cy="3538662"/>
            <a:chOff x="0" y="0"/>
            <a:chExt cx="496796" cy="93199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6796" cy="931993"/>
            </a:xfrm>
            <a:custGeom>
              <a:avLst/>
              <a:gdLst/>
              <a:ahLst/>
              <a:cxnLst/>
              <a:rect l="l" t="t" r="r" b="b"/>
              <a:pathLst>
                <a:path w="496796" h="931993">
                  <a:moveTo>
                    <a:pt x="0" y="0"/>
                  </a:moveTo>
                  <a:lnTo>
                    <a:pt x="496796" y="0"/>
                  </a:lnTo>
                  <a:lnTo>
                    <a:pt x="496796" y="931993"/>
                  </a:lnTo>
                  <a:lnTo>
                    <a:pt x="0" y="931993"/>
                  </a:lnTo>
                  <a:close/>
                </a:path>
              </a:pathLst>
            </a:custGeom>
            <a:solidFill>
              <a:srgbClr val="145DA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96796" cy="97009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0785892" y="2180975"/>
            <a:ext cx="5246370" cy="6159600"/>
            <a:chOff x="0" y="0"/>
            <a:chExt cx="812800" cy="95428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954283"/>
            </a:xfrm>
            <a:custGeom>
              <a:avLst/>
              <a:gdLst/>
              <a:ahLst/>
              <a:cxnLst/>
              <a:rect l="l" t="t" r="r" b="b"/>
              <a:pathLst>
                <a:path w="812800" h="954283">
                  <a:moveTo>
                    <a:pt x="0" y="0"/>
                  </a:moveTo>
                  <a:lnTo>
                    <a:pt x="812800" y="0"/>
                  </a:lnTo>
                  <a:lnTo>
                    <a:pt x="812800" y="954283"/>
                  </a:lnTo>
                  <a:lnTo>
                    <a:pt x="0" y="954283"/>
                  </a:lnTo>
                  <a:close/>
                </a:path>
              </a:pathLst>
            </a:custGeom>
            <a:blipFill>
              <a:blip r:embed="rId4"/>
              <a:stretch>
                <a:fillRect l="-14852" r="-75292"/>
              </a:stretch>
            </a:blipFill>
          </p:spPr>
        </p:sp>
      </p:grpSp>
      <p:sp>
        <p:nvSpPr>
          <p:cNvPr id="11" name="TextBox 11"/>
          <p:cNvSpPr txBox="1"/>
          <p:nvPr/>
        </p:nvSpPr>
        <p:spPr>
          <a:xfrm>
            <a:off x="2140228" y="3845898"/>
            <a:ext cx="9374211" cy="3556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60"/>
              </a:lnSpc>
            </a:pPr>
            <a:r>
              <a:rPr lang="en-US" sz="13660" spc="409" dirty="0">
                <a:solidFill>
                  <a:srgbClr val="145DA0"/>
                </a:solidFill>
                <a:latin typeface="Extenda 80 Peta"/>
                <a:ea typeface="Extenda 80 Peta"/>
                <a:cs typeface="Extenda 80 Peta"/>
                <a:sym typeface="Extenda 80 Peta"/>
              </a:rPr>
              <a:t>ПЕРШИЙ УРОК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44100" y="5606665"/>
            <a:ext cx="523286" cy="2750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37"/>
              </a:lnSpc>
            </a:pPr>
            <a:r>
              <a:rPr lang="en-US" sz="5559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B17610-0FE1-16E0-1ECA-BDA14889992E}"/>
              </a:ext>
            </a:extLst>
          </p:cNvPr>
          <p:cNvSpPr txBox="1"/>
          <p:nvPr/>
        </p:nvSpPr>
        <p:spPr>
          <a:xfrm>
            <a:off x="2362200" y="988163"/>
            <a:ext cx="678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Вшануванню пам’яті захисників і захисниць України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2A20FEE-246C-A672-46EE-C3780D779F54}"/>
              </a:ext>
            </a:extLst>
          </p:cNvPr>
          <p:cNvSpPr txBox="1"/>
          <p:nvPr/>
        </p:nvSpPr>
        <p:spPr>
          <a:xfrm>
            <a:off x="11734800" y="8799437"/>
            <a:ext cx="5029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Укрок</a:t>
            </a:r>
            <a:r>
              <a:rPr lang="uk-UA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підготувала вчитель-дефектолог 8-б класу</a:t>
            </a:r>
          </a:p>
          <a:p>
            <a:r>
              <a:rPr lang="uk-UA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Красницька О.І.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93504" y="2661695"/>
            <a:ext cx="16526336" cy="1165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8"/>
              </a:lnSpc>
            </a:pPr>
            <a:r>
              <a:rPr lang="en-US" sz="8748" spc="262">
                <a:solidFill>
                  <a:srgbClr val="145DA0"/>
                </a:solidFill>
                <a:latin typeface="Extenda 80 Peta"/>
                <a:ea typeface="Extenda 80 Peta"/>
                <a:cs typeface="Extenda 80 Peta"/>
                <a:sym typeface="Extenda 80 Peta"/>
              </a:rPr>
              <a:t>ХВИЛИНА МОВЧАННЯ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334401"/>
            <a:ext cx="15494250" cy="2094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— Кожна країна має свій символ сили та єдності. Для нас це наш прапор, тризуб і, звісно, гімн України. Коли звучить гімн — ми встаємо. Це знак нашої любові й поваги до Батьківщини. </a:t>
            </a: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— Сьогодні ми згадаємо тих, кого вже немає серед нас. Хто віддав найдорожче — своє життя — за Україну. Запрошую всіх стати й вшанувати їх світлу пам’ять хвилиною мовчання.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4316485" y="3335406"/>
            <a:ext cx="9655029" cy="5464031"/>
          </a:xfrm>
          <a:custGeom>
            <a:avLst/>
            <a:gdLst/>
            <a:ahLst/>
            <a:cxnLst/>
            <a:rect l="l" t="t" r="r" b="b"/>
            <a:pathLst>
              <a:path w="9655029" h="5464031">
                <a:moveTo>
                  <a:pt x="0" y="0"/>
                </a:moveTo>
                <a:lnTo>
                  <a:pt x="9655030" y="0"/>
                </a:lnTo>
                <a:lnTo>
                  <a:pt x="9655030" y="5464031"/>
                </a:lnTo>
                <a:lnTo>
                  <a:pt x="0" y="54640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237834" y="2108350"/>
            <a:ext cx="14288502" cy="11651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8"/>
              </a:lnSpc>
            </a:pPr>
            <a:r>
              <a:rPr lang="en-US" sz="8748" spc="262">
                <a:solidFill>
                  <a:srgbClr val="145DA0"/>
                </a:solidFill>
                <a:latin typeface="Extenda 80 Peta"/>
                <a:ea typeface="Extenda 80 Peta"/>
                <a:cs typeface="Extenda 80 Peta"/>
                <a:sym typeface="Extenda 80 Peta"/>
              </a:rPr>
              <a:t>ХТО Ж ВОНИ, ЗАХИСНИКИ?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37834" y="2108350"/>
            <a:ext cx="5701203" cy="1166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8"/>
              </a:lnSpc>
            </a:pPr>
            <a:r>
              <a:rPr lang="en-US" sz="8748" spc="262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ЧОМУ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460644" y="2003575"/>
            <a:ext cx="9607931" cy="1244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Чому нам важливо пам’ятати про воїнів, які загинули?</a:t>
            </a:r>
          </a:p>
          <a:p>
            <a:pPr algn="l">
              <a:lnSpc>
                <a:spcPts val="3361"/>
              </a:lnSpc>
            </a:pPr>
            <a:endParaRPr lang="en-US" sz="2400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Що для вас означає слово “Незалежність”?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228629" y="5305425"/>
            <a:ext cx="5701203" cy="1166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8"/>
              </a:lnSpc>
            </a:pPr>
            <a:r>
              <a:rPr lang="en-US" sz="8748" spc="262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ЯК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60093" y="5760331"/>
            <a:ext cx="9598727" cy="4057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61"/>
              </a:lnSpc>
            </a:pPr>
            <a:r>
              <a:rPr lang="en-US" sz="2400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Як ми можемо підтримати Україну навіть у дитячому віці?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37834" y="3660129"/>
            <a:ext cx="13779229" cy="26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9201" lvl="1" indent="-274601" algn="l">
              <a:lnSpc>
                <a:spcPts val="3561"/>
              </a:lnSpc>
              <a:buFont typeface="Arial"/>
              <a:buChar char="•"/>
            </a:pPr>
            <a:r>
              <a:rPr lang="en-US" sz="2543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— Пам’ятати — це означає цінувати їхню жертву.</a:t>
            </a:r>
          </a:p>
          <a:p>
            <a:pPr marL="549201" lvl="1" indent="-274601" algn="l">
              <a:lnSpc>
                <a:spcPts val="3561"/>
              </a:lnSpc>
              <a:buFont typeface="Arial"/>
              <a:buChar char="•"/>
            </a:pPr>
            <a:r>
              <a:rPr lang="en-US" sz="2543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— Незалежність — це коли ми самі вирішуємо, як жити, в якій країні навчатися, якою мовою говорити.</a:t>
            </a:r>
          </a:p>
          <a:p>
            <a:pPr marL="549201" lvl="1" indent="-274601" algn="l">
              <a:lnSpc>
                <a:spcPts val="3561"/>
              </a:lnSpc>
              <a:buFont typeface="Arial"/>
              <a:buChar char="•"/>
            </a:pPr>
            <a:r>
              <a:rPr lang="en-US" sz="2543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— Навіть діти можуть допомагати: малювати малюнки для воїнів, писати листи подяки, берегти українську мову, бути добрими й підтримувати одне одного.</a:t>
            </a:r>
          </a:p>
          <a:p>
            <a:pPr algn="l">
              <a:lnSpc>
                <a:spcPts val="3561"/>
              </a:lnSpc>
            </a:pPr>
            <a:endParaRPr lang="en-US" sz="2543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9316337" y="2407133"/>
            <a:ext cx="6756654" cy="5650252"/>
          </a:xfrm>
          <a:custGeom>
            <a:avLst/>
            <a:gdLst/>
            <a:ahLst/>
            <a:cxnLst/>
            <a:rect l="l" t="t" r="r" b="b"/>
            <a:pathLst>
              <a:path w="6756654" h="5650252">
                <a:moveTo>
                  <a:pt x="6756654" y="0"/>
                </a:moveTo>
                <a:lnTo>
                  <a:pt x="0" y="0"/>
                </a:lnTo>
                <a:lnTo>
                  <a:pt x="0" y="5650252"/>
                </a:lnTo>
                <a:lnTo>
                  <a:pt x="6756654" y="5650252"/>
                </a:lnTo>
                <a:lnTo>
                  <a:pt x="6756654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237834" y="2108350"/>
            <a:ext cx="6613256" cy="1166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8"/>
              </a:lnSpc>
            </a:pPr>
            <a:r>
              <a:rPr lang="en-US" sz="8748" spc="262">
                <a:solidFill>
                  <a:srgbClr val="145DA0"/>
                </a:solidFill>
                <a:latin typeface="Anton"/>
                <a:ea typeface="Anton"/>
                <a:cs typeface="Anton"/>
                <a:sym typeface="Anton"/>
              </a:rPr>
              <a:t>СТВОРИ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806108" y="3907365"/>
            <a:ext cx="5760384" cy="4433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1"/>
              </a:lnSpc>
            </a:pPr>
            <a:r>
              <a:rPr lang="en-US" sz="2543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— А зараз я пропоную нам створити символ пам’яті. Ви можете намалювати прапор, калину, сонце чи серце — усе, що для вас символізує Україну. Ми з’єднаємо ваші малюнки у велику спільну “Квітку пам’яті”. Кожен ваш малюнок буде її пелюсточком. Це буде наш знак подяки героям.</a:t>
            </a:r>
          </a:p>
          <a:p>
            <a:pPr algn="l">
              <a:lnSpc>
                <a:spcPts val="3561"/>
              </a:lnSpc>
            </a:pPr>
            <a:endParaRPr lang="en-US" sz="2543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802992" y="2205295"/>
            <a:ext cx="5723343" cy="5876410"/>
            <a:chOff x="0" y="0"/>
            <a:chExt cx="791629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91629" cy="812800"/>
            </a:xfrm>
            <a:custGeom>
              <a:avLst/>
              <a:gdLst/>
              <a:ahLst/>
              <a:cxnLst/>
              <a:rect l="l" t="t" r="r" b="b"/>
              <a:pathLst>
                <a:path w="791629" h="812800">
                  <a:moveTo>
                    <a:pt x="0" y="0"/>
                  </a:moveTo>
                  <a:lnTo>
                    <a:pt x="791629" y="0"/>
                  </a:lnTo>
                  <a:lnTo>
                    <a:pt x="791629" y="812800"/>
                  </a:lnTo>
                  <a:lnTo>
                    <a:pt x="0" y="812800"/>
                  </a:lnTo>
                  <a:close/>
                </a:path>
              </a:pathLst>
            </a:custGeom>
            <a:blipFill>
              <a:blip r:embed="rId4"/>
              <a:stretch>
                <a:fillRect l="-25862" r="-25862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237834" y="2108350"/>
            <a:ext cx="7123444" cy="2270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8"/>
              </a:lnSpc>
            </a:pPr>
            <a:r>
              <a:rPr lang="en-US" sz="8748" spc="262">
                <a:solidFill>
                  <a:srgbClr val="145DA0"/>
                </a:solidFill>
                <a:latin typeface="Extenda 80 Peta"/>
                <a:ea typeface="Extenda 80 Peta"/>
                <a:cs typeface="Extenda 80 Peta"/>
                <a:sym typeface="Extenda 80 Peta"/>
              </a:rPr>
              <a:t>ЗАВЕРШІТЬ РЕЧЕННЯ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37834" y="5446513"/>
            <a:ext cx="7343475" cy="1768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9201" lvl="1" indent="-274600" algn="l">
              <a:lnSpc>
                <a:spcPts val="3561"/>
              </a:lnSpc>
              <a:buFont typeface="Arial"/>
              <a:buChar char="•"/>
            </a:pPr>
            <a:r>
              <a:rPr lang="en-US" sz="2543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Сьогодні я зрозумів(ла), що…</a:t>
            </a:r>
          </a:p>
          <a:p>
            <a:pPr marL="549201" lvl="1" indent="-274600" algn="l">
              <a:lnSpc>
                <a:spcPts val="3561"/>
              </a:lnSpc>
              <a:buFont typeface="Arial"/>
              <a:buChar char="•"/>
            </a:pPr>
            <a:r>
              <a:rPr lang="en-US" sz="2543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Для мене герой — це…</a:t>
            </a:r>
          </a:p>
          <a:p>
            <a:pPr marL="549201" lvl="1" indent="-274600" algn="l">
              <a:lnSpc>
                <a:spcPts val="3561"/>
              </a:lnSpc>
              <a:buFont typeface="Arial"/>
              <a:buChar char="•"/>
            </a:pPr>
            <a:r>
              <a:rPr lang="en-US" sz="2543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Я можу допомагати Україні тим, що…</a:t>
            </a:r>
          </a:p>
          <a:p>
            <a:pPr algn="l">
              <a:lnSpc>
                <a:spcPts val="3561"/>
              </a:lnSpc>
            </a:pPr>
            <a:endParaRPr lang="en-US" sz="2543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67656" y="2577090"/>
            <a:ext cx="6668087" cy="4454140"/>
            <a:chOff x="0" y="0"/>
            <a:chExt cx="1237597" cy="82668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37597" cy="826688"/>
            </a:xfrm>
            <a:custGeom>
              <a:avLst/>
              <a:gdLst/>
              <a:ahLst/>
              <a:cxnLst/>
              <a:rect l="l" t="t" r="r" b="b"/>
              <a:pathLst>
                <a:path w="1237597" h="826688">
                  <a:moveTo>
                    <a:pt x="0" y="0"/>
                  </a:moveTo>
                  <a:lnTo>
                    <a:pt x="1237597" y="0"/>
                  </a:lnTo>
                  <a:lnTo>
                    <a:pt x="1237597" y="826688"/>
                  </a:lnTo>
                  <a:lnTo>
                    <a:pt x="0" y="826688"/>
                  </a:lnTo>
                  <a:close/>
                </a:path>
              </a:pathLst>
            </a:custGeom>
            <a:blipFill>
              <a:blip r:embed="rId4"/>
              <a:stretch>
                <a:fillRect l="-13519" r="-13519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2237834" y="2108350"/>
            <a:ext cx="7123444" cy="2270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8"/>
              </a:lnSpc>
            </a:pPr>
            <a:r>
              <a:rPr lang="en-US" sz="8748" spc="262">
                <a:solidFill>
                  <a:srgbClr val="145DA0"/>
                </a:solidFill>
                <a:latin typeface="Extenda 80 Peta"/>
                <a:ea typeface="Extenda 80 Peta"/>
                <a:cs typeface="Extenda 80 Peta"/>
                <a:sym typeface="Extenda 80 Peta"/>
              </a:rPr>
              <a:t>СЕРЦЕ ПОДЯКИ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45883" y="4054559"/>
            <a:ext cx="7998217" cy="4704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9201" lvl="1" indent="-274601" algn="l">
              <a:lnSpc>
                <a:spcPts val="6359"/>
              </a:lnSpc>
              <a:buFont typeface="Arial"/>
              <a:buChar char="•"/>
            </a:pPr>
            <a:r>
              <a:rPr lang="en-US" sz="2543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Кожна дитина на маленькому паперовому сердечку пише або малює щось, що вона хоче «подарувати» захисникам (слово, малюнок, побажання миру). Потім усі серця прикріплюються на плакат «Дякуємо героям».</a:t>
            </a:r>
          </a:p>
          <a:p>
            <a:pPr algn="l">
              <a:lnSpc>
                <a:spcPts val="6359"/>
              </a:lnSpc>
            </a:pPr>
            <a:endParaRPr lang="en-US" sz="2543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0" y="0"/>
                </a:moveTo>
                <a:lnTo>
                  <a:pt x="3523329" y="0"/>
                </a:lnTo>
                <a:lnTo>
                  <a:pt x="3523329" y="5482840"/>
                </a:lnTo>
                <a:lnTo>
                  <a:pt x="0" y="54828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 flipH="1" flipV="1">
            <a:off x="14764671" y="4804160"/>
            <a:ext cx="3523329" cy="5482840"/>
          </a:xfrm>
          <a:custGeom>
            <a:avLst/>
            <a:gdLst/>
            <a:ahLst/>
            <a:cxnLst/>
            <a:rect l="l" t="t" r="r" b="b"/>
            <a:pathLst>
              <a:path w="3523329" h="5482840">
                <a:moveTo>
                  <a:pt x="3523329" y="5482840"/>
                </a:moveTo>
                <a:lnTo>
                  <a:pt x="0" y="5482840"/>
                </a:lnTo>
                <a:lnTo>
                  <a:pt x="0" y="0"/>
                </a:lnTo>
                <a:lnTo>
                  <a:pt x="3523329" y="0"/>
                </a:lnTo>
                <a:lnTo>
                  <a:pt x="3523329" y="548284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9944100" y="1028700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7315200" y="0"/>
                </a:moveTo>
                <a:lnTo>
                  <a:pt x="0" y="0"/>
                </a:lnTo>
                <a:lnTo>
                  <a:pt x="0" y="917725"/>
                </a:lnTo>
                <a:lnTo>
                  <a:pt x="7315200" y="917725"/>
                </a:lnTo>
                <a:lnTo>
                  <a:pt x="731520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028700" y="8340575"/>
            <a:ext cx="7315200" cy="917725"/>
          </a:xfrm>
          <a:custGeom>
            <a:avLst/>
            <a:gdLst/>
            <a:ahLst/>
            <a:cxnLst/>
            <a:rect l="l" t="t" r="r" b="b"/>
            <a:pathLst>
              <a:path w="7315200" h="917725">
                <a:moveTo>
                  <a:pt x="0" y="917725"/>
                </a:moveTo>
                <a:lnTo>
                  <a:pt x="7315200" y="917725"/>
                </a:lnTo>
                <a:lnTo>
                  <a:pt x="7315200" y="0"/>
                </a:lnTo>
                <a:lnTo>
                  <a:pt x="0" y="0"/>
                </a:lnTo>
                <a:lnTo>
                  <a:pt x="0" y="91772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237834" y="2352800"/>
            <a:ext cx="12526838" cy="2048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85"/>
              </a:lnSpc>
            </a:pPr>
            <a:r>
              <a:rPr lang="en-US" sz="15385" spc="461">
                <a:solidFill>
                  <a:srgbClr val="145DA0"/>
                </a:solidFill>
                <a:latin typeface="Extenda 80 Peta"/>
                <a:ea typeface="Extenda 80 Peta"/>
                <a:cs typeface="Extenda 80 Peta"/>
                <a:sym typeface="Extenda 80 Peta"/>
              </a:rPr>
              <a:t>ДЯКУЮ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37834" y="5076825"/>
            <a:ext cx="13535626" cy="328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7"/>
              </a:lnSpc>
            </a:pPr>
            <a:r>
              <a:rPr lang="en-US" sz="3119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— Сьогодні ми згадали тих, хто віддав життя за нашу свободу. Вони — справжні герої. Ми маємо жити так, щоб бути гідними їхньої пам’яті. Я дякую вам за вашу увагу й повагу.</a:t>
            </a:r>
          </a:p>
          <a:p>
            <a:pPr algn="l">
              <a:lnSpc>
                <a:spcPts val="4367"/>
              </a:lnSpc>
            </a:pPr>
            <a:r>
              <a:rPr lang="en-US" sz="3119">
                <a:solidFill>
                  <a:srgbClr val="145DA0"/>
                </a:solidFill>
                <a:latin typeface="Inter"/>
                <a:ea typeface="Inter"/>
                <a:cs typeface="Inter"/>
                <a:sym typeface="Inter"/>
              </a:rPr>
              <a:t>— Хай цей навчальний рік буде для нас роком знань, добрих справ і любові до нашої України.</a:t>
            </a:r>
          </a:p>
          <a:p>
            <a:pPr algn="l">
              <a:lnSpc>
                <a:spcPts val="4367"/>
              </a:lnSpc>
            </a:pPr>
            <a:endParaRPr lang="en-US" sz="3119">
              <a:solidFill>
                <a:srgbClr val="145DA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366CD2-41BC-58C0-7B73-F93E80D0A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987" y="7620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A1F052-F899-D64C-10FE-C24C8CC3B5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013" y="1714500"/>
            <a:ext cx="9274277" cy="76581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203710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361</Words>
  <Application>Microsoft Office PowerPoint</Application>
  <PresentationFormat>Довільний</PresentationFormat>
  <Paragraphs>29</Paragraphs>
  <Slides>10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10</vt:i4>
      </vt:variant>
    </vt:vector>
  </HeadingPairs>
  <TitlesOfParts>
    <vt:vector size="18" baseType="lpstr">
      <vt:lpstr>Inter Bold</vt:lpstr>
      <vt:lpstr>Times New Roman</vt:lpstr>
      <vt:lpstr>Arial</vt:lpstr>
      <vt:lpstr>Anton</vt:lpstr>
      <vt:lpstr>Extenda 80 Peta</vt:lpstr>
      <vt:lpstr>Calibri</vt:lpstr>
      <vt:lpstr>Inter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урок 2025-2026нр</dc:title>
  <dc:creator>Ольга</dc:creator>
  <cp:lastModifiedBy>Ольга Красницька</cp:lastModifiedBy>
  <cp:revision>2</cp:revision>
  <dcterms:created xsi:type="dcterms:W3CDTF">2006-08-16T00:00:00Z</dcterms:created>
  <dcterms:modified xsi:type="dcterms:W3CDTF">2026-08-09T16:15:03Z</dcterms:modified>
  <dc:identifier>DAGxq_qboSg</dc:identifier>
</cp:coreProperties>
</file>