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064" autoAdjust="0"/>
    <p:restoredTop sz="94660"/>
  </p:normalViewPr>
  <p:slideViewPr>
    <p:cSldViewPr snapToGrid="0">
      <p:cViewPr varScale="1">
        <p:scale>
          <a:sx n="66" d="100"/>
          <a:sy n="66" d="100"/>
        </p:scale>
        <p:origin x="3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67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2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86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650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70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41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38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37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98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11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10E01-FBAF-462F-821D-CFCC0BB806E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1045C-F08A-446E-AB6B-648B8E4C8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35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wikiwand.com/uk/%D0%A0%D0%BE%D0%B1%D0%B5%D1%80_%D0%A8%D1%83%D0%BC%D0%B0%D0%BD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uropa.dovidka.com.ua/d.html#_Schuman_Declaration" TargetMode="External"/><Relationship Id="rId5" Type="http://schemas.openxmlformats.org/officeDocument/2006/relationships/image" Target="../media/image7.jfif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294" y="159257"/>
            <a:ext cx="9995000" cy="6639014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39433"/>
            <a:ext cx="10515600" cy="2547935"/>
          </a:xfrm>
        </p:spPr>
        <p:txBody>
          <a:bodyPr>
            <a:normAutofit/>
          </a:bodyPr>
          <a:lstStyle/>
          <a:p>
            <a:pPr algn="ctr"/>
            <a:r>
              <a:rPr lang="uk-UA" sz="4800" b="1" i="1" dirty="0" smtClean="0">
                <a:latin typeface="Arial Narrow" panose="020B0606020202030204" pitchFamily="34" charset="0"/>
              </a:rPr>
              <a:t>Єдиний урок на тему: </a:t>
            </a:r>
            <a:br>
              <a:rPr lang="uk-UA" sz="4800" b="1" i="1" dirty="0" smtClean="0">
                <a:latin typeface="Arial Narrow" panose="020B0606020202030204" pitchFamily="34" charset="0"/>
              </a:rPr>
            </a:br>
            <a:r>
              <a:rPr lang="uk-UA" sz="4800" b="1" i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«</a:t>
            </a:r>
            <a:r>
              <a:rPr lang="uk-UA" sz="4800" b="1" i="1" dirty="0" smtClean="0">
                <a:latin typeface="Arial Narrow" panose="020B0606020202030204" pitchFamily="34" charset="0"/>
              </a:rPr>
              <a:t>Європа – наш спільний дім»</a:t>
            </a:r>
            <a:endParaRPr lang="en-US" sz="4800" b="1" i="1" dirty="0">
              <a:latin typeface="Baskerville Old Face" panose="02020602080505020303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172712" y="3949573"/>
            <a:ext cx="10515600" cy="3722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400" i="1" dirty="0" smtClean="0">
                <a:latin typeface="Arial Narrow" panose="020B0606020202030204" pitchFamily="34" charset="0"/>
              </a:rPr>
              <a:t>Підготувала: вчитель – </a:t>
            </a:r>
            <a:r>
              <a:rPr lang="uk-UA" sz="2400" i="1" dirty="0" err="1" smtClean="0">
                <a:latin typeface="Arial Narrow" panose="020B0606020202030204" pitchFamily="34" charset="0"/>
              </a:rPr>
              <a:t>дефетолог</a:t>
            </a:r>
            <a:r>
              <a:rPr lang="uk-UA" sz="2400" i="1" dirty="0" smtClean="0"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uk-UA" sz="2400" i="1" dirty="0" smtClean="0">
                <a:latin typeface="Arial Narrow" panose="020B0606020202030204" pitchFamily="34" charset="0"/>
              </a:rPr>
              <a:t>МАРИНА </a:t>
            </a:r>
            <a:r>
              <a:rPr lang="uk-UA" sz="2400" i="1" dirty="0" err="1" smtClean="0">
                <a:latin typeface="Arial Narrow" panose="020B0606020202030204" pitchFamily="34" charset="0"/>
              </a:rPr>
              <a:t>Мілокум</a:t>
            </a:r>
            <a:r>
              <a:rPr lang="uk-UA" sz="2400" i="1" dirty="0" smtClean="0">
                <a:latin typeface="Arial Narrow" panose="020B0606020202030204" pitchFamily="34" charset="0"/>
              </a:rPr>
              <a:t> </a:t>
            </a:r>
            <a:endParaRPr lang="en-US" sz="2400" i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19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19672" y="173038"/>
            <a:ext cx="5519928" cy="5990018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Відправною</a:t>
            </a:r>
            <a:r>
              <a:rPr lang="ru-RU" dirty="0"/>
              <a:t> точкою на шляху до </a:t>
            </a:r>
            <a:r>
              <a:rPr lang="ru-RU" dirty="0" err="1"/>
              <a:t>встановлення</a:t>
            </a:r>
            <a:r>
              <a:rPr lang="ru-RU" dirty="0"/>
              <a:t> Дня </a:t>
            </a:r>
            <a:r>
              <a:rPr lang="ru-RU" dirty="0" err="1"/>
              <a:t>Європи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Декларація</a:t>
            </a:r>
            <a:r>
              <a:rPr lang="ru-RU" dirty="0"/>
              <a:t> Шумана.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історичний</a:t>
            </a:r>
            <a:r>
              <a:rPr lang="ru-RU" dirty="0"/>
              <a:t> документ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підписаний</a:t>
            </a:r>
            <a:r>
              <a:rPr lang="ru-RU" dirty="0"/>
              <a:t> 9 </a:t>
            </a:r>
            <a:r>
              <a:rPr lang="ru-RU" dirty="0" err="1"/>
              <a:t>травня</a:t>
            </a:r>
            <a:r>
              <a:rPr lang="ru-RU" dirty="0"/>
              <a:t> 1950 року.</a:t>
            </a:r>
          </a:p>
          <a:p>
            <a:r>
              <a:rPr lang="ru-RU" dirty="0"/>
              <a:t>9 </a:t>
            </a:r>
            <a:r>
              <a:rPr lang="ru-RU" dirty="0" err="1"/>
              <a:t>травня</a:t>
            </a:r>
            <a:r>
              <a:rPr lang="ru-RU" dirty="0"/>
              <a:t> 1950 року в </a:t>
            </a:r>
            <a:r>
              <a:rPr lang="ru-RU" dirty="0" err="1"/>
              <a:t>Парижі</a:t>
            </a:r>
            <a:r>
              <a:rPr lang="ru-RU" dirty="0"/>
              <a:t> </a:t>
            </a:r>
            <a:r>
              <a:rPr lang="ru-RU" dirty="0" err="1"/>
              <a:t>міністр</a:t>
            </a:r>
            <a:r>
              <a:rPr lang="ru-RU" dirty="0"/>
              <a:t> </a:t>
            </a:r>
            <a:r>
              <a:rPr lang="ru-RU" dirty="0" err="1"/>
              <a:t>закордонних</a:t>
            </a:r>
            <a:r>
              <a:rPr lang="ru-RU" dirty="0"/>
              <a:t> справ </a:t>
            </a:r>
            <a:r>
              <a:rPr lang="ru-RU" dirty="0" err="1"/>
              <a:t>Франції</a:t>
            </a:r>
            <a:r>
              <a:rPr lang="ru-RU" dirty="0"/>
              <a:t> </a:t>
            </a:r>
            <a:r>
              <a:rPr lang="ru-RU" dirty="0" err="1">
                <a:hlinkClick r:id="rId2"/>
              </a:rPr>
              <a:t>Робер</a:t>
            </a:r>
            <a:r>
              <a:rPr lang="ru-RU" dirty="0">
                <a:hlinkClick r:id="rId2"/>
              </a:rPr>
              <a:t> Шуман </a:t>
            </a:r>
            <a:r>
              <a:rPr lang="ru-RU" dirty="0"/>
              <a:t>закликав </a:t>
            </a:r>
            <a:r>
              <a:rPr lang="ru-RU" dirty="0" err="1"/>
              <a:t>Францію</a:t>
            </a:r>
            <a:r>
              <a:rPr lang="ru-RU" dirty="0"/>
              <a:t>, </a:t>
            </a:r>
            <a:r>
              <a:rPr lang="ru-RU" dirty="0" err="1"/>
              <a:t>Німеччину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європейські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об’єднати</a:t>
            </a:r>
            <a:r>
              <a:rPr lang="ru-RU" dirty="0"/>
              <a:t>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вугільну</a:t>
            </a:r>
            <a:r>
              <a:rPr lang="ru-RU" dirty="0"/>
              <a:t> та </a:t>
            </a:r>
            <a:r>
              <a:rPr lang="ru-RU" dirty="0" err="1"/>
              <a:t>сталеливарну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промисловості</a:t>
            </a:r>
            <a:r>
              <a:rPr lang="ru-RU" dirty="0"/>
              <a:t> (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err="1"/>
              <a:t>нарощування</a:t>
            </a:r>
            <a:r>
              <a:rPr lang="ru-RU" dirty="0"/>
              <a:t> </a:t>
            </a:r>
            <a:r>
              <a:rPr lang="ru-RU" dirty="0" err="1"/>
              <a:t>військової</a:t>
            </a:r>
            <a:r>
              <a:rPr lang="ru-RU" dirty="0"/>
              <a:t> </a:t>
            </a:r>
            <a:r>
              <a:rPr lang="ru-RU" dirty="0" err="1"/>
              <a:t>техніки</a:t>
            </a:r>
            <a:r>
              <a:rPr lang="ru-RU" dirty="0"/>
              <a:t>) та </a:t>
            </a:r>
            <a:r>
              <a:rPr lang="ru-RU" dirty="0" err="1"/>
              <a:t>віддати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в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нової</a:t>
            </a:r>
            <a:r>
              <a:rPr lang="ru-RU" dirty="0"/>
              <a:t> </a:t>
            </a:r>
            <a:r>
              <a:rPr lang="ru-RU" dirty="0" err="1"/>
              <a:t>наднаціональної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стало «</a:t>
            </a:r>
            <a:r>
              <a:rPr lang="ru-RU" dirty="0" err="1"/>
              <a:t>наріжним</a:t>
            </a:r>
            <a:r>
              <a:rPr lang="ru-RU" dirty="0"/>
              <a:t> </a:t>
            </a:r>
            <a:r>
              <a:rPr lang="ru-RU" dirty="0" err="1"/>
              <a:t>каменем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федерації</a:t>
            </a:r>
            <a:r>
              <a:rPr lang="ru-RU" dirty="0"/>
              <a:t>».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об’єднанню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зусиль</a:t>
            </a:r>
            <a:r>
              <a:rPr lang="ru-RU" dirty="0"/>
              <a:t> і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досягнутих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європейські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уникнули</a:t>
            </a:r>
            <a:r>
              <a:rPr lang="ru-RU" dirty="0"/>
              <a:t> </a:t>
            </a:r>
            <a:r>
              <a:rPr lang="ru-RU" dirty="0" err="1"/>
              <a:t>накопичення</a:t>
            </a:r>
            <a:r>
              <a:rPr lang="ru-RU" dirty="0"/>
              <a:t> </a:t>
            </a:r>
            <a:r>
              <a:rPr lang="ru-RU" dirty="0" err="1"/>
              <a:t>військової</a:t>
            </a:r>
            <a:r>
              <a:rPr lang="ru-RU" dirty="0"/>
              <a:t>    </a:t>
            </a:r>
            <a:r>
              <a:rPr lang="ru-RU" dirty="0" err="1"/>
              <a:t>могутності</a:t>
            </a:r>
            <a:r>
              <a:rPr lang="ru-RU" dirty="0"/>
              <a:t> одна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і </a:t>
            </a:r>
            <a:r>
              <a:rPr lang="ru-RU" dirty="0" err="1"/>
              <a:t>забезпечило</a:t>
            </a:r>
            <a:r>
              <a:rPr lang="ru-RU" dirty="0"/>
              <a:t> мир в </a:t>
            </a:r>
            <a:r>
              <a:rPr lang="ru-RU" dirty="0" err="1"/>
              <a:t>Європі</a:t>
            </a:r>
            <a:r>
              <a:rPr lang="ru-RU" dirty="0"/>
              <a:t>.</a:t>
            </a: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36" y="173038"/>
            <a:ext cx="5192444" cy="329936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6150"/>
            <a:ext cx="4258873" cy="263185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603" y="2342982"/>
            <a:ext cx="4374780" cy="291652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242827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954" y="3391636"/>
            <a:ext cx="112092" cy="74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571" y="194749"/>
            <a:ext cx="10031488" cy="666325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4899" y="1249758"/>
            <a:ext cx="3233830" cy="227661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763" y="3099028"/>
            <a:ext cx="3886200" cy="248602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28544" y="667512"/>
            <a:ext cx="2875063" cy="6556248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європейські</a:t>
            </a:r>
            <a:r>
              <a:rPr lang="ru-RU" dirty="0"/>
              <a:t> </a:t>
            </a:r>
            <a:r>
              <a:rPr lang="ru-RU" dirty="0" err="1"/>
              <a:t>лідери</a:t>
            </a:r>
            <a:r>
              <a:rPr lang="ru-RU" dirty="0"/>
              <a:t> </a:t>
            </a:r>
            <a:r>
              <a:rPr lang="ru-RU" dirty="0" err="1"/>
              <a:t>переконалися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співробітництво</a:t>
            </a:r>
            <a:r>
              <a:rPr lang="ru-RU" dirty="0"/>
              <a:t> і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зусилля</a:t>
            </a:r>
            <a:r>
              <a:rPr lang="ru-RU" dirty="0"/>
              <a:t> є </a:t>
            </a:r>
            <a:r>
              <a:rPr lang="ru-RU" dirty="0" err="1"/>
              <a:t>найкращим</a:t>
            </a:r>
            <a:r>
              <a:rPr lang="ru-RU" dirty="0"/>
              <a:t> способом </a:t>
            </a:r>
            <a:r>
              <a:rPr lang="ru-RU" dirty="0" err="1"/>
              <a:t>забезпечення</a:t>
            </a:r>
            <a:r>
              <a:rPr lang="ru-RU" dirty="0"/>
              <a:t> миру, </a:t>
            </a:r>
            <a:r>
              <a:rPr lang="ru-RU" dirty="0" err="1"/>
              <a:t>стабільності</a:t>
            </a:r>
            <a:r>
              <a:rPr lang="ru-RU" dirty="0"/>
              <a:t> і </a:t>
            </a:r>
            <a:r>
              <a:rPr lang="ru-RU" dirty="0" err="1"/>
              <a:t>процвітання</a:t>
            </a:r>
            <a:r>
              <a:rPr lang="ru-RU" dirty="0"/>
              <a:t> в </a:t>
            </a:r>
            <a:r>
              <a:rPr lang="ru-RU" dirty="0" err="1"/>
              <a:t>Європі</a:t>
            </a:r>
            <a:r>
              <a:rPr lang="ru-RU" dirty="0"/>
              <a:t>.</a:t>
            </a:r>
          </a:p>
          <a:p>
            <a:r>
              <a:rPr lang="ru-RU" dirty="0"/>
              <a:t>На </a:t>
            </a:r>
            <a:r>
              <a:rPr lang="ru-RU" dirty="0" err="1"/>
              <a:t>Міланському</a:t>
            </a:r>
            <a:r>
              <a:rPr lang="ru-RU" dirty="0"/>
              <a:t> </a:t>
            </a:r>
            <a:r>
              <a:rPr lang="ru-RU" dirty="0" err="1"/>
              <a:t>саміті</a:t>
            </a:r>
            <a:r>
              <a:rPr lang="ru-RU" dirty="0"/>
              <a:t> 1985 </a:t>
            </a:r>
            <a:r>
              <a:rPr lang="ru-RU" dirty="0" err="1"/>
              <a:t>лідери</a:t>
            </a:r>
            <a:r>
              <a:rPr lang="ru-RU" dirty="0"/>
              <a:t> ЄС </a:t>
            </a:r>
            <a:r>
              <a:rPr lang="ru-RU" dirty="0" err="1"/>
              <a:t>вирішили</a:t>
            </a:r>
            <a:r>
              <a:rPr lang="ru-RU" dirty="0"/>
              <a:t> </a:t>
            </a:r>
            <a:r>
              <a:rPr lang="ru-RU" dirty="0" err="1"/>
              <a:t>увічнити</a:t>
            </a:r>
            <a:r>
              <a:rPr lang="ru-RU" dirty="0"/>
              <a:t> день </a:t>
            </a:r>
            <a:r>
              <a:rPr lang="ru-RU" dirty="0" err="1"/>
              <a:t>проголошення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 Шумана та постановили </a:t>
            </a:r>
            <a:r>
              <a:rPr lang="ru-RU" dirty="0" err="1"/>
              <a:t>щорічно</a:t>
            </a:r>
            <a:r>
              <a:rPr lang="ru-RU" dirty="0"/>
              <a:t> </a:t>
            </a:r>
            <a:r>
              <a:rPr lang="ru-RU" dirty="0" err="1"/>
              <a:t>відзначати</a:t>
            </a:r>
            <a:r>
              <a:rPr lang="ru-RU" dirty="0"/>
              <a:t> «День </a:t>
            </a:r>
            <a:r>
              <a:rPr lang="ru-RU" dirty="0" err="1"/>
              <a:t>Європи</a:t>
            </a:r>
            <a:r>
              <a:rPr lang="ru-RU" dirty="0"/>
              <a:t>». З того часу </a:t>
            </a:r>
            <a:r>
              <a:rPr lang="ru-RU" dirty="0" err="1"/>
              <a:t>офіційне</a:t>
            </a:r>
            <a:r>
              <a:rPr lang="ru-RU" dirty="0"/>
              <a:t> свято, </a:t>
            </a:r>
            <a:r>
              <a:rPr lang="ru-RU" i="1" dirty="0"/>
              <a:t>День </a:t>
            </a:r>
            <a:r>
              <a:rPr lang="ru-RU" i="1" dirty="0" err="1"/>
              <a:t>Європи</a:t>
            </a:r>
            <a:r>
              <a:rPr lang="ru-RU" i="1" dirty="0"/>
              <a:t>, за </a:t>
            </a:r>
            <a:r>
              <a:rPr lang="ru-RU" i="1" dirty="0" err="1"/>
              <a:t>рішенням</a:t>
            </a:r>
            <a:r>
              <a:rPr lang="ru-RU" i="1" dirty="0"/>
              <a:t> </a:t>
            </a:r>
            <a:r>
              <a:rPr lang="ru-RU" i="1" dirty="0" err="1"/>
              <a:t>Європейської</a:t>
            </a:r>
            <a:r>
              <a:rPr lang="ru-RU" i="1" dirty="0"/>
              <a:t> Ради, </a:t>
            </a:r>
            <a:r>
              <a:rPr lang="ru-RU" i="1" dirty="0" err="1"/>
              <a:t>країни</a:t>
            </a:r>
            <a:r>
              <a:rPr lang="ru-RU" i="1" dirty="0"/>
              <a:t> ЄС </a:t>
            </a:r>
            <a:r>
              <a:rPr lang="ru-RU" i="1" dirty="0" err="1"/>
              <a:t>відзначають</a:t>
            </a:r>
            <a:r>
              <a:rPr lang="ru-RU" i="1" dirty="0"/>
              <a:t> 9 </a:t>
            </a:r>
            <a:r>
              <a:rPr lang="ru-RU" i="1" dirty="0" err="1"/>
              <a:t>травня</a:t>
            </a:r>
            <a:r>
              <a:rPr lang="ru-RU" i="1" dirty="0"/>
              <a:t> – у день </a:t>
            </a:r>
            <a:r>
              <a:rPr lang="ru-RU" i="1" dirty="0" err="1"/>
              <a:t>оголошення</a:t>
            </a:r>
            <a:r>
              <a:rPr lang="ru-RU" dirty="0"/>
              <a:t> </a:t>
            </a:r>
            <a:r>
              <a:rPr lang="ru-RU" dirty="0">
                <a:hlinkClick r:id="rId6"/>
              </a:rPr>
              <a:t>“</a:t>
            </a:r>
            <a:r>
              <a:rPr lang="ru-RU" dirty="0" err="1">
                <a:hlinkClick r:id="rId6"/>
              </a:rPr>
              <a:t>декларації</a:t>
            </a:r>
            <a:r>
              <a:rPr lang="ru-RU" dirty="0">
                <a:hlinkClick r:id="rId6"/>
              </a:rPr>
              <a:t> Шумана”</a:t>
            </a:r>
            <a:r>
              <a:rPr lang="ru-RU" dirty="0"/>
              <a:t> 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621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696" y="265970"/>
            <a:ext cx="6451092" cy="6025102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/>
              <a:t>Європейський</a:t>
            </a:r>
            <a:r>
              <a:rPr lang="ru-RU" dirty="0"/>
              <a:t> Союз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сім’я</a:t>
            </a:r>
            <a:r>
              <a:rPr lang="ru-RU" dirty="0"/>
              <a:t> </a:t>
            </a:r>
            <a:r>
              <a:rPr lang="ru-RU" dirty="0" err="1"/>
              <a:t>демократичних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/>
              <a:t> </a:t>
            </a:r>
            <a:r>
              <a:rPr lang="ru-RU" dirty="0" err="1"/>
              <a:t>працюють</a:t>
            </a:r>
            <a:r>
              <a:rPr lang="ru-RU" dirty="0"/>
              <a:t> за ради миру та </a:t>
            </a:r>
            <a:r>
              <a:rPr lang="ru-RU" dirty="0" err="1"/>
              <a:t>процвітання</a:t>
            </a:r>
            <a:r>
              <a:rPr lang="ru-RU" dirty="0"/>
              <a:t>. ЄС </a:t>
            </a:r>
            <a:r>
              <a:rPr lang="ru-RU" dirty="0" err="1"/>
              <a:t>заснований</a:t>
            </a:r>
            <a:r>
              <a:rPr lang="ru-RU" dirty="0"/>
              <a:t> на принципах верховенства закону й </a:t>
            </a:r>
            <a:r>
              <a:rPr lang="ru-RU" dirty="0" err="1"/>
              <a:t>демократії</a:t>
            </a:r>
            <a:r>
              <a:rPr lang="ru-RU" dirty="0"/>
              <a:t>. </a:t>
            </a:r>
            <a:r>
              <a:rPr lang="ru-RU" dirty="0" err="1"/>
              <a:t>Країни</a:t>
            </a:r>
            <a:r>
              <a:rPr lang="ru-RU" dirty="0"/>
              <a:t> – члени ЄС </a:t>
            </a:r>
            <a:r>
              <a:rPr lang="ru-RU" dirty="0" err="1"/>
              <a:t>делегують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суверенітету</a:t>
            </a:r>
            <a:r>
              <a:rPr lang="ru-RU" dirty="0"/>
              <a:t> </a:t>
            </a:r>
            <a:r>
              <a:rPr lang="ru-RU" dirty="0" err="1"/>
              <a:t>спільним</a:t>
            </a:r>
            <a:r>
              <a:rPr lang="ru-RU" dirty="0"/>
              <a:t> </a:t>
            </a:r>
            <a:r>
              <a:rPr lang="ru-RU" dirty="0" err="1"/>
              <a:t>інститутам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представляють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Союзу як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цілого</a:t>
            </a:r>
            <a:r>
              <a:rPr lang="ru-RU" dirty="0"/>
              <a:t> в </a:t>
            </a:r>
            <a:r>
              <a:rPr lang="ru-RU" dirty="0" err="1"/>
              <a:t>питаннях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складають</a:t>
            </a:r>
            <a:r>
              <a:rPr lang="ru-RU" dirty="0"/>
              <a:t> </a:t>
            </a:r>
            <a:r>
              <a:rPr lang="ru-RU" dirty="0" err="1"/>
              <a:t>загальноєвропейський</a:t>
            </a:r>
            <a:r>
              <a:rPr lang="ru-RU" dirty="0"/>
              <a:t> </a:t>
            </a:r>
            <a:r>
              <a:rPr lang="ru-RU" dirty="0" err="1"/>
              <a:t>інтерес</a:t>
            </a:r>
            <a:r>
              <a:rPr lang="ru-RU" dirty="0"/>
              <a:t>. А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і </a:t>
            </a:r>
            <a:r>
              <a:rPr lang="ru-RU" dirty="0" err="1"/>
              <a:t>процедури</a:t>
            </a:r>
            <a:r>
              <a:rPr lang="ru-RU" dirty="0"/>
              <a:t> </a:t>
            </a:r>
            <a:r>
              <a:rPr lang="ru-RU" dirty="0" err="1"/>
              <a:t>випливають</a:t>
            </a:r>
            <a:r>
              <a:rPr lang="ru-RU" dirty="0"/>
              <a:t> з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, </a:t>
            </a:r>
            <a:r>
              <a:rPr lang="ru-RU" dirty="0" err="1"/>
              <a:t>ратифікованих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-членами.</a:t>
            </a:r>
          </a:p>
          <a:p>
            <a:r>
              <a:rPr lang="ru-RU" dirty="0" err="1"/>
              <a:t>Намагаючись</a:t>
            </a:r>
            <a:r>
              <a:rPr lang="ru-RU" dirty="0"/>
              <a:t> </a:t>
            </a:r>
            <a:r>
              <a:rPr lang="ru-RU" dirty="0" err="1"/>
              <a:t>інтегруватися</a:t>
            </a:r>
            <a:r>
              <a:rPr lang="ru-RU" dirty="0"/>
              <a:t> в </a:t>
            </a:r>
            <a:r>
              <a:rPr lang="ru-RU" dirty="0" err="1"/>
              <a:t>європейське</a:t>
            </a:r>
            <a:r>
              <a:rPr lang="ru-RU" dirty="0"/>
              <a:t> </a:t>
            </a:r>
            <a:r>
              <a:rPr lang="ru-RU" dirty="0" err="1"/>
              <a:t>співтовариство</a:t>
            </a:r>
            <a:r>
              <a:rPr lang="ru-RU" dirty="0"/>
              <a:t>, </a:t>
            </a:r>
            <a:r>
              <a:rPr lang="ru-RU" dirty="0" err="1"/>
              <a:t>Україна</a:t>
            </a:r>
            <a:r>
              <a:rPr lang="ru-RU" dirty="0"/>
              <a:t> і почала </a:t>
            </a:r>
            <a:r>
              <a:rPr lang="ru-RU" dirty="0" err="1"/>
              <a:t>відзначати</a:t>
            </a:r>
            <a:r>
              <a:rPr lang="ru-RU" dirty="0"/>
              <a:t> День </a:t>
            </a:r>
            <a:r>
              <a:rPr lang="ru-RU" dirty="0" err="1"/>
              <a:t>Європи</a:t>
            </a:r>
            <a:r>
              <a:rPr lang="ru-RU" dirty="0"/>
              <a:t>.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свято </a:t>
            </a:r>
            <a:r>
              <a:rPr lang="ru-RU" dirty="0" err="1"/>
              <a:t>сприймається</a:t>
            </a:r>
            <a:r>
              <a:rPr lang="ru-RU" dirty="0"/>
              <a:t> як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приєднання</a:t>
            </a:r>
            <a:r>
              <a:rPr lang="ru-RU" dirty="0"/>
              <a:t> до тих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дотримуються</a:t>
            </a:r>
            <a:r>
              <a:rPr lang="ru-RU" dirty="0"/>
              <a:t> в ЄС.</a:t>
            </a: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388" y="1134650"/>
            <a:ext cx="48006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74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" y="2660904"/>
            <a:ext cx="5486400" cy="411480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8869"/>
            <a:ext cx="6000750" cy="3429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 У День </a:t>
            </a:r>
            <a:r>
              <a:rPr lang="ru-RU" dirty="0" err="1"/>
              <a:t>Європи</a:t>
            </a:r>
            <a:r>
              <a:rPr lang="ru-RU" dirty="0"/>
              <a:t> </a:t>
            </a:r>
            <a:r>
              <a:rPr lang="ru-RU" dirty="0" err="1"/>
              <a:t>жителі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відзначають</a:t>
            </a:r>
            <a:r>
              <a:rPr lang="ru-RU" dirty="0"/>
              <a:t> день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історії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націй</a:t>
            </a:r>
            <a:r>
              <a:rPr lang="ru-RU" dirty="0"/>
              <a:t> континенту.</a:t>
            </a:r>
          </a:p>
          <a:p>
            <a:r>
              <a:rPr lang="ru-RU" dirty="0"/>
              <a:t>У 1887 </a:t>
            </a:r>
            <a:r>
              <a:rPr lang="ru-RU" dirty="0" err="1"/>
              <a:t>році</a:t>
            </a:r>
            <a:r>
              <a:rPr lang="ru-RU" dirty="0"/>
              <a:t> в </a:t>
            </a:r>
            <a:r>
              <a:rPr lang="ru-RU" dirty="0" err="1"/>
              <a:t>Закарпатті</a:t>
            </a:r>
            <a:r>
              <a:rPr lang="ru-RU" dirty="0"/>
              <a:t> (яке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перебувало</a:t>
            </a:r>
            <a:r>
              <a:rPr lang="ru-RU" dirty="0"/>
              <a:t> у </a:t>
            </a:r>
            <a:r>
              <a:rPr lang="ru-RU" dirty="0" err="1"/>
              <a:t>складі</a:t>
            </a:r>
            <a:r>
              <a:rPr lang="ru-RU" dirty="0"/>
              <a:t> Австро-</a:t>
            </a:r>
            <a:r>
              <a:rPr lang="ru-RU" dirty="0" err="1"/>
              <a:t>Угорщини</a:t>
            </a:r>
            <a:r>
              <a:rPr lang="ru-RU" dirty="0"/>
              <a:t>) у </a:t>
            </a:r>
            <a:r>
              <a:rPr lang="ru-RU" dirty="0" err="1"/>
              <a:t>Верхнетісянській</a:t>
            </a:r>
            <a:r>
              <a:rPr lang="ru-RU" dirty="0"/>
              <a:t> </a:t>
            </a:r>
            <a:r>
              <a:rPr lang="ru-RU" dirty="0" err="1"/>
              <a:t>улоговині</a:t>
            </a:r>
            <a:r>
              <a:rPr lang="ru-RU" dirty="0"/>
              <a:t> на правому </a:t>
            </a:r>
            <a:r>
              <a:rPr lang="ru-RU" dirty="0" err="1"/>
              <a:t>березі</a:t>
            </a:r>
            <a:r>
              <a:rPr lang="ru-RU" dirty="0"/>
              <a:t> </a:t>
            </a:r>
            <a:r>
              <a:rPr lang="ru-RU" dirty="0" err="1"/>
              <a:t>Тиси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двометровий</a:t>
            </a:r>
            <a:r>
              <a:rPr lang="ru-RU" dirty="0"/>
              <a:t> </a:t>
            </a:r>
            <a:r>
              <a:rPr lang="ru-RU" dirty="0" err="1"/>
              <a:t>геодезичний</a:t>
            </a:r>
            <a:r>
              <a:rPr lang="ru-RU" dirty="0"/>
              <a:t> знак,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позначає</a:t>
            </a:r>
            <a:r>
              <a:rPr lang="ru-RU" dirty="0"/>
              <a:t> </a:t>
            </a:r>
            <a:r>
              <a:rPr lang="ru-RU" dirty="0" err="1"/>
              <a:t>географічний</a:t>
            </a:r>
            <a:r>
              <a:rPr lang="ru-RU" dirty="0"/>
              <a:t> центр </a:t>
            </a:r>
            <a:r>
              <a:rPr lang="ru-RU" dirty="0" err="1"/>
              <a:t>Європи</a:t>
            </a:r>
            <a:r>
              <a:rPr lang="ru-RU" dirty="0"/>
              <a:t>.</a:t>
            </a:r>
          </a:p>
          <a:p>
            <a:r>
              <a:rPr lang="ru-RU" dirty="0" err="1"/>
              <a:t>Координати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географічного</a:t>
            </a:r>
            <a:r>
              <a:rPr lang="ru-RU" dirty="0"/>
              <a:t> центру </a:t>
            </a:r>
            <a:r>
              <a:rPr lang="ru-RU" dirty="0" err="1"/>
              <a:t>Європи</a:t>
            </a:r>
            <a:r>
              <a:rPr lang="ru-RU" dirty="0"/>
              <a:t>: 47 ° 563″ </a:t>
            </a:r>
            <a:r>
              <a:rPr lang="ru-RU" dirty="0" err="1"/>
              <a:t>північної</a:t>
            </a:r>
            <a:r>
              <a:rPr lang="ru-RU" dirty="0"/>
              <a:t> </a:t>
            </a:r>
            <a:r>
              <a:rPr lang="ru-RU" dirty="0" err="1"/>
              <a:t>широти</a:t>
            </a:r>
            <a:r>
              <a:rPr lang="ru-RU" dirty="0"/>
              <a:t> і 24 ° 1130″ </a:t>
            </a:r>
            <a:r>
              <a:rPr lang="ru-RU" dirty="0" err="1"/>
              <a:t>східної</a:t>
            </a:r>
            <a:r>
              <a:rPr lang="ru-RU" dirty="0"/>
              <a:t> </a:t>
            </a:r>
            <a:r>
              <a:rPr lang="ru-RU" dirty="0" err="1"/>
              <a:t>довготи</a:t>
            </a:r>
            <a:r>
              <a:rPr lang="ru-RU" dirty="0"/>
              <a:t>.</a:t>
            </a:r>
          </a:p>
          <a:p>
            <a:r>
              <a:rPr lang="ru-RU" dirty="0" smtClean="0"/>
              <a:t>День </a:t>
            </a:r>
            <a:r>
              <a:rPr lang="ru-RU" dirty="0" err="1"/>
              <a:t>Європи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символ </a:t>
            </a:r>
            <a:r>
              <a:rPr lang="ru-RU" dirty="0" err="1"/>
              <a:t>започаткування</a:t>
            </a:r>
            <a:r>
              <a:rPr lang="ru-RU" dirty="0"/>
              <a:t> </a:t>
            </a:r>
            <a:r>
              <a:rPr lang="ru-RU" dirty="0" err="1"/>
              <a:t>нової</a:t>
            </a:r>
            <a:r>
              <a:rPr lang="ru-RU" dirty="0"/>
              <a:t> </a:t>
            </a:r>
            <a:r>
              <a:rPr lang="ru-RU" dirty="0" err="1"/>
              <a:t>успішної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мирної</a:t>
            </a:r>
            <a:r>
              <a:rPr lang="ru-RU" dirty="0"/>
              <a:t> </a:t>
            </a:r>
            <a:r>
              <a:rPr lang="ru-RU" dirty="0" err="1"/>
              <a:t>співпраці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державами,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ґрунтується</a:t>
            </a:r>
            <a:r>
              <a:rPr lang="ru-RU" dirty="0"/>
              <a:t> на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цінностях</a:t>
            </a:r>
            <a:r>
              <a:rPr lang="ru-RU" dirty="0"/>
              <a:t> та </a:t>
            </a:r>
            <a:r>
              <a:rPr lang="ru-RU" dirty="0" err="1"/>
              <a:t>інтересах</a:t>
            </a:r>
            <a:r>
              <a:rPr lang="ru-RU" dirty="0"/>
              <a:t>.</a:t>
            </a:r>
          </a:p>
          <a:p>
            <a:r>
              <a:rPr lang="ru-RU" dirty="0" err="1"/>
              <a:t>Основна</a:t>
            </a:r>
            <a:r>
              <a:rPr lang="ru-RU" dirty="0"/>
              <a:t> </a:t>
            </a:r>
            <a:r>
              <a:rPr lang="ru-RU" dirty="0" err="1"/>
              <a:t>ідея</a:t>
            </a:r>
            <a:r>
              <a:rPr lang="ru-RU" dirty="0"/>
              <a:t> – </a:t>
            </a:r>
            <a:r>
              <a:rPr lang="ru-RU" dirty="0" err="1"/>
              <a:t>кожний</a:t>
            </a:r>
            <a:r>
              <a:rPr lang="ru-RU" dirty="0"/>
              <a:t> </a:t>
            </a:r>
            <a:r>
              <a:rPr lang="ru-RU" dirty="0" err="1"/>
              <a:t>мешканець</a:t>
            </a:r>
            <a:r>
              <a:rPr lang="ru-RU" dirty="0"/>
              <a:t> континенту,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належності</a:t>
            </a:r>
            <a:r>
              <a:rPr lang="ru-RU" dirty="0"/>
              <a:t> і </a:t>
            </a:r>
            <a:r>
              <a:rPr lang="ru-RU" dirty="0" err="1"/>
              <a:t>громадянства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відчути</a:t>
            </a:r>
            <a:r>
              <a:rPr lang="ru-RU" dirty="0"/>
              <a:t> себе </a:t>
            </a:r>
            <a:r>
              <a:rPr lang="ru-RU" dirty="0" err="1"/>
              <a:t>вільним</a:t>
            </a:r>
            <a:r>
              <a:rPr lang="ru-RU" dirty="0"/>
              <a:t> у “</a:t>
            </a:r>
            <a:r>
              <a:rPr lang="ru-RU" dirty="0" err="1"/>
              <a:t>Європейському</a:t>
            </a:r>
            <a:r>
              <a:rPr lang="ru-RU" dirty="0"/>
              <a:t> </a:t>
            </a:r>
            <a:r>
              <a:rPr lang="ru-RU" dirty="0" err="1"/>
              <a:t>домі</a:t>
            </a:r>
            <a:r>
              <a:rPr lang="ru-RU" dirty="0"/>
              <a:t>”.</a:t>
            </a:r>
          </a:p>
          <a:p>
            <a:r>
              <a:rPr lang="ru-RU" dirty="0" err="1"/>
              <a:t>Україна</a:t>
            </a:r>
            <a:r>
              <a:rPr lang="ru-RU" dirty="0"/>
              <a:t> – </a:t>
            </a:r>
            <a:r>
              <a:rPr lang="ru-RU" dirty="0" err="1"/>
              <a:t>єдина</a:t>
            </a:r>
            <a:r>
              <a:rPr lang="ru-RU" dirty="0"/>
              <a:t> держава не член ЄС, в </a:t>
            </a:r>
            <a:r>
              <a:rPr lang="ru-RU" dirty="0" err="1"/>
              <a:t>якій</a:t>
            </a:r>
            <a:r>
              <a:rPr lang="ru-RU" dirty="0"/>
              <a:t> на державному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відзначається</a:t>
            </a:r>
            <a:r>
              <a:rPr lang="ru-RU" dirty="0"/>
              <a:t> День </a:t>
            </a:r>
            <a:r>
              <a:rPr lang="ru-RU" dirty="0" err="1"/>
              <a:t>Європи</a:t>
            </a:r>
            <a:r>
              <a:rPr lang="ru-RU" dirty="0"/>
              <a:t>.</a:t>
            </a:r>
          </a:p>
          <a:p>
            <a:r>
              <a:rPr lang="ru-RU" dirty="0" err="1"/>
              <a:t>Відзначення</a:t>
            </a:r>
            <a:r>
              <a:rPr lang="ru-RU" dirty="0"/>
              <a:t> Дня </a:t>
            </a:r>
            <a:r>
              <a:rPr lang="ru-RU" dirty="0" err="1"/>
              <a:t>Європи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 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важливий</a:t>
            </a:r>
            <a:r>
              <a:rPr lang="ru-RU" dirty="0"/>
              <a:t> </a:t>
            </a:r>
            <a:r>
              <a:rPr lang="ru-RU" dirty="0" err="1"/>
              <a:t>крок</a:t>
            </a:r>
            <a:r>
              <a:rPr lang="ru-RU" dirty="0"/>
              <a:t> у </a:t>
            </a:r>
            <a:r>
              <a:rPr lang="ru-RU" dirty="0" err="1"/>
              <a:t>зміцненні</a:t>
            </a:r>
            <a:r>
              <a:rPr lang="ru-RU" dirty="0"/>
              <a:t> </a:t>
            </a:r>
            <a:r>
              <a:rPr lang="ru-RU" dirty="0" err="1"/>
              <a:t>самоідентифікації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як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причетної</a:t>
            </a:r>
            <a:r>
              <a:rPr lang="ru-RU" dirty="0"/>
              <a:t> до </a:t>
            </a:r>
            <a:r>
              <a:rPr lang="ru-RU" dirty="0" err="1"/>
              <a:t>традицій</a:t>
            </a:r>
            <a:r>
              <a:rPr lang="ru-RU" dirty="0"/>
              <a:t> і </a:t>
            </a:r>
            <a:r>
              <a:rPr lang="ru-RU" dirty="0" err="1"/>
              <a:t>цінностей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52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16" y="35432"/>
            <a:ext cx="10779252" cy="682256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7616" y="64604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Головною метою </a:t>
            </a:r>
            <a:r>
              <a:rPr lang="ru-RU" dirty="0" err="1"/>
              <a:t>відзначення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Дня </a:t>
            </a:r>
            <a:r>
              <a:rPr lang="ru-RU" dirty="0" err="1"/>
              <a:t>Європи</a:t>
            </a:r>
            <a:r>
              <a:rPr lang="ru-RU" dirty="0"/>
              <a:t> є:</a:t>
            </a:r>
          </a:p>
          <a:p>
            <a:r>
              <a:rPr lang="ru-RU" dirty="0"/>
              <a:t> 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позитивної</a:t>
            </a:r>
            <a:r>
              <a:rPr lang="ru-RU" dirty="0"/>
              <a:t> </a:t>
            </a:r>
            <a:r>
              <a:rPr lang="ru-RU" dirty="0" err="1"/>
              <a:t>громадської</a:t>
            </a:r>
            <a:r>
              <a:rPr lang="ru-RU" dirty="0"/>
              <a:t> думки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євроінтеграційного</a:t>
            </a:r>
            <a:r>
              <a:rPr lang="ru-RU" dirty="0"/>
              <a:t> курсу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err="1"/>
              <a:t>ознайомлення</a:t>
            </a:r>
            <a:r>
              <a:rPr lang="ru-RU" dirty="0"/>
              <a:t> </a:t>
            </a:r>
            <a:r>
              <a:rPr lang="ru-RU" dirty="0" err="1"/>
              <a:t>якомога</a:t>
            </a:r>
            <a:r>
              <a:rPr lang="ru-RU" dirty="0"/>
              <a:t> </a:t>
            </a:r>
            <a:r>
              <a:rPr lang="ru-RU" dirty="0" err="1"/>
              <a:t>ширшого</a:t>
            </a:r>
            <a:r>
              <a:rPr lang="ru-RU" dirty="0"/>
              <a:t> кола </a:t>
            </a:r>
            <a:r>
              <a:rPr lang="ru-RU" dirty="0" err="1"/>
              <a:t>громадськості</a:t>
            </a:r>
            <a:r>
              <a:rPr lang="ru-RU" dirty="0"/>
              <a:t> з </a:t>
            </a:r>
            <a:r>
              <a:rPr lang="ru-RU" dirty="0" err="1"/>
              <a:t>європейськими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 та </a:t>
            </a:r>
            <a:r>
              <a:rPr lang="ru-RU" dirty="0" err="1"/>
              <a:t>традиціями</a:t>
            </a:r>
            <a:r>
              <a:rPr lang="ru-RU" dirty="0"/>
              <a:t>;</a:t>
            </a:r>
          </a:p>
          <a:p>
            <a:r>
              <a:rPr lang="ru-RU" dirty="0" err="1"/>
              <a:t>популяризація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культурного </a:t>
            </a:r>
            <a:r>
              <a:rPr lang="ru-RU" dirty="0" err="1"/>
              <a:t>надбання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громадськості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молоді</a:t>
            </a:r>
            <a:r>
              <a:rPr lang="ru-RU" dirty="0"/>
              <a:t>;</a:t>
            </a:r>
          </a:p>
          <a:p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регіонів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пов’язаної</a:t>
            </a:r>
            <a:r>
              <a:rPr lang="ru-RU" dirty="0"/>
              <a:t> з </a:t>
            </a:r>
            <a:r>
              <a:rPr lang="ru-RU" dirty="0" err="1"/>
              <a:t>інтеграцією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до ЄС.</a:t>
            </a:r>
          </a:p>
          <a:p>
            <a:r>
              <a:rPr lang="ru-RU" dirty="0" err="1"/>
              <a:t>Багаторічній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Дня </a:t>
            </a:r>
            <a:r>
              <a:rPr lang="ru-RU" dirty="0" err="1"/>
              <a:t>Європи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вказує</a:t>
            </a:r>
            <a:r>
              <a:rPr lang="ru-RU" dirty="0"/>
              <a:t> на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День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справою державного </a:t>
            </a:r>
            <a:r>
              <a:rPr lang="ru-RU" dirty="0" err="1"/>
              <a:t>значення</a:t>
            </a:r>
            <a:r>
              <a:rPr lang="ru-RU" dirty="0"/>
              <a:t> і </a:t>
            </a:r>
            <a:r>
              <a:rPr lang="ru-RU" dirty="0" err="1"/>
              <a:t>відіграє</a:t>
            </a:r>
            <a:r>
              <a:rPr lang="ru-RU" dirty="0"/>
              <a:t> </a:t>
            </a:r>
            <a:r>
              <a:rPr lang="ru-RU" dirty="0" err="1"/>
              <a:t>непересічну</a:t>
            </a:r>
            <a:r>
              <a:rPr lang="ru-RU" dirty="0"/>
              <a:t> роль у </a:t>
            </a:r>
            <a:r>
              <a:rPr lang="ru-RU" dirty="0" err="1"/>
              <a:t>формуванні</a:t>
            </a:r>
            <a:r>
              <a:rPr lang="ru-RU" dirty="0"/>
              <a:t> </a:t>
            </a:r>
            <a:r>
              <a:rPr lang="ru-RU" dirty="0" err="1"/>
              <a:t>громадської</a:t>
            </a:r>
            <a:r>
              <a:rPr lang="ru-RU" dirty="0"/>
              <a:t> думки в </a:t>
            </a:r>
            <a:r>
              <a:rPr lang="ru-RU" dirty="0" err="1"/>
              <a:t>Україні</a:t>
            </a:r>
            <a:r>
              <a:rPr lang="ru-RU" dirty="0"/>
              <a:t> про </a:t>
            </a:r>
            <a:r>
              <a:rPr lang="ru-RU" dirty="0" err="1"/>
              <a:t>майбутнє</a:t>
            </a:r>
            <a:r>
              <a:rPr lang="ru-RU" dirty="0"/>
              <a:t>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в </a:t>
            </a:r>
            <a:r>
              <a:rPr lang="ru-RU" dirty="0" err="1"/>
              <a:t>європейській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 </a:t>
            </a:r>
            <a:r>
              <a:rPr lang="ru-RU" dirty="0" err="1"/>
              <a:t>народів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7304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204</Words>
  <Application>Microsoft Office PowerPoint</Application>
  <PresentationFormat>Широкоэкранный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Narrow</vt:lpstr>
      <vt:lpstr>Baskerville Old Face</vt:lpstr>
      <vt:lpstr>Calibri</vt:lpstr>
      <vt:lpstr>Calibri Light</vt:lpstr>
      <vt:lpstr>Тема Office</vt:lpstr>
      <vt:lpstr>Єдиний урок на тему:  «Європа – наш спільний дім»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Кумец</dc:creator>
  <cp:lastModifiedBy>Кумец</cp:lastModifiedBy>
  <cp:revision>3</cp:revision>
  <dcterms:created xsi:type="dcterms:W3CDTF">2026-08-05T14:54:43Z</dcterms:created>
  <dcterms:modified xsi:type="dcterms:W3CDTF">2026-08-05T15:15:50Z</dcterms:modified>
</cp:coreProperties>
</file>